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1" r:id="rId18"/>
    <p:sldId id="270" r:id="rId19"/>
    <p:sldId id="273" r:id="rId20"/>
    <p:sldId id="274" r:id="rId21"/>
    <p:sldId id="272" r:id="rId22"/>
    <p:sldId id="280" r:id="rId23"/>
    <p:sldId id="281" r:id="rId24"/>
    <p:sldId id="276" r:id="rId25"/>
    <p:sldId id="27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49C460-55CB-4D16-BD13-4D0DB369E2D3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92F1BC-8E36-4229-A179-5B7EB266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583838_37-p-fon-dlya-prezentatsii-zelenaya-doska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0"/>
            <a:ext cx="8643967" cy="6546613"/>
          </a:xfrm>
          <a:prstGeom prst="rect">
            <a:avLst/>
          </a:prstGeom>
          <a:noFill/>
        </p:spPr>
      </p:pic>
      <p:sp>
        <p:nvSpPr>
          <p:cNvPr id="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8358246" cy="1857388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 smtClean="0">
                <a:solidFill>
                  <a:schemeClr val="bg1"/>
                </a:solidFill>
                <a:latin typeface="Segoe Print" pitchFamily="2" charset="0"/>
                <a:cs typeface="FreesiaUPC" pitchFamily="34" charset="-34"/>
              </a:rPr>
              <a:t>Двадцать восьмое февраля.</a:t>
            </a:r>
            <a:br>
              <a:rPr lang="ru-RU" sz="5400" b="0" dirty="0" smtClean="0">
                <a:solidFill>
                  <a:schemeClr val="bg1"/>
                </a:solidFill>
                <a:latin typeface="Segoe Print" pitchFamily="2" charset="0"/>
                <a:cs typeface="FreesiaUPC" pitchFamily="34" charset="-34"/>
              </a:rPr>
            </a:br>
            <a:r>
              <a:rPr lang="ru-RU" sz="5400" b="0" dirty="0" smtClean="0">
                <a:solidFill>
                  <a:schemeClr val="bg1"/>
                </a:solidFill>
                <a:latin typeface="Segoe Print" pitchFamily="2" charset="0"/>
                <a:cs typeface="FreesiaUPC" pitchFamily="34" charset="-34"/>
              </a:rPr>
              <a:t>Классная работа.</a:t>
            </a:r>
            <a:endParaRPr lang="ru-RU" sz="54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Давайте понаблюдаем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842968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Какие части речи может заменять местоимение?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Петр подошел к незнакомому дому через два часа.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Он</a:t>
            </a:r>
            <a:r>
              <a:rPr lang="ru-RU" sz="4000" dirty="0" smtClean="0"/>
              <a:t> подошел к </a:t>
            </a:r>
            <a:r>
              <a:rPr lang="ru-RU" sz="4000" b="1" dirty="0" smtClean="0"/>
              <a:t>какому-то</a:t>
            </a:r>
            <a:r>
              <a:rPr lang="ru-RU" sz="4000" dirty="0" smtClean="0"/>
              <a:t> дому через </a:t>
            </a:r>
            <a:r>
              <a:rPr lang="ru-RU" sz="4000" b="1" dirty="0" smtClean="0"/>
              <a:t>несколько</a:t>
            </a:r>
            <a:r>
              <a:rPr lang="ru-RU" sz="4000" dirty="0" smtClean="0"/>
              <a:t> часов.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8429684" cy="67151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Какое из выделенных местоимений указывает на предмет, какое – на признак, а какое – на количество?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400" dirty="0" smtClean="0"/>
              <a:t>Петр подошел к незнакомому дому через два часа.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b="1" dirty="0" smtClean="0"/>
              <a:t>Он</a:t>
            </a:r>
            <a:r>
              <a:rPr lang="ru-RU" sz="4400" dirty="0" smtClean="0"/>
              <a:t> подошел к </a:t>
            </a:r>
            <a:r>
              <a:rPr lang="ru-RU" sz="4400" b="1" dirty="0" smtClean="0"/>
              <a:t>какому-то</a:t>
            </a:r>
            <a:r>
              <a:rPr lang="ru-RU" sz="4400" dirty="0" smtClean="0"/>
              <a:t> дому через </a:t>
            </a:r>
            <a:r>
              <a:rPr lang="ru-RU" sz="4400" b="1" dirty="0" smtClean="0"/>
              <a:t>несколько</a:t>
            </a:r>
            <a:r>
              <a:rPr lang="ru-RU" sz="4400" dirty="0" smtClean="0"/>
              <a:t> часов.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0"/>
            <a:ext cx="7567642" cy="6473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>
                <a:solidFill>
                  <a:srgbClr val="FF0000"/>
                </a:solidFill>
              </a:rPr>
              <a:t>Вывод</a:t>
            </a:r>
            <a:r>
              <a:rPr lang="ru-RU" sz="4000" dirty="0" smtClean="0"/>
              <a:t>: </a:t>
            </a:r>
          </a:p>
          <a:p>
            <a:r>
              <a:rPr lang="ru-RU" sz="4000" dirty="0" smtClean="0"/>
              <a:t>местоимение может заменять имя существительное, имя прилагательное, имя числительное</a:t>
            </a:r>
          </a:p>
          <a:p>
            <a:r>
              <a:rPr lang="ru-RU" sz="4000" dirty="0" smtClean="0"/>
              <a:t>местоимение указывает на предметы, признаки и количества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Определение местоимения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4800" dirty="0" smtClean="0">
                <a:solidFill>
                  <a:srgbClr val="FF0000"/>
                </a:solidFill>
              </a:rPr>
              <a:t>Местоимение </a:t>
            </a:r>
            <a:r>
              <a:rPr lang="ru-RU" sz="4800" dirty="0" smtClean="0"/>
              <a:t>- часть речи, которая указывает на предметы, признаки и количество, но </a:t>
            </a:r>
            <a:r>
              <a:rPr lang="ru-RU" sz="4800" u="sng" dirty="0" smtClean="0"/>
              <a:t>не называет их</a:t>
            </a:r>
            <a:r>
              <a:rPr lang="ru-RU" sz="4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501122" cy="6715148"/>
          </a:xfrm>
        </p:spPr>
        <p:txBody>
          <a:bodyPr/>
          <a:lstStyle/>
          <a:p>
            <a:r>
              <a:rPr lang="ru-RU" sz="3600" dirty="0" smtClean="0"/>
              <a:t>Давайте понаблюдаем. Какой вывод вы можете сделать, прочитав эти таблицы?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000240"/>
          <a:ext cx="2143140" cy="4644052"/>
        </p:xfrm>
        <a:graphic>
          <a:graphicData uri="http://schemas.openxmlformats.org/drawingml/2006/table">
            <a:tbl>
              <a:tblPr/>
              <a:tblGrid>
                <a:gridCol w="857256"/>
                <a:gridCol w="1285884"/>
              </a:tblGrid>
              <a:tr h="670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Р.п.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Д.п.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Тв.п.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П.п.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 мне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0364" y="2000240"/>
          <a:ext cx="2357454" cy="4643469"/>
        </p:xfrm>
        <a:graphic>
          <a:graphicData uri="http://schemas.openxmlformats.org/drawingml/2006/table">
            <a:tbl>
              <a:tblPr/>
              <a:tblGrid>
                <a:gridCol w="1088056"/>
                <a:gridCol w="1269398"/>
              </a:tblGrid>
              <a:tr h="62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Р.п.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Тебя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Д.п.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Тебе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Тебя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Тв.п.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Тобой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П.п.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 тебе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29322" y="2000240"/>
          <a:ext cx="2428892" cy="4643472"/>
        </p:xfrm>
        <a:graphic>
          <a:graphicData uri="http://schemas.openxmlformats.org/drawingml/2006/table">
            <a:tbl>
              <a:tblPr/>
              <a:tblGrid>
                <a:gridCol w="1096919"/>
                <a:gridCol w="1331973"/>
              </a:tblGrid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Р.п.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Д.п.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Тв.п.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П.п.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 нем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901014" cy="5973910"/>
          </a:xfrm>
        </p:spPr>
        <p:txBody>
          <a:bodyPr/>
          <a:lstStyle/>
          <a:p>
            <a:pPr>
              <a:buNone/>
            </a:pPr>
            <a:r>
              <a:rPr lang="ru-RU" sz="7200" dirty="0" smtClean="0"/>
              <a:t>Вывод: местоимения изменяются по падежам.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8929718" cy="2071702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chemeClr val="tx1"/>
                </a:solidFill>
              </a:rPr>
              <a:t>какой вывод вы можете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сделать</a:t>
            </a:r>
            <a:r>
              <a:rPr lang="ru-RU" sz="4000" b="1" dirty="0" smtClean="0">
                <a:solidFill>
                  <a:schemeClr val="tx1"/>
                </a:solidFill>
              </a:rPr>
              <a:t>?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Местоимения изменяются…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771492"/>
          <a:ext cx="8215370" cy="4861718"/>
        </p:xfrm>
        <a:graphic>
          <a:graphicData uri="http://schemas.openxmlformats.org/drawingml/2006/table">
            <a:tbl>
              <a:tblPr/>
              <a:tblGrid>
                <a:gridCol w="1120249"/>
                <a:gridCol w="2315250"/>
                <a:gridCol w="1344339"/>
                <a:gridCol w="3435532"/>
              </a:tblGrid>
              <a:tr h="51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тот (</a:t>
                      </a:r>
                      <a:r>
                        <a:rPr lang="ru-RU" sz="32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неодуш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того (</a:t>
                      </a:r>
                      <a:r>
                        <a:rPr lang="ru-RU" sz="32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одуш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 (</a:t>
                      </a:r>
                      <a:r>
                        <a:rPr lang="ru-RU" sz="32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неодуш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 (</a:t>
                      </a:r>
                      <a:r>
                        <a:rPr lang="ru-RU" sz="32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одуш</a:t>
                      </a: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Тв.п.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 том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 той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 тех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Давайте определим, какими членами предложении являются выделенные местоимении? Но перед этим выделите грамматическую основу предложения. 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928802"/>
            <a:ext cx="8715436" cy="4786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Профессия </a:t>
            </a:r>
            <a:r>
              <a:rPr lang="ru-RU" sz="2800" b="1" dirty="0" smtClean="0"/>
              <a:t>у него</a:t>
            </a:r>
            <a:r>
              <a:rPr lang="ru-RU" sz="2800" dirty="0" smtClean="0"/>
              <a:t> была благородная: </a:t>
            </a:r>
            <a:r>
              <a:rPr lang="ru-RU" sz="2800" b="1" dirty="0" smtClean="0"/>
              <a:t>он</a:t>
            </a:r>
            <a:r>
              <a:rPr lang="ru-RU" sz="2800" dirty="0" smtClean="0"/>
              <a:t> лечил людей. (А.П. Чехов) </a:t>
            </a:r>
          </a:p>
          <a:p>
            <a:endParaRPr lang="ru-RU" sz="2800" dirty="0" smtClean="0"/>
          </a:p>
          <a:p>
            <a:r>
              <a:rPr lang="ru-RU" sz="2800" dirty="0" smtClean="0"/>
              <a:t>Ветер ревел целый день и утихал глубокой ночью. </a:t>
            </a:r>
            <a:r>
              <a:rPr lang="ru-RU" sz="2800" b="1" dirty="0" smtClean="0"/>
              <a:t>Такая</a:t>
            </a:r>
            <a:r>
              <a:rPr lang="ru-RU" sz="2800" dirty="0" smtClean="0"/>
              <a:t> погода стояла несколько дней. (М.А. Шолохов)</a:t>
            </a:r>
          </a:p>
          <a:p>
            <a:endParaRPr lang="ru-RU" sz="2800" dirty="0" smtClean="0"/>
          </a:p>
          <a:p>
            <a:r>
              <a:rPr lang="ru-RU" sz="2800" b="1" dirty="0" smtClean="0"/>
              <a:t>Я</a:t>
            </a:r>
            <a:r>
              <a:rPr lang="ru-RU" sz="2800" dirty="0" smtClean="0"/>
              <a:t> думаю </a:t>
            </a:r>
            <a:r>
              <a:rPr lang="ru-RU" sz="2800" b="1" dirty="0" smtClean="0"/>
              <a:t>о ней</a:t>
            </a:r>
            <a:r>
              <a:rPr lang="ru-RU" sz="2800" dirty="0" smtClean="0"/>
              <a:t>, </a:t>
            </a:r>
            <a:r>
              <a:rPr lang="ru-RU" sz="2800" b="1" dirty="0" smtClean="0"/>
              <a:t>я</a:t>
            </a:r>
            <a:r>
              <a:rPr lang="ru-RU" sz="2800" dirty="0" smtClean="0"/>
              <a:t> плачу и люблю. (П. А. Висковатов)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/>
              <a:t>Профессия</a:t>
            </a:r>
            <a:r>
              <a:rPr lang="ru-RU" sz="5400" dirty="0" smtClean="0"/>
              <a:t> </a:t>
            </a:r>
            <a:r>
              <a:rPr lang="ru-RU" sz="5400" b="1" u="dash" dirty="0" smtClean="0"/>
              <a:t>у него</a:t>
            </a:r>
            <a:r>
              <a:rPr lang="ru-RU" sz="5400" dirty="0" smtClean="0"/>
              <a:t> </a:t>
            </a:r>
            <a:r>
              <a:rPr lang="ru-RU" sz="5400" u="dbl" dirty="0" smtClean="0"/>
              <a:t>была благородная</a:t>
            </a:r>
            <a:r>
              <a:rPr lang="ru-RU" sz="5400" dirty="0" smtClean="0"/>
              <a:t>: </a:t>
            </a:r>
            <a:r>
              <a:rPr lang="ru-RU" sz="5400" b="1" u="sng" dirty="0" smtClean="0"/>
              <a:t>он</a:t>
            </a:r>
            <a:r>
              <a:rPr lang="ru-RU" sz="5400" dirty="0" smtClean="0"/>
              <a:t> </a:t>
            </a:r>
            <a:r>
              <a:rPr lang="ru-RU" sz="5400" u="dbl" dirty="0" smtClean="0"/>
              <a:t>лечил</a:t>
            </a:r>
            <a:r>
              <a:rPr lang="ru-RU" sz="5400" dirty="0" smtClean="0"/>
              <a:t> людей. (А.П. Чехов)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5400" b="1" u="wavy" dirty="0" smtClean="0"/>
              <a:t>Такая</a:t>
            </a:r>
            <a:r>
              <a:rPr lang="ru-RU" sz="5400" u="wavy" dirty="0" smtClean="0"/>
              <a:t> </a:t>
            </a:r>
            <a:r>
              <a:rPr lang="ru-RU" sz="5400" u="sng" dirty="0" smtClean="0"/>
              <a:t>погода</a:t>
            </a:r>
            <a:r>
              <a:rPr lang="ru-RU" sz="5400" dirty="0" smtClean="0"/>
              <a:t> </a:t>
            </a:r>
            <a:r>
              <a:rPr lang="ru-RU" sz="5400" u="dbl" dirty="0" smtClean="0"/>
              <a:t>стояла</a:t>
            </a:r>
            <a:r>
              <a:rPr lang="ru-RU" sz="5400" dirty="0" smtClean="0"/>
              <a:t> несколько дней. </a:t>
            </a:r>
          </a:p>
          <a:p>
            <a:pPr>
              <a:buNone/>
            </a:pPr>
            <a:r>
              <a:rPr lang="ru-RU" sz="5400" dirty="0" smtClean="0"/>
              <a:t>(М.А.Шолохов)</a:t>
            </a:r>
          </a:p>
          <a:p>
            <a:pPr>
              <a:buNone/>
            </a:pPr>
            <a:r>
              <a:rPr lang="ru-RU" sz="6000" b="1" dirty="0" smtClean="0"/>
              <a:t> </a:t>
            </a:r>
            <a:endParaRPr lang="ru-RU" sz="6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Отгадайте загадку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26" y="714356"/>
            <a:ext cx="8786874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Это он, это ты, это вы, это я.</a:t>
            </a:r>
          </a:p>
          <a:p>
            <a:pPr>
              <a:buNone/>
            </a:pPr>
            <a:r>
              <a:rPr lang="ru-RU" sz="2800" dirty="0" smtClean="0"/>
              <a:t>Это кофта чья? Моя.</a:t>
            </a:r>
          </a:p>
          <a:p>
            <a:pPr>
              <a:buNone/>
            </a:pPr>
            <a:r>
              <a:rPr lang="ru-RU" sz="2800" dirty="0" smtClean="0"/>
              <a:t>Ну а шуба наша,</a:t>
            </a:r>
          </a:p>
          <a:p>
            <a:pPr>
              <a:buNone/>
            </a:pPr>
            <a:r>
              <a:rPr lang="ru-RU" sz="2800" dirty="0" smtClean="0"/>
              <a:t>Уж никак не ваша.</a:t>
            </a:r>
          </a:p>
          <a:p>
            <a:pPr>
              <a:buNone/>
            </a:pPr>
            <a:r>
              <a:rPr lang="ru-RU" sz="2800" dirty="0" smtClean="0"/>
              <a:t>Где-то некто вольно жил,</a:t>
            </a:r>
          </a:p>
          <a:p>
            <a:pPr>
              <a:buNone/>
            </a:pPr>
            <a:r>
              <a:rPr lang="ru-RU" sz="2800" dirty="0" smtClean="0"/>
              <a:t>Делал нечто, не тужил,</a:t>
            </a:r>
          </a:p>
          <a:p>
            <a:pPr>
              <a:buNone/>
            </a:pPr>
            <a:r>
              <a:rPr lang="ru-RU" sz="2800" dirty="0" smtClean="0"/>
              <a:t>С каждым он поговорит,</a:t>
            </a:r>
          </a:p>
          <a:p>
            <a:pPr>
              <a:buNone/>
            </a:pPr>
            <a:r>
              <a:rPr lang="ru-RU" sz="2800" dirty="0" smtClean="0"/>
              <a:t>Всякого развеселит,</a:t>
            </a:r>
          </a:p>
          <a:p>
            <a:pPr>
              <a:buNone/>
            </a:pPr>
            <a:r>
              <a:rPr lang="ru-RU" sz="2800" dirty="0" smtClean="0"/>
              <a:t>Никого и ничего</a:t>
            </a:r>
          </a:p>
          <a:p>
            <a:pPr>
              <a:buNone/>
            </a:pPr>
            <a:r>
              <a:rPr lang="ru-RU" sz="2800" dirty="0" smtClean="0"/>
              <a:t>Не обидит ни за что.</a:t>
            </a:r>
          </a:p>
          <a:p>
            <a:pPr>
              <a:buNone/>
            </a:pPr>
            <a:r>
              <a:rPr lang="ru-RU" sz="2800" dirty="0" smtClean="0"/>
              <a:t>Кто я, по вашему мнению?</a:t>
            </a:r>
          </a:p>
          <a:p>
            <a:pPr>
              <a:buNone/>
            </a:pPr>
            <a:r>
              <a:rPr lang="ru-RU" sz="2800" dirty="0" smtClean="0"/>
              <a:t>Конечно же, </a:t>
            </a:r>
            <a:r>
              <a:rPr lang="ru-RU" sz="2800" dirty="0" err="1" smtClean="0"/>
              <a:t>я____________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6000" b="1" u="sng" dirty="0" smtClean="0"/>
              <a:t>Я</a:t>
            </a:r>
            <a:r>
              <a:rPr lang="ru-RU" sz="6000" u="sng" dirty="0" smtClean="0"/>
              <a:t> </a:t>
            </a:r>
            <a:r>
              <a:rPr lang="ru-RU" sz="6000" u="dbl" dirty="0" smtClean="0"/>
              <a:t>думаю</a:t>
            </a:r>
            <a:r>
              <a:rPr lang="ru-RU" sz="6000" dirty="0" smtClean="0"/>
              <a:t> </a:t>
            </a:r>
            <a:r>
              <a:rPr lang="ru-RU" sz="6000" b="1" u="dash" dirty="0" smtClean="0"/>
              <a:t>о ней</a:t>
            </a:r>
            <a:r>
              <a:rPr lang="ru-RU" sz="6000" dirty="0" smtClean="0"/>
              <a:t>, </a:t>
            </a:r>
            <a:r>
              <a:rPr lang="ru-RU" sz="6000" b="1" u="sng" dirty="0" smtClean="0"/>
              <a:t>я</a:t>
            </a:r>
            <a:r>
              <a:rPr lang="ru-RU" sz="6000" u="sng" dirty="0" smtClean="0"/>
              <a:t> </a:t>
            </a:r>
            <a:r>
              <a:rPr lang="ru-RU" sz="6000" u="dbl" dirty="0" smtClean="0"/>
              <a:t>плачу</a:t>
            </a:r>
            <a:r>
              <a:rPr lang="ru-RU" sz="6000" dirty="0" smtClean="0"/>
              <a:t> и </a:t>
            </a:r>
            <a:r>
              <a:rPr lang="ru-RU" sz="6000" u="dbl" dirty="0" smtClean="0"/>
              <a:t>люблю</a:t>
            </a:r>
            <a:r>
              <a:rPr lang="ru-RU" sz="6000" dirty="0" smtClean="0"/>
              <a:t>. (П. А. Висковатов)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7353328" cy="5616720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/>
              <a:t>Вывод: в предложении местоимения обычно выполняют роль следующих членов : подлежащего, дополнения, определения.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401080" cy="12255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Дайте определение местоимению как части речи.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7467600" cy="48737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Подведём итог. </a:t>
            </a:r>
            <a:endParaRPr lang="ru-RU" sz="4000" dirty="0" smtClean="0"/>
          </a:p>
          <a:p>
            <a:r>
              <a:rPr lang="ru-RU" sz="4000" dirty="0" smtClean="0"/>
              <a:t>любую </a:t>
            </a:r>
            <a:r>
              <a:rPr lang="ru-RU" sz="4000" dirty="0" smtClean="0"/>
              <a:t>часть речи мы рассматриваем с трех позиций: </a:t>
            </a:r>
            <a:endParaRPr lang="ru-RU" sz="4000" dirty="0" smtClean="0"/>
          </a:p>
          <a:p>
            <a:r>
              <a:rPr lang="ru-RU" sz="4000" dirty="0" smtClean="0"/>
              <a:t>1</a:t>
            </a:r>
            <a:r>
              <a:rPr lang="ru-RU" sz="4000" dirty="0" smtClean="0"/>
              <a:t>) </a:t>
            </a:r>
            <a:r>
              <a:rPr lang="ru-RU" sz="4000" dirty="0" smtClean="0"/>
              <a:t>Грамматическое значение (определение) ; </a:t>
            </a:r>
          </a:p>
          <a:p>
            <a:r>
              <a:rPr lang="ru-RU" sz="4000" dirty="0" smtClean="0"/>
              <a:t>2</a:t>
            </a:r>
            <a:r>
              <a:rPr lang="ru-RU" sz="4000" dirty="0" smtClean="0"/>
              <a:t>) морфологические признаки; </a:t>
            </a:r>
            <a:endParaRPr lang="ru-RU" sz="4000" dirty="0" smtClean="0"/>
          </a:p>
          <a:p>
            <a:r>
              <a:rPr lang="ru-RU" sz="4000" dirty="0" smtClean="0"/>
              <a:t>3</a:t>
            </a:r>
            <a:r>
              <a:rPr lang="ru-RU" sz="4000" dirty="0" smtClean="0"/>
              <a:t>) синтаксическая роль.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100013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Физминутка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15328" cy="5715016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Я иду и ты идешь – раз, два, три (Шагаем на месте, руками показываем на себя и на друзей)</a:t>
            </a:r>
          </a:p>
          <a:p>
            <a:r>
              <a:rPr lang="ru-RU" sz="3600" dirty="0" smtClean="0"/>
              <a:t>Он поет, она поет – раз, два, три (Шагаем на месте, руками показываем на себя и на друзей)</a:t>
            </a:r>
          </a:p>
          <a:p>
            <a:r>
              <a:rPr lang="ru-RU" sz="3600" dirty="0" smtClean="0"/>
              <a:t>Мы идем и мы поем – раз, два, три (Шагаем на месте, хлопаем в ладоши)</a:t>
            </a:r>
          </a:p>
          <a:p>
            <a:r>
              <a:rPr lang="ru-RU" sz="3600" dirty="0" smtClean="0"/>
              <a:t>Очень дружно мы живем – раз, два, три (показываем рукой класс, потом хлопаем в ладоши)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28" y="2285992"/>
            <a:ext cx="4000496" cy="336867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Антон Павлович Чехов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(1860 – 1904)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ive.staticflickr.com/65535/50131158052_517e83c521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526"/>
            <a:ext cx="5072066" cy="691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7215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     </a:t>
            </a:r>
            <a:r>
              <a:rPr lang="ru-RU" sz="2800" dirty="0" smtClean="0"/>
              <a:t>Антон </a:t>
            </a:r>
            <a:r>
              <a:rPr lang="ru-RU" sz="2800" dirty="0" smtClean="0"/>
              <a:t>Павлович Чехов </a:t>
            </a:r>
            <a:r>
              <a:rPr lang="ru-RU" sz="2800" dirty="0" smtClean="0"/>
              <a:t>– русский писатель, общепризнанный </a:t>
            </a:r>
            <a:r>
              <a:rPr lang="ru-RU" sz="2800" dirty="0" smtClean="0"/>
              <a:t>классик мировой </a:t>
            </a:r>
            <a:r>
              <a:rPr lang="ru-RU" sz="2800" dirty="0" smtClean="0"/>
              <a:t>литературы. По </a:t>
            </a:r>
            <a:r>
              <a:rPr lang="ru-RU" sz="2800" dirty="0" smtClean="0"/>
              <a:t>профессии врач. Почётный академик Императорской </a:t>
            </a:r>
            <a:r>
              <a:rPr lang="ru-RU" sz="2800" dirty="0" smtClean="0"/>
              <a:t>Академии наук </a:t>
            </a:r>
            <a:r>
              <a:rPr lang="ru-RU" sz="2800" dirty="0" smtClean="0"/>
              <a:t>по Разряду изящной </a:t>
            </a:r>
            <a:r>
              <a:rPr lang="ru-RU" sz="2800" dirty="0" smtClean="0"/>
              <a:t>словесности (1900-1902</a:t>
            </a:r>
            <a:r>
              <a:rPr lang="ru-RU" sz="2800" dirty="0" smtClean="0"/>
              <a:t>). Один из самых известных драматургов </a:t>
            </a:r>
            <a:r>
              <a:rPr lang="ru-RU" sz="2800" dirty="0" smtClean="0"/>
              <a:t>мира.</a:t>
            </a:r>
          </a:p>
          <a:p>
            <a:pPr>
              <a:buNone/>
            </a:pPr>
            <a:r>
              <a:rPr lang="ru-RU" sz="2800" dirty="0" smtClean="0"/>
              <a:t>        Его произведения </a:t>
            </a:r>
            <a:r>
              <a:rPr lang="ru-RU" sz="2800" dirty="0" smtClean="0"/>
              <a:t>переведены более чем на 100 языков. Его пьесы, </a:t>
            </a:r>
            <a:r>
              <a:rPr lang="ru-RU" sz="2800" dirty="0" smtClean="0"/>
              <a:t>в особенности </a:t>
            </a:r>
            <a:r>
              <a:rPr lang="ru-RU" sz="2800" dirty="0" smtClean="0"/>
              <a:t>«Чайка», «Три сестры» и «Вишнёвый сад», на </a:t>
            </a:r>
            <a:r>
              <a:rPr lang="ru-RU" sz="2800" dirty="0" smtClean="0"/>
              <a:t>протяжении более </a:t>
            </a:r>
            <a:r>
              <a:rPr lang="ru-RU" sz="2800" dirty="0" smtClean="0"/>
              <a:t>100 лет ставятся во </a:t>
            </a:r>
            <a:r>
              <a:rPr lang="ru-RU" sz="2800" dirty="0" smtClean="0"/>
              <a:t>многих театрах </a:t>
            </a:r>
            <a:r>
              <a:rPr lang="ru-RU" sz="2800" dirty="0" smtClean="0"/>
              <a:t>мира.</a:t>
            </a:r>
          </a:p>
          <a:p>
            <a:pPr>
              <a:buNone/>
            </a:pPr>
            <a:r>
              <a:rPr lang="ru-RU" sz="2800" dirty="0" smtClean="0"/>
              <a:t>          За </a:t>
            </a:r>
            <a:r>
              <a:rPr lang="ru-RU" sz="2800" dirty="0" smtClean="0"/>
              <a:t>25 лет творчества Чехов </a:t>
            </a:r>
            <a:r>
              <a:rPr lang="ru-RU" sz="2800" dirty="0" err="1" smtClean="0"/>
              <a:t>сОздал</a:t>
            </a:r>
            <a:r>
              <a:rPr lang="ru-RU" sz="2800" dirty="0" smtClean="0"/>
              <a:t> </a:t>
            </a:r>
            <a:r>
              <a:rPr lang="ru-RU" sz="2800" smtClean="0"/>
              <a:t>около </a:t>
            </a:r>
            <a:r>
              <a:rPr lang="ru-RU" sz="2800" smtClean="0"/>
              <a:t>девятисот различных </a:t>
            </a:r>
            <a:r>
              <a:rPr lang="ru-RU" sz="2800" dirty="0" smtClean="0"/>
              <a:t>произведений (</a:t>
            </a:r>
            <a:r>
              <a:rPr lang="ru-RU" sz="2800" dirty="0" smtClean="0"/>
              <a:t>коротких юмористических </a:t>
            </a:r>
            <a:r>
              <a:rPr lang="ru-RU" sz="2800" dirty="0" smtClean="0"/>
              <a:t>рассказов, серьёзных повестей и пьес).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откройте упражнение 482 на странице 67</a:t>
            </a:r>
          </a:p>
          <a:p>
            <a:pPr algn="ctr"/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Ответ: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</a:rPr>
              <a:t>Местоимение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Местоимение как часть речи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92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Тема </a:t>
            </a:r>
            <a:r>
              <a:rPr lang="ru-RU" sz="6600" b="1" dirty="0"/>
              <a:t>нашего </a:t>
            </a:r>
            <a:r>
              <a:rPr lang="ru-RU" sz="6600" b="1" dirty="0" smtClean="0"/>
              <a:t>урока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Словарно-орфографическая работа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8000" dirty="0" err="1" smtClean="0"/>
              <a:t>Пр</a:t>
            </a:r>
            <a:r>
              <a:rPr lang="ru-RU" sz="8000" dirty="0" err="1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8000" u="sng" dirty="0" err="1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8000" dirty="0" err="1" smtClean="0"/>
              <a:t>е́</a:t>
            </a:r>
            <a:r>
              <a:rPr lang="ru-RU" sz="8000" u="sng" dirty="0" err="1" smtClean="0">
                <a:solidFill>
                  <a:schemeClr val="accent1">
                    <a:lumMod val="75000"/>
                  </a:schemeClr>
                </a:solidFill>
              </a:rPr>
              <a:t>сс</a:t>
            </a:r>
            <a:r>
              <a:rPr lang="ru-RU" sz="8000" dirty="0" err="1" smtClean="0"/>
              <a:t>ия</a:t>
            </a:r>
            <a:endParaRPr lang="ru-RU" sz="8000" dirty="0" smtClean="0"/>
          </a:p>
          <a:p>
            <a:endParaRPr lang="ru-RU" sz="8000" dirty="0" smtClean="0"/>
          </a:p>
          <a:p>
            <a:r>
              <a:rPr lang="ru-RU" sz="8000" dirty="0" err="1" smtClean="0"/>
              <a:t>про-фе́-сси-я</a:t>
            </a:r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1429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Словарно-орфографическая работа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86874" cy="5643602"/>
          </a:xfrm>
        </p:spPr>
        <p:txBody>
          <a:bodyPr>
            <a:noAutofit/>
          </a:bodyPr>
          <a:lstStyle/>
          <a:p>
            <a:r>
              <a:rPr lang="ru-RU" sz="4000" dirty="0" smtClean="0"/>
              <a:t>В русском слове «профессия» столько же букв Ф и С, сколько и в английском варианте «</a:t>
            </a:r>
            <a:r>
              <a:rPr lang="en-US" sz="4000" dirty="0" smtClean="0"/>
              <a:t>profession</a:t>
            </a:r>
            <a:r>
              <a:rPr lang="ru-RU" sz="4000" dirty="0" smtClean="0"/>
              <a:t>»</a:t>
            </a:r>
          </a:p>
          <a:p>
            <a:pPr algn="ctr">
              <a:buNone/>
            </a:pPr>
            <a:r>
              <a:rPr lang="ru-RU" sz="4000" dirty="0" smtClean="0"/>
              <a:t>Про</a:t>
            </a:r>
            <a:r>
              <a:rPr lang="ru-RU" sz="4000" u="sng" dirty="0" smtClean="0">
                <a:solidFill>
                  <a:srgbClr val="FF0000"/>
                </a:solidFill>
              </a:rPr>
              <a:t>ф</a:t>
            </a:r>
            <a:r>
              <a:rPr lang="ru-RU" sz="4000" dirty="0" smtClean="0"/>
              <a:t>е</a:t>
            </a:r>
            <a:r>
              <a:rPr lang="ru-RU" sz="4000" u="sng" dirty="0" smtClean="0">
                <a:solidFill>
                  <a:srgbClr val="FF0000"/>
                </a:solidFill>
              </a:rPr>
              <a:t>сс</a:t>
            </a:r>
            <a:r>
              <a:rPr lang="ru-RU" sz="4000" dirty="0" smtClean="0"/>
              <a:t>ия</a:t>
            </a:r>
          </a:p>
          <a:p>
            <a:pPr algn="ctr">
              <a:buNone/>
            </a:pPr>
            <a:r>
              <a:rPr lang="en-US" sz="4000" dirty="0" smtClean="0"/>
              <a:t>Pro</a:t>
            </a:r>
            <a:r>
              <a:rPr lang="en-US" sz="4000" u="sng" dirty="0" smtClean="0">
                <a:solidFill>
                  <a:srgbClr val="FF0000"/>
                </a:solidFill>
              </a:rPr>
              <a:t>f</a:t>
            </a:r>
            <a:r>
              <a:rPr lang="en-US" sz="4000" dirty="0" smtClean="0"/>
              <a:t>e</a:t>
            </a:r>
            <a:r>
              <a:rPr lang="en-US" sz="4000" u="sng" dirty="0" smtClean="0">
                <a:solidFill>
                  <a:srgbClr val="FF0000"/>
                </a:solidFill>
              </a:rPr>
              <a:t>ss</a:t>
            </a:r>
            <a:r>
              <a:rPr lang="en-US" sz="4000" dirty="0" smtClean="0"/>
              <a:t>ion</a:t>
            </a:r>
          </a:p>
          <a:p>
            <a:pPr algn="ctr">
              <a:buNone/>
            </a:pPr>
            <a:r>
              <a:rPr lang="ru-RU" sz="4000" dirty="0" err="1" smtClean="0"/>
              <a:t>ф=</a:t>
            </a:r>
            <a:r>
              <a:rPr lang="ru-RU" sz="4000" dirty="0" smtClean="0"/>
              <a:t> </a:t>
            </a:r>
            <a:r>
              <a:rPr lang="en-US" sz="4000" dirty="0" smtClean="0"/>
              <a:t>f</a:t>
            </a:r>
            <a:endParaRPr lang="ru-RU" sz="4000" dirty="0" smtClean="0"/>
          </a:p>
          <a:p>
            <a:pPr algn="ctr">
              <a:buNone/>
            </a:pPr>
            <a:r>
              <a:rPr lang="ru-RU" sz="4000" dirty="0" err="1" smtClean="0"/>
              <a:t>сс=</a:t>
            </a:r>
            <a:r>
              <a:rPr lang="ru-RU" sz="4000" dirty="0" smtClean="0"/>
              <a:t> </a:t>
            </a:r>
            <a:r>
              <a:rPr lang="en-US" sz="4000" dirty="0" err="1" smtClean="0"/>
              <a:t>ss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928670"/>
            <a:ext cx="9286908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err="1" smtClean="0"/>
              <a:t>Пр</a:t>
            </a:r>
            <a:r>
              <a:rPr lang="ru-RU" sz="6600" b="1" u="sng" dirty="0" err="1" smtClean="0"/>
              <a:t>оф</a:t>
            </a:r>
            <a:r>
              <a:rPr lang="ru-RU" sz="6600" b="1" dirty="0" err="1" smtClean="0"/>
              <a:t>е</a:t>
            </a:r>
            <a:r>
              <a:rPr lang="ru-RU" sz="6600" b="1" u="sng" dirty="0" err="1" smtClean="0"/>
              <a:t>сс</a:t>
            </a:r>
            <a:r>
              <a:rPr lang="ru-RU" sz="6600" b="1" dirty="0" err="1" smtClean="0"/>
              <a:t>и</a:t>
            </a:r>
            <a:r>
              <a:rPr lang="ru-RU" sz="6600" b="1" u="sng" dirty="0" err="1" smtClean="0"/>
              <a:t>о</a:t>
            </a:r>
            <a:r>
              <a:rPr lang="ru-RU" sz="6600" b="1" dirty="0" err="1" smtClean="0"/>
              <a:t>нали́зм</a:t>
            </a:r>
            <a:endParaRPr lang="ru-RU" sz="6600" b="1" dirty="0" smtClean="0"/>
          </a:p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r>
              <a:rPr lang="ru-RU" sz="6600" b="1" dirty="0" err="1" smtClean="0"/>
              <a:t>пр</a:t>
            </a:r>
            <a:r>
              <a:rPr lang="ru-RU" sz="6600" b="1" u="sng" dirty="0" err="1" smtClean="0"/>
              <a:t>оф</a:t>
            </a:r>
            <a:r>
              <a:rPr lang="ru-RU" sz="6600" b="1" dirty="0" err="1" smtClean="0"/>
              <a:t>е</a:t>
            </a:r>
            <a:r>
              <a:rPr lang="ru-RU" sz="6600" b="1" u="sng" dirty="0" err="1" smtClean="0"/>
              <a:t>сс</a:t>
            </a:r>
            <a:r>
              <a:rPr lang="ru-RU" sz="6600" b="1" dirty="0" err="1" smtClean="0"/>
              <a:t>и</a:t>
            </a:r>
            <a:r>
              <a:rPr lang="ru-RU" sz="6600" b="1" u="sng" dirty="0" err="1" smtClean="0"/>
              <a:t>о</a:t>
            </a:r>
            <a:r>
              <a:rPr lang="ru-RU" sz="6600" b="1" dirty="0" err="1" smtClean="0"/>
              <a:t>на́льный</a:t>
            </a:r>
            <a:endParaRPr lang="ru-RU" sz="6600" b="1" dirty="0" smtClean="0"/>
          </a:p>
          <a:p>
            <a:pPr algn="ctr"/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Словарно-орфографическая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000" dirty="0" smtClean="0"/>
              <a:t>Составьте и запишите</a:t>
            </a:r>
            <a:r>
              <a:rPr lang="en-US" sz="4000" dirty="0" smtClean="0"/>
              <a:t>  </a:t>
            </a:r>
            <a:r>
              <a:rPr lang="ru-RU" sz="4000" dirty="0" smtClean="0"/>
              <a:t>словосочетание со словом «профессия».</a:t>
            </a:r>
          </a:p>
          <a:p>
            <a:pPr algn="just">
              <a:buNone/>
            </a:pPr>
            <a:endParaRPr lang="ru-RU" sz="4000" dirty="0" smtClean="0"/>
          </a:p>
          <a:p>
            <a:pPr algn="just"/>
            <a:r>
              <a:rPr lang="ru-RU" sz="4000" dirty="0" smtClean="0"/>
              <a:t>Составьте и запишите предложение со словом «профессия», употребив в предложении также любое местоимение.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9890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Изучение нового материала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358246" cy="53578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слове местоимение два корня: </a:t>
            </a:r>
            <a:r>
              <a:rPr lang="ru-RU" sz="4000" b="1" dirty="0" smtClean="0"/>
              <a:t>место</a:t>
            </a:r>
            <a:r>
              <a:rPr lang="ru-RU" sz="4000" dirty="0" smtClean="0"/>
              <a:t> (вместо) и </a:t>
            </a:r>
            <a:r>
              <a:rPr lang="ru-RU" sz="4000" b="1" dirty="0" smtClean="0"/>
              <a:t>имя</a:t>
            </a:r>
            <a:r>
              <a:rPr lang="ru-RU" sz="4000" dirty="0" smtClean="0"/>
              <a:t> (имение). Местоимение – это то, что употреблено вместо имени.</a:t>
            </a:r>
          </a:p>
          <a:p>
            <a:r>
              <a:rPr lang="ru-RU" sz="4000" dirty="0" smtClean="0"/>
              <a:t>Возникает вопрос:</a:t>
            </a:r>
          </a:p>
          <a:p>
            <a:pPr>
              <a:buNone/>
            </a:pPr>
            <a:r>
              <a:rPr lang="ru-RU" sz="4000" dirty="0" smtClean="0"/>
              <a:t>Вместо какого имени употребляется местоимение?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</TotalTime>
  <Words>779</Words>
  <Application>Microsoft Office PowerPoint</Application>
  <PresentationFormat>Экран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Слайд 1</vt:lpstr>
      <vt:lpstr>Отгадайте загадку</vt:lpstr>
      <vt:lpstr>Ответ:</vt:lpstr>
      <vt:lpstr>Слайд 4</vt:lpstr>
      <vt:lpstr>Словарно-орфографическая работа</vt:lpstr>
      <vt:lpstr>Словарно-орфографическая работа</vt:lpstr>
      <vt:lpstr>Слайд 7</vt:lpstr>
      <vt:lpstr>Словарно-орфографическая работа</vt:lpstr>
      <vt:lpstr>Изучение нового материала</vt:lpstr>
      <vt:lpstr>Давайте понаблюдаем: </vt:lpstr>
      <vt:lpstr>Слайд 11</vt:lpstr>
      <vt:lpstr>Слайд 12</vt:lpstr>
      <vt:lpstr>Определение местоимения</vt:lpstr>
      <vt:lpstr>Слайд 14</vt:lpstr>
      <vt:lpstr>Слайд 15</vt:lpstr>
      <vt:lpstr>какой вывод вы можете  сделать?  Местоимения изменяются…   </vt:lpstr>
      <vt:lpstr>Давайте определим, какими членами предложении являются выделенные местоимении? Но перед этим выделите грамматическую основу предложения.  </vt:lpstr>
      <vt:lpstr>Слайд 18</vt:lpstr>
      <vt:lpstr>Слайд 19</vt:lpstr>
      <vt:lpstr>Слайд 20</vt:lpstr>
      <vt:lpstr>Слайд 21</vt:lpstr>
      <vt:lpstr>Дайте определение местоимению как части речи.</vt:lpstr>
      <vt:lpstr>Физминутка</vt:lpstr>
      <vt:lpstr>Антон Павлович Чехов  (1860 – 1904)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48</cp:revision>
  <dcterms:created xsi:type="dcterms:W3CDTF">2022-02-21T20:07:12Z</dcterms:created>
  <dcterms:modified xsi:type="dcterms:W3CDTF">2022-02-27T21:24:20Z</dcterms:modified>
</cp:coreProperties>
</file>