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81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82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35" autoAdjust="0"/>
    <p:restoredTop sz="74727" autoAdjust="0"/>
  </p:normalViewPr>
  <p:slideViewPr>
    <p:cSldViewPr>
      <p:cViewPr varScale="1">
        <p:scale>
          <a:sx n="55" d="100"/>
          <a:sy n="55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B20F-1D53-43E3-BAF8-9EE0F68C0001}" type="slidenum">
              <a:rPr lang="ru-RU">
                <a:solidFill>
                  <a:srgbClr val="F4E7E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51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FA47-3D47-474E-934C-C4E5E6F2C559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0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19CD5-2578-441C-AE6C-9E3C09FAD999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5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550D7-C159-424B-88B0-8D75AB38B0AD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8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9EB2-6CBA-46B5-AC91-01F5979D0BFD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2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3304-F635-417C-BA93-D5750EA02172}" type="slidenum">
              <a:rPr lang="ru-RU">
                <a:solidFill>
                  <a:srgbClr val="F4E7E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99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B780-4551-43E5-B1D7-AA651A9179C4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5228-90FD-4C0F-A050-75FAAFD80AAD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2FF7-E46D-4167-9EB8-AE7E15F4B2AA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3C07-3BD4-4C40-88A1-A939C968F133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8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C07DB-AA71-4543-AE46-B84DB17D42D8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6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5805-3E93-4895-AD93-9AB88115242B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9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B13F9A">
                  <a:shade val="90000"/>
                </a:srgbClr>
              </a:solidFill>
              <a:latin typeface="Garamond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B13F9A">
                  <a:shade val="90000"/>
                </a:srgbClr>
              </a:solidFill>
              <a:latin typeface="Garamond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3D3385-B35C-41E1-98D5-C5644B23F1EC}" type="slidenum">
              <a:rPr lang="ru-RU">
                <a:solidFill>
                  <a:srgbClr val="B13F9A">
                    <a:shade val="90000"/>
                  </a:srgbClr>
                </a:solidFill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  <a:latin typeface="Garamond" pitchFamily="18" charset="0"/>
            </a:endParaRPr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00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448272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Взаимодействие</a:t>
            </a:r>
            <a:b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bg2">
                    <a:lumMod val="50000"/>
                  </a:schemeClr>
                </a:solidFill>
              </a:rPr>
              <a:t>школы и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семьи.</a:t>
            </a:r>
            <a:b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55576" y="4941168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000" dirty="0" smtClean="0"/>
              <a:t>                                                               </a:t>
            </a:r>
            <a:r>
              <a:rPr lang="ru-RU" sz="2000" dirty="0" smtClean="0"/>
              <a:t>Подготовила: 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                Майер Екатерина Геннадьевна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  МБОУ </a:t>
            </a:r>
            <a:r>
              <a:rPr lang="ru-RU" sz="2000" dirty="0" err="1" smtClean="0"/>
              <a:t>Долматовская</a:t>
            </a:r>
            <a:r>
              <a:rPr lang="ru-RU" sz="2000" dirty="0" smtClean="0"/>
              <a:t>  ООШ  №16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Picture 2" descr="http://guschi.ucoz.ru/Rasnoe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320480" cy="3313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77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6319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Содержание сотрудничества классного руководителя с родителями включает три основных направления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ru-RU" sz="2800" dirty="0"/>
          </a:p>
          <a:p>
            <a:r>
              <a:rPr lang="ru-RU" sz="2800" dirty="0" smtClean="0"/>
              <a:t>психолого-педагогическое </a:t>
            </a:r>
            <a:r>
              <a:rPr lang="ru-RU" sz="2800" dirty="0"/>
              <a:t>просвещение родителей; </a:t>
            </a:r>
          </a:p>
          <a:p>
            <a:r>
              <a:rPr lang="ru-RU" sz="2800" dirty="0" smtClean="0"/>
              <a:t>вовлечение </a:t>
            </a:r>
            <a:r>
              <a:rPr lang="ru-RU" sz="2800" dirty="0"/>
              <a:t>родителей в учебно-воспитательный процесс;</a:t>
            </a:r>
          </a:p>
          <a:p>
            <a:r>
              <a:rPr lang="ru-RU" sz="2800" dirty="0" smtClean="0"/>
              <a:t>участие </a:t>
            </a:r>
            <a:r>
              <a:rPr lang="ru-RU" sz="2800" dirty="0"/>
              <a:t>родителей в управлении учебно-воспитательным процессом.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6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Психолого-педагогическое просвещение родителей предполагает организацию следующих форм работы с семьёй: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200" dirty="0"/>
          </a:p>
          <a:p>
            <a:r>
              <a:rPr lang="ru-RU" sz="3200" dirty="0"/>
              <a:t>родительские лектории;</a:t>
            </a:r>
          </a:p>
          <a:p>
            <a:r>
              <a:rPr lang="ru-RU" sz="3200" dirty="0"/>
              <a:t>конференции;</a:t>
            </a:r>
          </a:p>
          <a:p>
            <a:r>
              <a:rPr lang="ru-RU" sz="3200" dirty="0"/>
              <a:t>индивидуальные или тематические консультации;</a:t>
            </a:r>
          </a:p>
          <a:p>
            <a:r>
              <a:rPr lang="ru-RU" sz="3200" dirty="0"/>
              <a:t>родительские собрания.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039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510951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Вовлечь родителей в учебно-воспитательный процесс можно с помощью следующих форм деятельности: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200" dirty="0"/>
          </a:p>
          <a:p>
            <a:r>
              <a:rPr lang="ru-RU" sz="3200" dirty="0"/>
              <a:t>дни творчества детей и их родителей;</a:t>
            </a:r>
          </a:p>
          <a:p>
            <a:r>
              <a:rPr lang="ru-RU" sz="3200" dirty="0"/>
              <a:t>открытые уроки и внеклассные мероприятия;</a:t>
            </a:r>
          </a:p>
          <a:p>
            <a:r>
              <a:rPr lang="ru-RU" sz="3200" dirty="0"/>
              <a:t>помощь в организации и проведении внеклассных дел</a:t>
            </a:r>
          </a:p>
        </p:txBody>
      </p:sp>
    </p:spTree>
    <p:extLst>
      <p:ext uri="{BB962C8B-B14F-4D97-AF65-F5344CB8AC3E}">
        <p14:creationId xmlns:p14="http://schemas.microsoft.com/office/powerpoint/2010/main" val="33253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 (2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41" y="3717032"/>
            <a:ext cx="4187958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0"/>
            <a:ext cx="4139951" cy="310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-0-02-01-db2fb34a1d9c3ee7112de5c39bf067032a085a745e3c5a85826e8d3c89d1ad2c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7032"/>
            <a:ext cx="4187958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32554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Участие родителей в управлении учебно-воспитательным процессом можно организовать с помощью следующих форм деятельности: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200" dirty="0"/>
          </a:p>
          <a:p>
            <a:r>
              <a:rPr lang="ru-RU" sz="3200" dirty="0"/>
              <a:t>участие родителей класса в работе Совета школы;</a:t>
            </a:r>
          </a:p>
          <a:p>
            <a:r>
              <a:rPr lang="ru-RU" sz="3200" dirty="0"/>
              <a:t>участие родителей в работе родительского комитета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5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60546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Правила эффективного взаимодействия классного руководителя с семьями учащихся: </a:t>
            </a:r>
          </a:p>
          <a:p>
            <a:r>
              <a:rPr lang="ru-RU" sz="2400" dirty="0"/>
              <a:t>Родителям нужна поддержка, помощь и добрый совет. Если вы ими располагаете, создайте необходимые условия для общения.</a:t>
            </a:r>
          </a:p>
          <a:p>
            <a:r>
              <a:rPr lang="ru-RU" sz="2400" dirty="0"/>
              <a:t>Не беседуйте с родителями второпях, на бегу; если вы не располагаете временем, лучше договоритесь о встрече в другой раз.</a:t>
            </a:r>
          </a:p>
          <a:p>
            <a:r>
              <a:rPr lang="ru-RU" sz="2400" dirty="0"/>
              <a:t>Разговаривайте с родителями спокойным тоном, не старайтесь </a:t>
            </a:r>
            <a:r>
              <a:rPr lang="ru-RU" sz="2400" dirty="0" err="1"/>
              <a:t>назидать</a:t>
            </a:r>
            <a:r>
              <a:rPr lang="ru-RU" sz="2400" dirty="0"/>
              <a:t> и поучать – это вызывает раздражение и негативную реакцию со стороны родителей.</a:t>
            </a:r>
          </a:p>
          <a:p>
            <a:r>
              <a:rPr lang="ru-RU" dirty="0"/>
              <a:t>Умейте терпеливо слушать родителей, давайте возможность высказаться по всем наболевшим вопросам.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0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194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389437"/>
          </a:xfrm>
        </p:spPr>
        <p:txBody>
          <a:bodyPr/>
          <a:lstStyle/>
          <a:p>
            <a:r>
              <a:rPr lang="ru-RU" sz="2400" dirty="0" smtClean="0"/>
              <a:t>Не </a:t>
            </a:r>
            <a:r>
              <a:rPr lang="ru-RU" sz="2400" dirty="0"/>
              <a:t>спешите с выводами! Обдумайте хорошо то, что вы от родителей услышали.</a:t>
            </a:r>
          </a:p>
          <a:p>
            <a:r>
              <a:rPr lang="ru-RU" sz="2400" dirty="0"/>
              <a:t>То, о чем родители вам поведали, не должно стать достоянием других родителей, учащихся и педагогов.</a:t>
            </a:r>
          </a:p>
          <a:p>
            <a:r>
              <a:rPr lang="ru-RU" sz="2400" dirty="0"/>
              <a:t>Если есть профессиональная необходимость поделиться той информацией, которую сообщили родители, еще с кем-то, родителей необходимо поставить об этом в известность.</a:t>
            </a:r>
          </a:p>
          <a:p>
            <a:r>
              <a:rPr lang="ru-RU" sz="2400" dirty="0"/>
              <a:t>Готовясь к встрече с семьёй ученика, необходимо помнить, что любой родитель хочет услышать не только плохое, но и хорошее, дающее шанс на будущее.</a:t>
            </a:r>
          </a:p>
          <a:p>
            <a:r>
              <a:rPr lang="ru-RU" sz="2400" dirty="0"/>
              <a:t>Каждая встреча с семьёй ученика должна заканчиваться конструктивными рекомендациями для родителей и самого ученика.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1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/>
              <a:t>Главными формами взаимодействия классного руководителя с семьёй являются индивидуальные формы работы и групповые</a:t>
            </a:r>
          </a:p>
        </p:txBody>
      </p:sp>
    </p:spTree>
    <p:extLst>
      <p:ext uri="{BB962C8B-B14F-4D97-AF65-F5344CB8AC3E}">
        <p14:creationId xmlns:p14="http://schemas.microsoft.com/office/powerpoint/2010/main" val="30079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2718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К групповым можно отнести такие формы взаимодействия,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как: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algn="just"/>
            <a:r>
              <a:rPr lang="ru-RU" sz="3200" dirty="0" smtClean="0"/>
              <a:t> </a:t>
            </a:r>
            <a:r>
              <a:rPr lang="ru-RU" sz="3200" dirty="0"/>
              <a:t>родительские собрания</a:t>
            </a:r>
            <a:r>
              <a:rPr lang="ru-RU" sz="3200" dirty="0" smtClean="0"/>
              <a:t>,</a:t>
            </a:r>
          </a:p>
          <a:p>
            <a:pPr algn="just"/>
            <a:r>
              <a:rPr lang="ru-RU" sz="3200" dirty="0" smtClean="0"/>
              <a:t> </a:t>
            </a:r>
            <a:r>
              <a:rPr lang="ru-RU" sz="3200" dirty="0"/>
              <a:t>конференции</a:t>
            </a:r>
            <a:r>
              <a:rPr lang="ru-RU" sz="3200" dirty="0" smtClean="0"/>
              <a:t>,</a:t>
            </a:r>
          </a:p>
          <a:p>
            <a:pPr algn="just"/>
            <a:r>
              <a:rPr lang="ru-RU" sz="3200" dirty="0" smtClean="0"/>
              <a:t> </a:t>
            </a:r>
            <a:r>
              <a:rPr lang="ru-RU" sz="3200" dirty="0"/>
              <a:t>вечера вопросов и ответов.</a:t>
            </a:r>
          </a:p>
        </p:txBody>
      </p:sp>
    </p:spTree>
    <p:extLst>
      <p:ext uri="{BB962C8B-B14F-4D97-AF65-F5344CB8AC3E}">
        <p14:creationId xmlns:p14="http://schemas.microsoft.com/office/powerpoint/2010/main" val="18439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2718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К индивидуальным формам работы с родителями можно отнести следующие: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600" dirty="0" smtClean="0"/>
          </a:p>
          <a:p>
            <a:pPr algn="just"/>
            <a:r>
              <a:rPr lang="ru-RU" sz="3600" dirty="0" smtClean="0"/>
              <a:t>индивидуальные </a:t>
            </a:r>
            <a:r>
              <a:rPr lang="ru-RU" sz="3600" dirty="0"/>
              <a:t>консультации, </a:t>
            </a:r>
            <a:endParaRPr lang="ru-RU" sz="3600" dirty="0" smtClean="0"/>
          </a:p>
          <a:p>
            <a:pPr algn="just"/>
            <a:r>
              <a:rPr lang="ru-RU" sz="3600" dirty="0" smtClean="0"/>
              <a:t>беседы</a:t>
            </a:r>
            <a:r>
              <a:rPr lang="ru-RU" sz="3600" dirty="0"/>
              <a:t>, </a:t>
            </a:r>
            <a:endParaRPr lang="ru-RU" sz="3600" dirty="0" smtClean="0"/>
          </a:p>
          <a:p>
            <a:pPr algn="just"/>
            <a:r>
              <a:rPr lang="ru-RU" sz="3600" dirty="0" smtClean="0"/>
              <a:t>посещения </a:t>
            </a:r>
            <a:r>
              <a:rPr lang="ru-RU" sz="3600" dirty="0"/>
              <a:t>на дому</a:t>
            </a:r>
          </a:p>
        </p:txBody>
      </p:sp>
    </p:spTree>
    <p:extLst>
      <p:ext uri="{BB962C8B-B14F-4D97-AF65-F5344CB8AC3E}">
        <p14:creationId xmlns:p14="http://schemas.microsoft.com/office/powerpoint/2010/main" val="19804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3438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/>
              <a:t>“Чтобы узнать ребенка, надо хорошо знать его семью”</a:t>
            </a:r>
          </a:p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          </a:t>
            </a:r>
            <a:r>
              <a:rPr lang="ru-RU" sz="4800" dirty="0" err="1" smtClean="0"/>
              <a:t>В.А.Сухомлинский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7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К нетрадиционным формам работы с родителями можно отнести: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200" dirty="0" smtClean="0"/>
          </a:p>
          <a:p>
            <a:pPr algn="just"/>
            <a:r>
              <a:rPr lang="ru-RU" sz="3200" dirty="0" smtClean="0"/>
              <a:t>родительские </a:t>
            </a:r>
            <a:r>
              <a:rPr lang="ru-RU" sz="3200" dirty="0"/>
              <a:t>чтения</a:t>
            </a:r>
            <a:r>
              <a:rPr lang="ru-RU" sz="3200" dirty="0" smtClean="0"/>
              <a:t>,</a:t>
            </a:r>
          </a:p>
          <a:p>
            <a:pPr algn="just"/>
            <a:r>
              <a:rPr lang="ru-RU" sz="3200" dirty="0" smtClean="0"/>
              <a:t> </a:t>
            </a:r>
            <a:r>
              <a:rPr lang="ru-RU" sz="3200" dirty="0"/>
              <a:t>родительские вечера, </a:t>
            </a:r>
            <a:endParaRPr lang="ru-RU" sz="3200" dirty="0" smtClean="0"/>
          </a:p>
          <a:p>
            <a:pPr algn="just"/>
            <a:r>
              <a:rPr lang="ru-RU" sz="3200" dirty="0" smtClean="0"/>
              <a:t>родительские </a:t>
            </a:r>
            <a:r>
              <a:rPr lang="ru-RU" sz="3200" dirty="0"/>
              <a:t>тренинги</a:t>
            </a:r>
          </a:p>
        </p:txBody>
      </p:sp>
    </p:spTree>
    <p:extLst>
      <p:ext uri="{BB962C8B-B14F-4D97-AF65-F5344CB8AC3E}">
        <p14:creationId xmlns:p14="http://schemas.microsoft.com/office/powerpoint/2010/main" val="9712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43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Мы, педагоги, прекрасно понимаем, что родители доверили нам самое дорогое сокровище – своих детей, и наша обязанность – оправдать это доверие, а это возможно только при тесном сотрудничестве, общности дел, взаимопонимании всех сторон, к чему мы и стремимся</a:t>
            </a:r>
          </a:p>
        </p:txBody>
      </p:sp>
    </p:spTree>
    <p:extLst>
      <p:ext uri="{BB962C8B-B14F-4D97-AF65-F5344CB8AC3E}">
        <p14:creationId xmlns:p14="http://schemas.microsoft.com/office/powerpoint/2010/main" val="33931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“Наша миссия” </a:t>
            </a:r>
            <a:r>
              <a:rPr lang="ru-RU" sz="3200" dirty="0" smtClean="0"/>
              <a:t>– оберегать детское сердце от горечи, бед и страданий”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                            </a:t>
            </a:r>
            <a:r>
              <a:rPr lang="ru-RU" sz="2400" dirty="0" smtClean="0"/>
              <a:t>(</a:t>
            </a:r>
            <a:r>
              <a:rPr lang="ru-RU" sz="2400" dirty="0" err="1" smtClean="0"/>
              <a:t>В.А.Сухомлинский</a:t>
            </a:r>
            <a:r>
              <a:rPr lang="ru-RU" sz="2400" dirty="0" smtClean="0"/>
              <a:t>).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Только </a:t>
            </a:r>
            <a:r>
              <a:rPr lang="ru-RU" sz="3200" dirty="0"/>
              <a:t>равноправное творческое взаимодействие образовательного учреждения с семьями обучающихся является залогом полноценного развития ребенка.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1" y="4487067"/>
            <a:ext cx="230505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22787"/>
            <a:ext cx="230505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29200"/>
            <a:ext cx="22558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3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kern="10" dirty="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kern="10" dirty="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kern="10" dirty="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kern="10" dirty="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kern="10" dirty="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kern="10" dirty="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kern="10" dirty="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              </a:t>
            </a:r>
            <a:br>
              <a:rPr lang="ru-RU" sz="5400" b="1" kern="10" dirty="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</a:br>
            <a:r>
              <a:rPr lang="ru-RU" sz="5400" b="1" kern="10" dirty="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b="1" kern="10" dirty="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991944"/>
          </a:xfrm>
        </p:spPr>
        <p:txBody>
          <a:bodyPr/>
          <a:lstStyle/>
          <a:p>
            <a:pPr algn="ctr">
              <a:buNone/>
            </a:pPr>
            <a:r>
              <a:rPr lang="ru-RU" sz="5400" b="1" kern="10" dirty="0" smtClean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КОНЕЧНАЯ ЦЕЛЬ:</a:t>
            </a:r>
          </a:p>
          <a:p>
            <a:pPr algn="ctr">
              <a:buNone/>
            </a:pPr>
            <a:r>
              <a:rPr lang="ru-RU" sz="40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Воспитать  ребенка</a:t>
            </a:r>
          </a:p>
          <a:p>
            <a:pPr algn="ctr">
              <a:buNone/>
            </a:pPr>
            <a:r>
              <a:rPr lang="ru-RU" sz="40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добрым,  чутким,</a:t>
            </a:r>
          </a:p>
          <a:p>
            <a:pPr algn="ctr">
              <a:buNone/>
            </a:pPr>
            <a:r>
              <a:rPr lang="ru-RU" sz="40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трудолюбивым,</a:t>
            </a:r>
          </a:p>
          <a:p>
            <a:pPr algn="ctr">
              <a:buNone/>
            </a:pPr>
            <a:r>
              <a:rPr lang="ru-RU" sz="40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уважаемым  человеком,</a:t>
            </a:r>
          </a:p>
          <a:p>
            <a:pPr algn="ctr">
              <a:buNone/>
            </a:pPr>
            <a:r>
              <a:rPr lang="ru-RU" sz="40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творческой  и</a:t>
            </a:r>
          </a:p>
          <a:p>
            <a:pPr algn="ctr">
              <a:buNone/>
            </a:pPr>
            <a:r>
              <a:rPr lang="ru-RU" sz="40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активной  личностью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algn="ctr"/>
            <a:r>
              <a:rPr lang="ru-RU" sz="4400" b="1" dirty="0" smtClean="0"/>
              <a:t>Социальный паспорт  школы: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7"/>
          </a:xfrm>
        </p:spPr>
        <p:txBody>
          <a:bodyPr/>
          <a:lstStyle/>
          <a:p>
            <a:r>
              <a:rPr lang="ru-RU" sz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Количество учащихся в школе </a:t>
            </a:r>
            <a:r>
              <a:rPr lang="ru-RU" sz="2400" dirty="0" smtClean="0"/>
              <a:t> -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89</a:t>
            </a:r>
            <a:endParaRPr lang="ru-RU" sz="2400" dirty="0" smtClean="0"/>
          </a:p>
          <a:p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Количество родителей </a:t>
            </a:r>
            <a:r>
              <a:rPr lang="ru-RU" sz="2400" dirty="0" smtClean="0"/>
              <a:t> -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106</a:t>
            </a:r>
            <a:endParaRPr lang="ru-RU" sz="2400" dirty="0" smtClean="0"/>
          </a:p>
          <a:p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Полные семьи </a:t>
            </a:r>
            <a:r>
              <a:rPr lang="ru-RU" sz="2400" dirty="0" smtClean="0"/>
              <a:t> -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48</a:t>
            </a:r>
            <a:endParaRPr lang="ru-RU" sz="2400" dirty="0" smtClean="0"/>
          </a:p>
          <a:p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Неполные семьи </a:t>
            </a:r>
            <a:r>
              <a:rPr lang="ru-RU" sz="2400" dirty="0" smtClean="0"/>
              <a:t> -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17</a:t>
            </a:r>
            <a:endParaRPr lang="ru-RU" sz="2400" dirty="0" smtClean="0"/>
          </a:p>
          <a:p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Опекаемые </a:t>
            </a:r>
            <a:r>
              <a:rPr lang="ru-RU" sz="2400" dirty="0" smtClean="0"/>
              <a:t>-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1</a:t>
            </a:r>
            <a:endParaRPr lang="ru-RU" sz="2400" dirty="0" smtClean="0"/>
          </a:p>
          <a:p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В семье - отчим </a:t>
            </a:r>
            <a:r>
              <a:rPr lang="ru-RU" sz="2400" dirty="0" smtClean="0"/>
              <a:t> -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5</a:t>
            </a:r>
            <a:endParaRPr lang="ru-RU" sz="2400" dirty="0" smtClean="0"/>
          </a:p>
          <a:p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Многодетные семьи </a:t>
            </a:r>
            <a:r>
              <a:rPr lang="ru-RU" sz="2400" dirty="0" smtClean="0"/>
              <a:t> -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9</a:t>
            </a:r>
            <a:endParaRPr lang="ru-RU" sz="2400" dirty="0" smtClean="0"/>
          </a:p>
          <a:p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Малообеспеченные семьи </a:t>
            </a:r>
            <a:r>
              <a:rPr lang="ru-RU" sz="2400" dirty="0" smtClean="0"/>
              <a:t> -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14</a:t>
            </a:r>
            <a:endParaRPr lang="ru-RU" sz="2400" dirty="0" smtClean="0"/>
          </a:p>
          <a:p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Неблагополучные семьи </a:t>
            </a:r>
            <a:r>
              <a:rPr lang="ru-RU" sz="2400" dirty="0" smtClean="0"/>
              <a:t> -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2</a:t>
            </a:r>
            <a:endParaRPr lang="ru-RU" sz="2400" dirty="0" smtClean="0"/>
          </a:p>
          <a:p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Дети "группы риска" </a:t>
            </a:r>
            <a:r>
              <a:rPr lang="ru-RU" sz="2400" dirty="0" smtClean="0"/>
              <a:t> -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3</a:t>
            </a:r>
            <a:endParaRPr lang="ru-RU" sz="2400" dirty="0" smtClean="0"/>
          </a:p>
          <a:p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Дети, получающие пенсию по потере кормильца </a:t>
            </a:r>
            <a:r>
              <a:rPr lang="ru-RU" sz="2400" dirty="0" smtClean="0"/>
              <a:t> -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2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4158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Понятие “воспитание” сегодня рассматривается с разных позиций, даются разнообразные определения воспитательной концепции, у каждого автора есть своё видение. Тем не менее, в Российской культуре и педагогике смысл воспитания всегда был связан с духовным ростом и становлением человека, нравственным формированием и развитием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39940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229600" cy="438943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Для ребёнка духовным центром, нравственным основанием является семья, её ценности, устои, отношения – семейный уклад.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2841625" cy="3389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74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80831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“Без семьи мы – </a:t>
            </a:r>
            <a:endParaRPr lang="ru-RU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я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имею в виду школу – </a:t>
            </a:r>
            <a:endParaRPr lang="ru-RU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были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бы бессильны”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(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В.А. Сухомлинский) </a:t>
            </a:r>
          </a:p>
        </p:txBody>
      </p:sp>
      <p:pic>
        <p:nvPicPr>
          <p:cNvPr id="4" name="Рисунок 3" descr="image-0-02-05-2638206ab1421e6a722c5332540e5d71a88bf40535967d0503d0a21af97f5303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140968"/>
            <a:ext cx="6192688" cy="3483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75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30689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Сделать родителей активными участниками педагогического процесса – одна из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главных задач школы. 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IMG_20160912_170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92896"/>
            <a:ext cx="5376597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14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43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Задача учителя </a:t>
            </a:r>
            <a:r>
              <a:rPr lang="ru-RU" sz="3600" dirty="0"/>
              <a:t>– помочь родителям осознать свою </a:t>
            </a:r>
            <a:r>
              <a:rPr lang="ru-RU" sz="3600" dirty="0" err="1"/>
              <a:t>родительско</a:t>
            </a:r>
            <a:r>
              <a:rPr lang="ru-RU" sz="3600" dirty="0"/>
              <a:t>-воспитательную миссию, как величайшую ответственность за будущее ребёнка. Важно и то, что воспитание учащихся в школе и воспитание в семье – это единый неразрывный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34895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7039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Взаимодействие с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родителями мы строим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на основе таких идей-принципов, как: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обращение к чувству родительской любви;</a:t>
            </a:r>
          </a:p>
          <a:p>
            <a:r>
              <a:rPr lang="ru-RU" dirty="0"/>
              <a:t>умение разглядеть в каждом ученике положительные черты;</a:t>
            </a:r>
          </a:p>
          <a:p>
            <a:r>
              <a:rPr lang="ru-RU" dirty="0"/>
              <a:t>уважение личности отца и матери, их родительских забот, трудовой и общественной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9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681</Words>
  <Application>Microsoft Office PowerPoint</Application>
  <PresentationFormat>Экран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</vt:lpstr>
      <vt:lpstr>Constantia</vt:lpstr>
      <vt:lpstr>Garamond</vt:lpstr>
      <vt:lpstr>Impact</vt:lpstr>
      <vt:lpstr>Times New Roman</vt:lpstr>
      <vt:lpstr>Wingdings 2</vt:lpstr>
      <vt:lpstr>Поток</vt:lpstr>
      <vt:lpstr>  Взаимодействие  школы и семьи. </vt:lpstr>
      <vt:lpstr>Презентация PowerPoint</vt:lpstr>
      <vt:lpstr>Социальный паспорт  школы: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взаимодействия  школы и семьи,  их роль в воспитании ребёнка</dc:title>
  <cp:lastModifiedBy>Екатерина</cp:lastModifiedBy>
  <cp:revision>16</cp:revision>
  <dcterms:modified xsi:type="dcterms:W3CDTF">2024-01-25T09:47:03Z</dcterms:modified>
</cp:coreProperties>
</file>