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2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53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25.01.2024</a:t>
            </a:fld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25.01.2024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25.01.2024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25.01.2024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25.01.2024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25.01.2024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25.01.2024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25.01.2024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25.01.2024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25.01.2024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25.01.2024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25.01.2024</a:t>
            </a:fld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s://www.youtube.com/watch?v=vio8EFltE-I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16633"/>
            <a:ext cx="7632848" cy="936104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Николай Васильевич Гоголь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980728"/>
            <a:ext cx="8496944" cy="1752600"/>
          </a:xfrm>
        </p:spPr>
        <p:txBody>
          <a:bodyPr/>
          <a:lstStyle/>
          <a:p>
            <a:pPr algn="ctr"/>
            <a:r>
              <a:rPr lang="ru-RU" b="1" dirty="0" smtClean="0"/>
              <a:t>Образы повести: Тарас </a:t>
            </a:r>
            <a:r>
              <a:rPr lang="ru-RU" b="1" dirty="0" err="1" smtClean="0"/>
              <a:t>Бульба</a:t>
            </a:r>
            <a:r>
              <a:rPr lang="ru-RU" b="1" dirty="0" smtClean="0"/>
              <a:t> и его сыновья </a:t>
            </a:r>
            <a:endParaRPr lang="ru-RU" dirty="0"/>
          </a:p>
        </p:txBody>
      </p:sp>
      <p:pic>
        <p:nvPicPr>
          <p:cNvPr id="1026" name="Picture 2" descr="C:\Users\Cabinet301\Desktop\935.97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916832"/>
            <a:ext cx="7010201" cy="4654195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23528" y="908719"/>
          <a:ext cx="8352927" cy="5495296"/>
        </p:xfrm>
        <a:graphic>
          <a:graphicData uri="http://schemas.openxmlformats.org/drawingml/2006/table">
            <a:tbl>
              <a:tblPr/>
              <a:tblGrid>
                <a:gridCol w="2445398"/>
                <a:gridCol w="3092093"/>
                <a:gridCol w="2815436"/>
              </a:tblGrid>
              <a:tr h="432395"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1200"/>
                        </a:spcAft>
                      </a:pPr>
                      <a:endParaRPr lang="ru-RU" dirty="0">
                        <a:latin typeface="+mj-lt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1200"/>
                        </a:spcAft>
                      </a:pPr>
                      <a:endParaRPr lang="ru-RU" sz="2400" b="1" dirty="0" smtClean="0">
                        <a:latin typeface="+mj-lt"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1200"/>
                        </a:spcAft>
                      </a:pPr>
                      <a:r>
                        <a:rPr lang="ru-RU" sz="2400" b="1" dirty="0" smtClean="0">
                          <a:latin typeface="+mj-lt"/>
                        </a:rPr>
                        <a:t>Остап</a:t>
                      </a:r>
                      <a:endParaRPr lang="ru-RU" sz="2400" b="1" dirty="0">
                        <a:latin typeface="+mj-lt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1200"/>
                        </a:spcAft>
                      </a:pPr>
                      <a:endParaRPr lang="ru-RU" sz="2400" b="1" dirty="0" smtClean="0">
                        <a:latin typeface="+mj-lt"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1200"/>
                        </a:spcAft>
                      </a:pPr>
                      <a:r>
                        <a:rPr lang="ru-RU" sz="2400" b="1" dirty="0" err="1" smtClean="0">
                          <a:latin typeface="+mj-lt"/>
                        </a:rPr>
                        <a:t>Андрий</a:t>
                      </a:r>
                      <a:endParaRPr lang="ru-RU" sz="2400" b="1" dirty="0">
                        <a:latin typeface="+mj-lt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395"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Aft>
                          <a:spcPts val="1200"/>
                        </a:spcAft>
                      </a:pPr>
                      <a:endParaRPr lang="ru-RU" dirty="0" smtClean="0">
                        <a:latin typeface="+mj-lt"/>
                      </a:endParaRPr>
                    </a:p>
                    <a:p>
                      <a:pPr algn="l">
                        <a:lnSpc>
                          <a:spcPts val="1200"/>
                        </a:lnSpc>
                        <a:spcAft>
                          <a:spcPts val="1200"/>
                        </a:spcAft>
                      </a:pPr>
                      <a:r>
                        <a:rPr lang="ru-RU" dirty="0" smtClean="0">
                          <a:latin typeface="+mj-lt"/>
                        </a:rPr>
                        <a:t>Поведение </a:t>
                      </a:r>
                      <a:r>
                        <a:rPr lang="ru-RU" dirty="0">
                          <a:latin typeface="+mj-lt"/>
                        </a:rPr>
                        <a:t>в Бурсе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1200"/>
                        </a:spcAft>
                      </a:pPr>
                      <a:endParaRPr lang="ru-RU" dirty="0">
                        <a:latin typeface="+mj-lt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1200"/>
                        </a:spcAft>
                      </a:pPr>
                      <a:endParaRPr lang="ru-RU" dirty="0">
                        <a:latin typeface="+mj-lt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71960"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1200"/>
                        </a:spcAft>
                      </a:pPr>
                      <a:endParaRPr lang="ru-RU" dirty="0" smtClean="0">
                        <a:latin typeface="+mj-lt"/>
                      </a:endParaRPr>
                    </a:p>
                    <a:p>
                      <a:pPr algn="l">
                        <a:lnSpc>
                          <a:spcPts val="1200"/>
                        </a:lnSpc>
                        <a:spcAft>
                          <a:spcPts val="1200"/>
                        </a:spcAft>
                      </a:pPr>
                      <a:r>
                        <a:rPr lang="ru-RU" dirty="0" smtClean="0">
                          <a:latin typeface="+mj-lt"/>
                        </a:rPr>
                        <a:t>Отношение </a:t>
                      </a:r>
                      <a:r>
                        <a:rPr lang="ru-RU" dirty="0">
                          <a:latin typeface="+mj-lt"/>
                        </a:rPr>
                        <a:t>к учебе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1200"/>
                        </a:spcAft>
                      </a:pPr>
                      <a:endParaRPr lang="ru-RU" dirty="0">
                        <a:latin typeface="+mj-lt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1200"/>
                        </a:spcAft>
                      </a:pPr>
                      <a:endParaRPr lang="ru-RU" dirty="0">
                        <a:latin typeface="+mj-lt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95945"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1200"/>
                        </a:spcAft>
                      </a:pPr>
                      <a:endParaRPr lang="ru-RU" dirty="0" smtClean="0">
                        <a:latin typeface="+mj-lt"/>
                      </a:endParaRPr>
                    </a:p>
                    <a:p>
                      <a:pPr algn="l">
                        <a:lnSpc>
                          <a:spcPts val="1200"/>
                        </a:lnSpc>
                        <a:spcAft>
                          <a:spcPts val="1200"/>
                        </a:spcAft>
                      </a:pPr>
                      <a:r>
                        <a:rPr lang="ru-RU" dirty="0" smtClean="0">
                          <a:latin typeface="+mj-lt"/>
                        </a:rPr>
                        <a:t>Отношение</a:t>
                      </a:r>
                      <a:r>
                        <a:rPr lang="ru-RU" baseline="0" dirty="0" smtClean="0">
                          <a:latin typeface="+mj-lt"/>
                        </a:rPr>
                        <a:t> </a:t>
                      </a:r>
                      <a:r>
                        <a:rPr lang="ru-RU" dirty="0" smtClean="0">
                          <a:latin typeface="+mj-lt"/>
                        </a:rPr>
                        <a:t>к товарищам </a:t>
                      </a:r>
                      <a:endParaRPr lang="ru-RU" dirty="0">
                        <a:latin typeface="+mj-lt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1200"/>
                        </a:spcAft>
                      </a:pPr>
                      <a:endParaRPr lang="ru-RU">
                        <a:latin typeface="+mj-lt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1200"/>
                        </a:spcAft>
                      </a:pPr>
                      <a:endParaRPr lang="ru-RU" dirty="0">
                        <a:latin typeface="+mj-lt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95945"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1200"/>
                        </a:spcAft>
                      </a:pPr>
                      <a:endParaRPr lang="ru-RU" dirty="0" smtClean="0">
                        <a:latin typeface="+mj-lt"/>
                      </a:endParaRPr>
                    </a:p>
                    <a:p>
                      <a:pPr algn="l">
                        <a:lnSpc>
                          <a:spcPts val="1200"/>
                        </a:lnSpc>
                        <a:spcAft>
                          <a:spcPts val="1200"/>
                        </a:spcAft>
                      </a:pPr>
                      <a:r>
                        <a:rPr lang="ru-RU" dirty="0" smtClean="0">
                          <a:latin typeface="+mj-lt"/>
                        </a:rPr>
                        <a:t>Увлечение</a:t>
                      </a:r>
                      <a:endParaRPr lang="ru-RU" dirty="0">
                        <a:latin typeface="+mj-lt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1200"/>
                        </a:spcAft>
                      </a:pPr>
                      <a:endParaRPr lang="ru-RU">
                        <a:latin typeface="+mj-lt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1200"/>
                        </a:spcAft>
                      </a:pPr>
                      <a:endParaRPr lang="ru-RU" dirty="0">
                        <a:latin typeface="+mj-lt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71960"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1200"/>
                        </a:spcAft>
                      </a:pPr>
                      <a:endParaRPr lang="ru-RU" dirty="0" smtClean="0">
                        <a:latin typeface="+mj-lt"/>
                      </a:endParaRPr>
                    </a:p>
                    <a:p>
                      <a:pPr algn="l">
                        <a:lnSpc>
                          <a:spcPts val="1200"/>
                        </a:lnSpc>
                        <a:spcAft>
                          <a:spcPts val="1200"/>
                        </a:spcAft>
                      </a:pPr>
                      <a:r>
                        <a:rPr lang="ru-RU" dirty="0" smtClean="0">
                          <a:latin typeface="+mj-lt"/>
                        </a:rPr>
                        <a:t>Влияние</a:t>
                      </a:r>
                      <a:endParaRPr lang="ru-RU" dirty="0">
                        <a:latin typeface="+mj-lt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1200"/>
                        </a:spcAft>
                      </a:pPr>
                      <a:endParaRPr lang="ru-RU">
                        <a:latin typeface="+mj-lt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1200"/>
                        </a:spcAft>
                      </a:pPr>
                      <a:endParaRPr lang="ru-RU" dirty="0">
                        <a:latin typeface="+mj-lt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539552" y="1124744"/>
          <a:ext cx="7776863" cy="5256584"/>
        </p:xfrm>
        <a:graphic>
          <a:graphicData uri="http://schemas.openxmlformats.org/drawingml/2006/table">
            <a:tbl>
              <a:tblPr/>
              <a:tblGrid>
                <a:gridCol w="2276750"/>
                <a:gridCol w="2878845"/>
                <a:gridCol w="2621268"/>
              </a:tblGrid>
              <a:tr h="327981"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120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120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Остап</a:t>
                      </a:r>
                      <a:endParaRPr lang="ru-RU" sz="2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1200"/>
                        </a:spcAft>
                      </a:pPr>
                      <a:r>
                        <a:rPr lang="ru-RU" sz="1800" b="1" dirty="0" err="1">
                          <a:latin typeface="Times New Roman"/>
                          <a:ea typeface="Times New Roman"/>
                          <a:cs typeface="Times New Roman"/>
                        </a:rPr>
                        <a:t>Андрий</a:t>
                      </a:r>
                      <a:endParaRPr lang="ru-RU" sz="2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6867"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Aft>
                          <a:spcPts val="120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Поведение в Бурсе</a:t>
                      </a:r>
                      <a:endParaRPr lang="ru-RU" sz="2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Aft>
                          <a:spcPts val="120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Не был лидером в плохих делах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Aft>
                          <a:spcPts val="120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Был лидером в плохих делах</a:t>
                      </a:r>
                      <a:endParaRPr lang="ru-RU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83943"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Aft>
                          <a:spcPts val="120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Отношение к учебе</a:t>
                      </a:r>
                      <a:endParaRPr lang="ru-RU" sz="2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Aft>
                          <a:spcPts val="120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Не хотел учиться "Закапывал учебники"; нашел в себе силу воли после угрозы отца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Aft>
                          <a:spcPts val="120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Науки давались легко. Был умным и способным.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11925"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Aft>
                          <a:spcPts val="120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</a:rPr>
                        <a:t>Отношение к товарищам</a:t>
                      </a:r>
                      <a:endParaRPr lang="ru-RU" sz="20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Aft>
                          <a:spcPts val="120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При поимке не выдавал никого, но часто подставлял свою спину</a:t>
                      </a:r>
                      <a:endParaRPr lang="ru-RU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Aft>
                          <a:spcPts val="120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Главный зачинщик при поимке ловко увёртывался от </a:t>
                      </a:r>
                      <a:r>
                        <a:rPr lang="ru-RU" sz="1600" dirty="0" err="1">
                          <a:latin typeface="Times New Roman"/>
                          <a:ea typeface="Times New Roman"/>
                          <a:cs typeface="Times New Roman"/>
                        </a:rPr>
                        <a:t>розг</a:t>
                      </a: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, всегда выходит сухим из воды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11925"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Aft>
                          <a:spcPts val="120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</a:rPr>
                        <a:t>Увлечение</a:t>
                      </a:r>
                      <a:endParaRPr lang="ru-RU" sz="20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Aft>
                          <a:spcPts val="120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Был увлечён военным делом</a:t>
                      </a:r>
                      <a:endParaRPr lang="ru-RU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Aft>
                          <a:spcPts val="120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Жил не столько мечтами о будущем, сколько настоящим, гулял, влюблялся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83943"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Aft>
                          <a:spcPts val="120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Влияние</a:t>
                      </a:r>
                      <a:endParaRPr lang="ru-RU" sz="2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Aft>
                          <a:spcPts val="120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Воин, сын своего отца</a:t>
                      </a:r>
                      <a:endParaRPr lang="ru-RU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Aft>
                          <a:spcPts val="120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Мужественный, но подвержен женскому влиянию: Марина, мать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dirty="0" smtClean="0"/>
              <a:t>Домашнее задание: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Мини-сочинение (70 слов):</a:t>
            </a:r>
          </a:p>
          <a:p>
            <a:pPr lvl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 группа: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Тарас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Бульба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– настоящий казак”;</a:t>
            </a:r>
          </a:p>
          <a:p>
            <a:pPr lvl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 группа: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Остап 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Андрий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 общее и различное».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25945" t="19219" r="32975" b="25688"/>
          <a:stretch>
            <a:fillRect/>
          </a:stretch>
        </p:blipFill>
        <p:spPr bwMode="auto">
          <a:xfrm>
            <a:off x="539552" y="332656"/>
            <a:ext cx="8234030" cy="621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“Тарас </a:t>
            </a: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Бульба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” – это пример исторической повести. 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i="1" dirty="0" smtClean="0"/>
              <a:t>               </a:t>
            </a:r>
            <a:r>
              <a:rPr lang="ru-RU" b="1" i="1" u="sng" dirty="0" smtClean="0"/>
              <a:t>Историческая повесть </a:t>
            </a:r>
            <a:r>
              <a:rPr lang="ru-RU" i="1" dirty="0" smtClean="0"/>
              <a:t>– это произведения, в основе которого лежит исторический материал, с помощью которого автор пытается понять, осознать особенности народа в целом, роль его в истории. То есть на примере конкретных людей (образов) философски осмыслить эпизоды истории. 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Что такое украинское казачество? Что такое Запорожская сечь?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412776"/>
            <a:ext cx="6552728" cy="64807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000" dirty="0" smtClean="0">
                <a:hlinkClick r:id="rId2"/>
              </a:rPr>
              <a:t>https://www.youtube.com/watch?v=vio8EFltE-I</a:t>
            </a:r>
            <a:r>
              <a:rPr lang="ru-RU" sz="2000" dirty="0" smtClean="0"/>
              <a:t> </a:t>
            </a:r>
            <a:endParaRPr lang="ru-RU" sz="2000" dirty="0"/>
          </a:p>
        </p:txBody>
      </p:sp>
      <p:pic>
        <p:nvPicPr>
          <p:cNvPr id="3074" name="Picture 2" descr="C:\Users\Cabinet301\Desktop\загружено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204864"/>
            <a:ext cx="4869394" cy="3240360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3075" name="Picture 3" descr="C:\Users\Cabinet301\Desktop\4ee3d679d7e831cff332dd273544016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3789040"/>
            <a:ext cx="4350060" cy="2900040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332656"/>
            <a:ext cx="8363272" cy="5793507"/>
          </a:xfrm>
        </p:spPr>
        <p:txBody>
          <a:bodyPr/>
          <a:lstStyle/>
          <a:p>
            <a:pPr indent="15875">
              <a:buNone/>
            </a:pPr>
            <a:r>
              <a:rPr lang="ru-RU" b="1" i="1" u="sng" dirty="0" smtClean="0">
                <a:solidFill>
                  <a:schemeClr val="tx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Казачество</a:t>
            </a:r>
            <a:r>
              <a:rPr lang="ru-RU" b="1" dirty="0" smtClean="0">
                <a:solidFill>
                  <a:schemeClr val="tx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 это военное сословие в России в XVIII — начале XX вв.</a:t>
            </a:r>
          </a:p>
          <a:p>
            <a:pPr indent="15875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 XIV—XVII вв. вольные люди, работавшие по найму, лица, нёсшие военную службу в пограничных районах (городовые и сторожевые казаки).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Cabinet301\Desktop\imag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3501008"/>
            <a:ext cx="4752528" cy="3055197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 smtClean="0"/>
              <a:t>Встреча Тараса </a:t>
            </a:r>
            <a:r>
              <a:rPr lang="ru-RU" dirty="0" err="1" smtClean="0"/>
              <a:t>Бульба</a:t>
            </a:r>
            <a:r>
              <a:rPr lang="ru-RU" dirty="0" smtClean="0"/>
              <a:t> с сыновьями</a:t>
            </a:r>
            <a:endParaRPr lang="ru-RU" dirty="0"/>
          </a:p>
        </p:txBody>
      </p:sp>
      <p:pic>
        <p:nvPicPr>
          <p:cNvPr id="2050" name="Picture 2" descr="C:\Users\Cabinet301\Desktop\1697522466_lubok-club-p-illyustratsii-taras-bulba-andrii-5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2060848"/>
            <a:ext cx="7194004" cy="4032448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Cabinet301\Desktop\08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504825"/>
            <a:ext cx="7620000" cy="5848350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Cabinet301\Desktop\gogol_bulba_ill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980728"/>
            <a:ext cx="7200800" cy="5120888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dirty="0" smtClean="0"/>
              <a:t>Мать</a:t>
            </a:r>
            <a:endParaRPr lang="ru-RU" dirty="0"/>
          </a:p>
        </p:txBody>
      </p:sp>
      <p:pic>
        <p:nvPicPr>
          <p:cNvPr id="3074" name="Picture 2" descr="C:\Users\Cabinet301\Desktop\gogol-deregus-t-bulb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1196752"/>
            <a:ext cx="4467225" cy="5381625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итейн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65</TotalTime>
  <Words>274</Words>
  <Application>Microsoft Office PowerPoint</Application>
  <PresentationFormat>Экран (4:3)</PresentationFormat>
  <Paragraphs>45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Литейная</vt:lpstr>
      <vt:lpstr>Николай Васильевич Гоголь</vt:lpstr>
      <vt:lpstr>Слайд 2</vt:lpstr>
      <vt:lpstr>“Тарас Бульба” – это пример исторической повести. </vt:lpstr>
      <vt:lpstr>Что такое украинское казачество? Что такое Запорожская сечь? </vt:lpstr>
      <vt:lpstr>Слайд 5</vt:lpstr>
      <vt:lpstr>Встреча Тараса Бульба с сыновьями</vt:lpstr>
      <vt:lpstr>Слайд 7</vt:lpstr>
      <vt:lpstr>Слайд 8</vt:lpstr>
      <vt:lpstr>Мать</vt:lpstr>
      <vt:lpstr>Слайд 10</vt:lpstr>
      <vt:lpstr>Слайд 11</vt:lpstr>
      <vt:lpstr>Домашнее задание: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Николай Васильевич Гоголь</dc:title>
  <dc:creator>Застрогина Ольга Анатольевна</dc:creator>
  <cp:lastModifiedBy>Cabinet301</cp:lastModifiedBy>
  <cp:revision>8</cp:revision>
  <dcterms:created xsi:type="dcterms:W3CDTF">2023-12-19T05:19:14Z</dcterms:created>
  <dcterms:modified xsi:type="dcterms:W3CDTF">2024-01-25T08:25:04Z</dcterms:modified>
</cp:coreProperties>
</file>