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71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94660"/>
  </p:normalViewPr>
  <p:slideViewPr>
    <p:cSldViewPr>
      <p:cViewPr varScale="1">
        <p:scale>
          <a:sx n="116" d="100"/>
          <a:sy n="116" d="100"/>
        </p:scale>
        <p:origin x="127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33D4A3-7245-4BB7-A190-0487A8EE8376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E0580-275C-44E4-9EAD-C48488FFB2C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265230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93E025-8D76-4BD5-9622-933C7E7FDADC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6F07-B012-4DCE-9349-C2FB79A5E25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837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93E025-8D76-4BD5-9622-933C7E7FDADC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6F07-B012-4DCE-9349-C2FB79A5E25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1558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93E025-8D76-4BD5-9622-933C7E7FDADC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6F07-B012-4DCE-9349-C2FB79A5E257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7636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93E025-8D76-4BD5-9622-933C7E7FDADC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6F07-B012-4DCE-9349-C2FB79A5E25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4873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93E025-8D76-4BD5-9622-933C7E7FDADC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6F07-B012-4DCE-9349-C2FB79A5E25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7698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93E025-8D76-4BD5-9622-933C7E7FDADC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6F07-B012-4DCE-9349-C2FB79A5E25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5387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31D857-AB4C-4D78-8AB0-EBAA2ACD3FE0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DCC5-CC22-49DC-8BE9-E5FE4D9E516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590041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9A432A-FB4C-47A4-A437-A9FC62166EA4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981A-FDE5-4104-90A8-C17972984ED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084284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90D898-20E7-410D-9B3E-1F3D6CA09013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5DED8-BB85-45BC-98B0-153939E061A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475595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8A4C5A-0AFF-40B2-9921-E3BAEFF0748D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FD94-EACB-4445-8535-A627DEA1DE5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2684294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22EE41-EAA7-4BC2-B791-FAA1BB71111A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33EA-14E6-45FE-A0E6-82B3BFE3DE2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285631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F441DF-3DA7-4260-B4EF-B6BDBB012FFD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5447-C23B-489B-8D6C-E040EDAB350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700573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97D942-1B3F-40B6-AD7B-2C9B87352178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9E92A-992F-48EA-975F-6E9EAF60948E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347401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6DA7EF-613A-45E1-AC1C-DEFA86D6518D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66B9A-B7C2-4F7D-BA6E-355FE7184C9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529072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92F5F9-5927-414F-B0C0-189E0D7D4439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9D33B-37BF-4980-B034-EFF2A96B11A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907364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C87E18-8CBE-4BB2-A007-021AE391C625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3A51F-10CA-4151-BEAD-B149EED6CDC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077121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8893E025-8D76-4BD5-9622-933C7E7FDADC}" type="datetimeFigureOut">
              <a:rPr lang="ru-RU" smtClean="0"/>
              <a:pPr>
                <a:defRPr/>
              </a:pPr>
              <a:t>29.11.2023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96F07-B012-4DCE-9349-C2FB79A5E25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81841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transition>
    <p:zoom dir="in"/>
  </p:transition>
  <p:timing>
    <p:tnLst>
      <p:par>
        <p:cTn id="1" dur="indefinite" restart="never" nodeType="tmRoot"/>
      </p:par>
    </p:tnLst>
  </p:timing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571500"/>
            <a:ext cx="8388350" cy="40100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Выступление на ШМО по теме самообразования</a:t>
            </a:r>
            <a:r>
              <a:rPr lang="ru-RU" sz="4000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4000" i="1" dirty="0" smtClean="0"/>
              <a:t/>
            </a:r>
            <a:br>
              <a:rPr lang="ru-RU" sz="4000" i="1" dirty="0" smtClean="0"/>
            </a:br>
            <a:r>
              <a:rPr lang="ru-RU" sz="4000" i="1" dirty="0" smtClean="0"/>
              <a:t>«Двигательная активности младших школьников на уроках физкультуры и во внеурочное время» </a:t>
            </a:r>
            <a:endParaRPr lang="ru-RU" sz="4000" i="1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subTitle" idx="1"/>
          </p:nvPr>
        </p:nvSpPr>
        <p:spPr>
          <a:xfrm>
            <a:off x="3779912" y="4941168"/>
            <a:ext cx="5220990" cy="1277273"/>
          </a:xfrm>
          <a:noFill/>
        </p:spPr>
        <p:txBody>
          <a:bodyPr wrap="square" bIns="0" anchor="ctr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«Надо непременно встряхивать себя физически, чтобы быть здоровым нравственно»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Л.Н. Толстой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000"/>
                                        <p:tgtEl>
                                          <p:spTgt spid="235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3000"/>
                                        <p:tgtEl>
                                          <p:spTgt spid="235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55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88640"/>
            <a:ext cx="8203046" cy="5184576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Главным содержанием подвижных игр являются </a:t>
            </a:r>
            <a:r>
              <a:rPr lang="ru-RU" sz="1800" dirty="0" smtClean="0"/>
              <a:t>разнообразные движения и действия играющих. Игры оказывают благоприятное влияние на </a:t>
            </a:r>
            <a:r>
              <a:rPr lang="ru-RU" sz="1800" dirty="0" err="1" smtClean="0"/>
              <a:t>сердечнососудистую</a:t>
            </a:r>
            <a:r>
              <a:rPr lang="ru-RU" sz="1800" dirty="0" smtClean="0"/>
              <a:t>, мышечную, дыхательную и другие системы организма.</a:t>
            </a:r>
          </a:p>
          <a:p>
            <a:r>
              <a:rPr lang="ru-RU" sz="1800" dirty="0" smtClean="0"/>
              <a:t>Подвижные игры повышают функциональную деятельность, вовлекают в разнообразную динамическую работу крупные и мелкие мышцы тела, увеличивают подвижность в суставах, содействуют развитию и совершенствованию различных анализаторов.</a:t>
            </a:r>
          </a:p>
          <a:p>
            <a:pPr eaLnBrk="1" hangingPunct="1"/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Особенно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ценным в оздоровительном отношении является проведение подвижных игр на открытом воздухе и зимой, и летом, благодаря чему усиливается обмен веществ, увеличивается приток кислорода, что благотворно отражается на всем организме. К тому же, игры на открытом воздухе содействуют закаливанию детей.</a:t>
            </a:r>
            <a:endParaRPr lang="ru-RU" altLang="ru-RU" sz="18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4829944"/>
            <a:ext cx="2028056" cy="1951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544" y="4829944"/>
            <a:ext cx="2419722" cy="1951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829944"/>
            <a:ext cx="2376264" cy="1951984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407413"/>
            <a:ext cx="8964488" cy="409339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занятий на основе подвижных игр хорошо включать в них национальные игры и игры, пройденные учащимися на уроках физкультуры. Включение национальных игр способствует изучению особенностей культуры национальностей, населяющих нашу страну.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занятиях я включаю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усские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которые постоянно использую: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«Горелки»,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«Хвостики», 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Гуси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Лапта», «Кошки-мышки» , «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Городки»  и другие.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5" y="116632"/>
            <a:ext cx="4322819" cy="24341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44" y="124742"/>
            <a:ext cx="4240400" cy="2417916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978" y="476672"/>
            <a:ext cx="7055380" cy="1400530"/>
          </a:xfrm>
        </p:spPr>
        <p:txBody>
          <a:bodyPr/>
          <a:lstStyle/>
          <a:p>
            <a:pPr>
              <a:defRPr/>
            </a:pPr>
            <a:r>
              <a:rPr lang="ru-RU" sz="2400" b="1" dirty="0" smtClean="0"/>
              <a:t>Образовательное </a:t>
            </a:r>
            <a:r>
              <a:rPr lang="ru-RU" sz="2400" b="1" dirty="0" smtClean="0"/>
              <a:t>,воспитательное и оздоровительное значение </a:t>
            </a:r>
            <a:r>
              <a:rPr lang="ru-RU" sz="2400" b="1" dirty="0" smtClean="0"/>
              <a:t>подвижных игр</a:t>
            </a:r>
            <a:endParaRPr lang="ru-RU" sz="2400" b="1" dirty="0"/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35755" y="1847772"/>
            <a:ext cx="9216908" cy="4195481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Образовательное значение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подвижных игр многообразно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играх идет полноценное освоение “школы движений”, куда входит весь комплекс жизненно-важных навыков и умений (бег, ходьба, метания, прыжки, равновесия, лазания и т.п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.).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процессе игры появляются новые ощущения, представления, понятия, развиваются умения воспринимать, анализировать, делать правильные выводы - все это способствует формированию оперативного мышления и способности к действиям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Исполнение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отдельных ролей (водящего, капитана, судьи) и др. ) способствует развитию организаторских навыков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Воспитательное значение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подвижных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игр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Игра - это борьба на пути достижения цели, преодоление препятствий, взаимоотношения с партнерами и соперниками, активно формируются такие качества как смелость, настойчивость,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решительность,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дисциплинированность, коллективизм и .д. Правила игры способствуют воспитанию сознательной дисциплины, честности,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выдержки, организованности 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Оздоровительное значение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подвижных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игр неоценимо , разнообразная двигательная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деятельность, сопровождаемая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положительными эмоциями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представляет собой исключительно благоприятный вид физических упражнений. Играющие получают не только физическую и психологическую нагрузку, но и подвергаются воздействию естественных сил природы: солнца, воздуха и воды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процессе игр происходит тренировка всех органов и систем, повышается жизненный тонус, возрастает выносливость, устойчивость к болезням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Увеличивается подвижность и уравновешенность нервных процессов, стабилизируются психические процессы. В результате укрепляются все внутренние органы, и совершенствуется функциональная деятельность систем организма, что обеспечивает физическое развитие, укрепление и сохранение здоровья.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611560" y="3660318"/>
            <a:ext cx="8116323" cy="2511676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None/>
            </a:pPr>
            <a:r>
              <a:rPr lang="ru-RU" sz="1600" dirty="0" smtClean="0"/>
              <a:t>В игре ребенок обнаруживает все свои личные качества и свойства. Выявление индивидуальных особенностей в процессе игры помогает лучше узнать каждого ребенка и воздействовать на развитие его в нужном направлении. </a:t>
            </a:r>
            <a:r>
              <a:rPr lang="ru-RU" sz="1600" u="sng" dirty="0" smtClean="0"/>
              <a:t>Не одна деятельность так ярко и всесторонне не раскрывает характерные черты личности школьника, как игра. </a:t>
            </a:r>
            <a:r>
              <a:rPr lang="ru-RU" sz="1600" dirty="0" smtClean="0"/>
              <a:t>Увлеченный игрой ребенок обнаруживает все стороны своего характера, часто замкнутый в классе он совершенно по иному проявляет себя в игре. Все это крайне важно для правильного индивидуального подхода к детям.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5" y="269072"/>
            <a:ext cx="3711052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71" y="256305"/>
            <a:ext cx="4783489" cy="3168352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7467600" cy="561975"/>
          </a:xfrm>
        </p:spPr>
        <p:txBody>
          <a:bodyPr/>
          <a:lstStyle/>
          <a:p>
            <a:pPr>
              <a:defRPr/>
            </a:pPr>
            <a:r>
              <a:rPr lang="ru-RU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Вывод :</a:t>
            </a:r>
            <a:endParaRPr lang="ru-RU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531" name="Объект 2"/>
          <p:cNvSpPr>
            <a:spLocks noGrp="1"/>
          </p:cNvSpPr>
          <p:nvPr>
            <p:ph idx="1"/>
          </p:nvPr>
        </p:nvSpPr>
        <p:spPr>
          <a:xfrm>
            <a:off x="-108520" y="908721"/>
            <a:ext cx="9145016" cy="338437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/>
              <a:t>В каждом человеке природа заложила потребность в </a:t>
            </a:r>
            <a:r>
              <a:rPr lang="ru-RU" dirty="0" smtClean="0"/>
              <a:t>движении 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Таким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образом,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своей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теме самообразования «Двигательная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активность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младших школьников на уроках физкультуры и во внеурочное время»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представил характеристику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влияния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подвижных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младших школьников , которые позволяют установить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что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являются универсальным средством повышения уровня двигательной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активности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многосторонне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гармонично,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развивают активность младших школьников и доставляют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им эмоциональную радость, закрепляют свойства, качества, умения,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способность преодолевать трудности .</a:t>
            </a:r>
            <a:r>
              <a:rPr lang="ru-RU" sz="1700" dirty="0"/>
              <a:t/>
            </a:r>
            <a:br>
              <a:rPr lang="ru-RU" sz="1700" dirty="0"/>
            </a:br>
            <a:r>
              <a:rPr lang="ru-RU" dirty="0"/>
              <a:t/>
            </a:r>
            <a:br>
              <a:rPr lang="ru-RU" dirty="0"/>
            </a:b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6" y="3638209"/>
            <a:ext cx="4124176" cy="30523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388" y="3631394"/>
            <a:ext cx="4593108" cy="3066011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332656"/>
            <a:ext cx="7848872" cy="1800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i="1" dirty="0" smtClean="0"/>
              <a:t>Цель: Укрепление здоровья детей, полноценное физическое развитие, формирование разносторонних движений полезных для здоровья  </a:t>
            </a:r>
            <a:endParaRPr lang="ru-RU" sz="20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32138" y="3573463"/>
            <a:ext cx="4679950" cy="1943100"/>
          </a:xfrm>
        </p:spPr>
        <p:txBody>
          <a:bodyPr/>
          <a:lstStyle/>
          <a:p>
            <a:pPr eaLnBrk="1" hangingPunct="1"/>
            <a:endParaRPr lang="ru-RU" altLang="ru-RU" i="1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564904"/>
            <a:ext cx="5709071" cy="4112120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22506"/>
              </p:ext>
            </p:extLst>
          </p:nvPr>
        </p:nvGraphicFramePr>
        <p:xfrm>
          <a:off x="468313" y="2360613"/>
          <a:ext cx="8208911" cy="4092724"/>
        </p:xfrm>
        <a:graphic>
          <a:graphicData uri="http://schemas.openxmlformats.org/drawingml/2006/table">
            <a:tbl>
              <a:tblPr/>
              <a:tblGrid>
                <a:gridCol w="1992454">
                  <a:extLst>
                    <a:ext uri="{9D8B030D-6E8A-4147-A177-3AD203B41FA5}">
                      <a16:colId xmlns:a16="http://schemas.microsoft.com/office/drawing/2014/main" xmlns="" val="1947006316"/>
                    </a:ext>
                  </a:extLst>
                </a:gridCol>
                <a:gridCol w="1554114">
                  <a:extLst>
                    <a:ext uri="{9D8B030D-6E8A-4147-A177-3AD203B41FA5}">
                      <a16:colId xmlns:a16="http://schemas.microsoft.com/office/drawing/2014/main" xmlns="" val="3456686544"/>
                    </a:ext>
                  </a:extLst>
                </a:gridCol>
                <a:gridCol w="2444077">
                  <a:extLst>
                    <a:ext uri="{9D8B030D-6E8A-4147-A177-3AD203B41FA5}">
                      <a16:colId xmlns:a16="http://schemas.microsoft.com/office/drawing/2014/main" xmlns="" val="1071471880"/>
                    </a:ext>
                  </a:extLst>
                </a:gridCol>
                <a:gridCol w="2218266">
                  <a:extLst>
                    <a:ext uri="{9D8B030D-6E8A-4147-A177-3AD203B41FA5}">
                      <a16:colId xmlns:a16="http://schemas.microsoft.com/office/drawing/2014/main" xmlns="" val="1097269983"/>
                    </a:ext>
                  </a:extLst>
                </a:gridCol>
              </a:tblGrid>
              <a:tr h="1423556"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Возрастные группы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/>
                        <a:t>Тыс. шагов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Величина </a:t>
                      </a:r>
                      <a:r>
                        <a:rPr lang="ru-RU" dirty="0" err="1"/>
                        <a:t>энергозатрат</a:t>
                      </a:r>
                      <a:r>
                        <a:rPr lang="ru-RU" dirty="0"/>
                        <a:t> ккал/</a:t>
                      </a:r>
                      <a:r>
                        <a:rPr lang="ru-RU" dirty="0" err="1"/>
                        <a:t>сут</a:t>
                      </a:r>
                      <a:r>
                        <a:rPr lang="ru-RU" dirty="0"/>
                        <a:t>.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/>
                        <a:t>Продолжительность двигательной активности, час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4478897"/>
                  </a:ext>
                </a:extLst>
              </a:tr>
              <a:tr h="622806">
                <a:tc>
                  <a:txBody>
                    <a:bodyPr/>
                    <a:lstStyle/>
                    <a:p>
                      <a:pPr algn="just"/>
                      <a:r>
                        <a:rPr lang="ru-RU" sz="2400" b="1" dirty="0"/>
                        <a:t>Младшая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1"/>
                        <a:t>15-20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1" dirty="0"/>
                        <a:t>2500-3000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b="1" dirty="0"/>
                        <a:t>3,0-3,6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78143508"/>
                  </a:ext>
                </a:extLst>
              </a:tr>
              <a:tr h="622806"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Средняя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20-25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3000-4000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/>
                        <a:t>3,6-4,8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84943859"/>
                  </a:ext>
                </a:extLst>
              </a:tr>
              <a:tr h="1423556">
                <a:tc>
                  <a:txBody>
                    <a:bodyPr/>
                    <a:lstStyle/>
                    <a:p>
                      <a:pPr algn="just"/>
                      <a:r>
                        <a:rPr lang="ru-RU">
                          <a:effectLst/>
                        </a:rPr>
                        <a:t>Старшая:</a:t>
                      </a:r>
                    </a:p>
                    <a:p>
                      <a:pPr algn="just"/>
                      <a:r>
                        <a:rPr lang="ru-RU">
                          <a:effectLst/>
                        </a:rPr>
                        <a:t>Юноши</a:t>
                      </a:r>
                    </a:p>
                    <a:p>
                      <a:pPr algn="just"/>
                      <a:r>
                        <a:rPr lang="ru-RU"/>
                        <a:t>девушки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effectLst/>
                        </a:rPr>
                        <a:t>25-30</a:t>
                      </a:r>
                    </a:p>
                    <a:p>
                      <a:pPr algn="just"/>
                      <a:r>
                        <a:rPr lang="ru-RU" dirty="0"/>
                        <a:t>25-30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effectLst/>
                        </a:rPr>
                        <a:t>3500-4300</a:t>
                      </a:r>
                    </a:p>
                    <a:p>
                      <a:pPr algn="just"/>
                      <a:r>
                        <a:rPr lang="ru-RU" dirty="0"/>
                        <a:t>3000-4000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effectLst/>
                        </a:rPr>
                        <a:t>4,8-5,8</a:t>
                      </a:r>
                    </a:p>
                    <a:p>
                      <a:pPr algn="just"/>
                      <a:r>
                        <a:rPr lang="ru-RU" dirty="0">
                          <a:effectLst/>
                        </a:rPr>
                        <a:t>3,6-4,8</a:t>
                      </a:r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25059518"/>
                  </a:ext>
                </a:extLst>
              </a:tr>
            </a:tbl>
          </a:graphicData>
        </a:graphic>
      </p:graphicFrame>
      <p:sp>
        <p:nvSpPr>
          <p:cNvPr id="1025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84263" y="467589"/>
            <a:ext cx="7302500" cy="707886"/>
          </a:xfrm>
        </p:spPr>
        <p:txBody>
          <a:bodyPr anchor="ctr">
            <a:spAutoFit/>
          </a:bodyPr>
          <a:lstStyle/>
          <a:p>
            <a:pPr algn="just">
              <a:spcBef>
                <a:spcPct val="0"/>
              </a:spcBef>
              <a:buClrTx/>
              <a:buSzTx/>
            </a:pPr>
            <a:r>
              <a:rPr lang="ru-RU" altLang="ru-RU" dirty="0" smtClean="0">
                <a:solidFill>
                  <a:schemeClr val="tx1"/>
                </a:solidFill>
                <a:latin typeface="Arial" charset="0"/>
              </a:rPr>
              <a:t>Гигиеническая норма суточной двигательной активности детей (по СанПиН </a:t>
            </a:r>
            <a:r>
              <a:rPr lang="ru-RU" altLang="ru-RU" dirty="0">
                <a:solidFill>
                  <a:schemeClr val="tx1"/>
                </a:solidFill>
                <a:latin typeface="Arial" charset="0"/>
              </a:rPr>
              <a:t>2.4.1.3049-13 </a:t>
            </a:r>
            <a:r>
              <a:rPr lang="ru-RU" altLang="ru-RU" dirty="0" smtClean="0">
                <a:solidFill>
                  <a:schemeClr val="tx1"/>
                </a:solidFill>
                <a:latin typeface="Arial" charset="0"/>
              </a:rPr>
              <a:t>)</a:t>
            </a:r>
            <a:endParaRPr lang="ru-RU" altLang="ru-RU" b="0" dirty="0" smtClean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07504" y="4077072"/>
            <a:ext cx="8569424" cy="1656184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Социальная обстановка в обществе  такова, что родители стремятся развивать своего ребёнка, однако, в большей мере интеллектуально, поскольку именно большой запас знаний,  по мнению многих родителей, обуславливает гарантированно достойное существование  ребёнка.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Всё это ведёт к существенному сокращению двигательной активности в режиме дня ребёнка.</a:t>
            </a:r>
          </a:p>
          <a:p>
            <a:endParaRPr lang="ru-RU" sz="1600" dirty="0" smtClean="0"/>
          </a:p>
        </p:txBody>
      </p:sp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3131840" y="214313"/>
            <a:ext cx="60121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 отмечают многие учёные, в настоящее время в Российской Федерации число практически здоровых детей составляет 10-15%. Катастрофическое ухудшение физического, нервно-психического, духовного здоровья подрастающего поколения не может не  тревожить общество.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31840" y="2142610"/>
            <a:ext cx="59978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Двигательная активность является одним из показателей, обуславливающих здоровье и физическое развитие каждого человека, особенно ребёнка.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" y="116632"/>
            <a:ext cx="3005279" cy="19282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" y="2103335"/>
            <a:ext cx="3005279" cy="1973737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4750" y="214313"/>
            <a:ext cx="4743450" cy="64293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ru-RU" dirty="0" smtClean="0">
                <a:solidFill>
                  <a:schemeClr val="tx1"/>
                </a:solidFill>
              </a:rPr>
              <a:t>* * Двигательная активность принадлежит к числу основных факторов, определяющих уровень обменных процессов организма и состояние его костной, мышечной и сердечно-сосудистой системы. Она связана тесно с тремя аспектами здоровья: физическим, психическим и социальным.</a:t>
            </a:r>
          </a:p>
          <a:p>
            <a:pPr eaLnBrk="1" hangingPunct="1"/>
            <a:r>
              <a:rPr lang="ru-RU" dirty="0" smtClean="0">
                <a:solidFill>
                  <a:schemeClr val="tx1"/>
                </a:solidFill>
              </a:rPr>
              <a:t>* Двигательная активность принадлежит к числу основных факторов, определяющих уровень обменных процессов организма и состояние его костной, мышечной и сердечно-сосудистой системы. Она связана тесно с тремя аспектами здоровья: физическим, психическим и социальным и в течение жизни человека играет разную роль </a:t>
            </a:r>
            <a:endParaRPr lang="ru-RU" alt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" y="273941"/>
            <a:ext cx="3714750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" y="3436503"/>
            <a:ext cx="3714750" cy="3212976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2420888"/>
            <a:ext cx="5904656" cy="27860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dirty="0" smtClean="0"/>
              <a:t>При низкой двигательной активности снижается общая способность организма У людей, ведущих малоподвижной образ жизни, наблюдается прерывистое дыхание, отдышка, снижение работоспособности, боли в области сердца, головокружение, боли в спине, раздражительность и т.д.</a:t>
            </a:r>
            <a:endParaRPr lang="ru-RU" alt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262918" cy="5832648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836712"/>
            <a:ext cx="1206970" cy="21602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://images.myshared.ru/4/321979/slide_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3" cy="609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13708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50" y="142875"/>
            <a:ext cx="5314950" cy="335813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Однако чрезмерная двигательная активность столь же вредна, как и гиподинамия, ибо в этом случае функции организма не обеспечиваются восстановительными процессами в полной мере, что, в свою очередь, истощает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иммунно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-биологическую систему организма и увеличивает риск заболеваемости</a:t>
            </a:r>
            <a:endParaRPr lang="ru-RU" alt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42875"/>
            <a:ext cx="2947988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504" y="3526255"/>
            <a:ext cx="80092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Одно из важных условий правильного регулирования нагрузки – дифференцированный подход к учащимся. При прохождении одинакового для всего класса программного материала </a:t>
            </a:r>
            <a:r>
              <a:rPr lang="ru-RU" dirty="0" smtClean="0"/>
              <a:t>я , как учитель физкультуры видоизменяю </a:t>
            </a:r>
            <a:r>
              <a:rPr lang="ru-RU" dirty="0"/>
              <a:t>и </a:t>
            </a:r>
            <a:r>
              <a:rPr lang="ru-RU" dirty="0" smtClean="0"/>
              <a:t>уточняю </a:t>
            </a:r>
            <a:r>
              <a:rPr lang="ru-RU" dirty="0"/>
              <a:t>задания применительно к особенностям отдельных групп учеников; </a:t>
            </a:r>
            <a:r>
              <a:rPr lang="ru-RU" dirty="0" err="1" smtClean="0"/>
              <a:t>варьируб</a:t>
            </a:r>
            <a:r>
              <a:rPr lang="ru-RU" dirty="0" smtClean="0"/>
              <a:t> </a:t>
            </a:r>
            <a:r>
              <a:rPr lang="ru-RU" dirty="0"/>
              <a:t>скорость и продолжительность выполнения упражнений для мальчиков и девочек; учитывать подготовленность учеников; при освоении техники движений </a:t>
            </a:r>
            <a:r>
              <a:rPr lang="ru-RU" dirty="0" smtClean="0"/>
              <a:t>изменяю </a:t>
            </a:r>
            <a:r>
              <a:rPr lang="ru-RU" dirty="0"/>
              <a:t>объём и характер упражнений, исходя из способностей </a:t>
            </a:r>
            <a:r>
              <a:rPr lang="ru-RU" dirty="0" smtClean="0"/>
              <a:t>учеников и  их здоровья.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09090"/>
            <a:ext cx="6429375" cy="3505001"/>
          </a:xfrm>
        </p:spPr>
        <p:txBody>
          <a:bodyPr>
            <a:normAutofit fontScale="92500" lnSpcReduction="10000"/>
          </a:bodyPr>
          <a:lstStyle/>
          <a:p>
            <a:pPr algn="ctr">
              <a:defRPr/>
            </a:pPr>
            <a:r>
              <a:rPr lang="ru-RU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Подвижные </a:t>
            </a:r>
            <a:r>
              <a:rPr lang="ru-RU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18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развития двигательной активности</a:t>
            </a:r>
            <a:endParaRPr lang="ru-RU" sz="1800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эффективным и естественным видом физической активности младшего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школьника</a:t>
            </a:r>
          </a:p>
          <a:p>
            <a:pPr algn="r"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благоприятно и всесторонне влияют на его организм, позволяя решать задачи физического воспитания, оптимизации двигательного режима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являются средством активного отдыха после длительной умственной деятельности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этой целью их применяют на переменах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 большим удовольствием откликаются на подвижные игры и уроки проведенные в игровой форме и являются оптимальным выбором для развития двигательной активности у школьников младшего возраста.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3871"/>
            <a:ext cx="3888431" cy="28843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83872"/>
            <a:ext cx="4320480" cy="2884311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1515</TotalTime>
  <Words>964</Words>
  <Application>Microsoft Office PowerPoint</Application>
  <PresentationFormat>Экран (4:3)</PresentationFormat>
  <Paragraphs>59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Times New Roman</vt:lpstr>
      <vt:lpstr>Wingdings</vt:lpstr>
      <vt:lpstr>Wingdings 3</vt:lpstr>
      <vt:lpstr>Ион</vt:lpstr>
      <vt:lpstr>Выступление на ШМО по теме самообразования  «Двигательная активности младших школьников на уроках физкультуры и во внеурочное время» </vt:lpstr>
      <vt:lpstr>Цель: Укрепление здоровья детей, полноценное физическое развитие, формирование разносторонних движений полезных для здоровья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 проведении занятий на основе подвижных игр хорошо включать в них национальные игры и игры, пройденные учащимися на уроках физкультуры. Включение национальных игр способствует изучению особенностей культуры национальностей, населяющих нашу страну. В занятиях я включаю русские народные игры которые постоянно использую: «Горелки», «Хвостики», «Гуси», «Лапта», «Кошки-мышки» , «Городки»  и другие.    </vt:lpstr>
      <vt:lpstr>Образовательное ,воспитательное и оздоровительное значение подвижных игр</vt:lpstr>
      <vt:lpstr>Презентация PowerPoint</vt:lpstr>
      <vt:lpstr>Вывод :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Познавательная активность младших школьников</dc:title>
  <dc:creator>User</dc:creator>
  <cp:lastModifiedBy>Даня</cp:lastModifiedBy>
  <cp:revision>40</cp:revision>
  <dcterms:created xsi:type="dcterms:W3CDTF">2009-03-28T12:14:25Z</dcterms:created>
  <dcterms:modified xsi:type="dcterms:W3CDTF">2023-11-29T09:23:57Z</dcterms:modified>
</cp:coreProperties>
</file>