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21.xml" ContentType="application/vnd.openxmlformats-officedocument.presentationml.slide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5851525" cy="3292475"/>
  <p:notesSz cx="5851525" cy="3292475"/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221" d="100"/>
          <a:sy n="221" d="100"/>
        </p:scale>
        <p:origin x="714" y="168"/>
      </p:cViewPr>
      <p:guideLst>
        <p:guide pos="1037" orient="horz"/>
        <p:guide pos="1843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C6AF056-0CF0-438A-9E74-F05293962A0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9F7AD2F-02F2-4DA5-8219-D4629DCEB14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s://vk.com/ekb_edu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hyperlink" Target="mailto:domuchitela@yandex.ru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Object 18"/>
          <p:cNvSpPr/>
          <p:nvPr/>
        </p:nvSpPr>
        <p:spPr bwMode="auto">
          <a:xfrm>
            <a:off x="50777" y="1657154"/>
            <a:ext cx="5800748" cy="56191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ct val="100000"/>
              </a:lnSpc>
              <a:buNone/>
              <a:defRPr/>
            </a:pPr>
            <a:endParaRPr lang="ru-RU" sz="1100">
              <a:solidFill>
                <a:srgbClr val="282828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45422228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83677" y="153739"/>
            <a:ext cx="4085992" cy="3064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                                                                                                          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1438" y="269263"/>
            <a:ext cx="5700712" cy="2709681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400" b="1" i="1">
                <a:solidFill>
                  <a:schemeClr val="accent5">
                    <a:lumMod val="50000"/>
                  </a:schemeClr>
                </a:solidFill>
              </a:rPr>
              <a:t>Прием – игра «Бросай-Зевай» </a:t>
            </a:r>
            <a:endParaRPr/>
          </a:p>
          <a:p>
            <a:pPr marL="0" indent="0" algn="ctr">
              <a:buNone/>
              <a:defRPr/>
            </a:pPr>
            <a:r>
              <a:rPr lang="ru-RU" sz="1400" i="1">
                <a:solidFill>
                  <a:schemeClr val="accent5">
                    <a:lumMod val="50000"/>
                  </a:schemeClr>
                </a:solidFill>
              </a:rPr>
              <a:t>Цель: развитие зрительного умения ориентироваться в тексте </a:t>
            </a:r>
            <a:endParaRPr/>
          </a:p>
          <a:p>
            <a:pPr algn="ctr">
              <a:defRPr/>
            </a:pPr>
            <a:endParaRPr lang="ru-RU" sz="190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ru-RU" sz="190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50181" y="971671"/>
            <a:ext cx="3078955" cy="2007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469310" y="1149468"/>
            <a:ext cx="91764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1350" b="1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</a:t>
            </a:r>
            <a:br>
              <a:rPr lang="ru-RU" sz="1350" b="1">
                <a:solidFill>
                  <a:srgbClr val="FF0000"/>
                </a:solidFill>
              </a:rPr>
            </a:br>
            <a:r>
              <a:rPr lang="ru-RU" sz="1350" b="1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</a:t>
            </a:r>
            <a:br>
              <a:rPr lang="ru-RU" sz="1350" b="1">
                <a:solidFill>
                  <a:srgbClr val="FF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br>
              <a:rPr lang="ru-RU" sz="1350" b="1">
                <a:solidFill>
                  <a:srgbClr val="C00000"/>
                </a:solidFill>
              </a:rPr>
            </a:br>
            <a:endParaRPr lang="ru-RU" sz="1350" b="1">
              <a:solidFill>
                <a:srgbClr val="C00000"/>
              </a:solidFill>
              <a:ea typeface="Calibri Light"/>
              <a:cs typeface="Calibri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39275" y="228601"/>
            <a:ext cx="5622617" cy="3866420"/>
          </a:xfrm>
        </p:spPr>
        <p:txBody>
          <a:bodyPr vert="horz" lIns="43886" tIns="21943" rIns="43886" bIns="21943" rtlCol="0" anchor="t">
            <a:noAutofit/>
          </a:bodyPr>
          <a:lstStyle/>
          <a:p>
            <a:pPr marL="0" indent="180975" algn="just">
              <a:buNone/>
              <a:defRPr/>
            </a:pPr>
            <a:r>
              <a:rPr lang="ru-RU" sz="1100" b="1">
                <a:solidFill>
                  <a:srgbClr val="FF0000"/>
                </a:solidFill>
                <a:ea typeface="Calibri"/>
                <a:cs typeface="Calibri"/>
              </a:rPr>
              <a:t> </a:t>
            </a:r>
            <a:br>
              <a:rPr lang="ru-RU" sz="1100" b="1">
                <a:solidFill>
                  <a:srgbClr val="FF0000"/>
                </a:solidFill>
                <a:ea typeface="Calibri"/>
                <a:cs typeface="Calibri"/>
              </a:rPr>
            </a:br>
            <a:r>
              <a:rPr lang="ru-RU" sz="1100" b="1">
                <a:solidFill>
                  <a:srgbClr val="FF0000"/>
                </a:solidFill>
                <a:ea typeface="Calibri"/>
                <a:cs typeface="Calibri"/>
              </a:rPr>
              <a:t>                                                                                                             </a:t>
            </a:r>
            <a:br>
              <a:rPr lang="ru-RU" sz="1100" b="1">
                <a:ea typeface="Calibri"/>
                <a:cs typeface="Calibri"/>
              </a:rPr>
            </a:br>
            <a:br>
              <a:rPr lang="ru-RU" sz="1100" b="1">
                <a:ea typeface="Calibri"/>
                <a:cs typeface="Calibri"/>
              </a:rPr>
            </a:br>
            <a:r>
              <a:rPr lang="ru-RU" sz="1100">
                <a:latin typeface="Times New Roman"/>
                <a:ea typeface="Calibri"/>
                <a:cs typeface="Times New Roman"/>
              </a:rPr>
              <a:t>Целебные свойства чая люди открыли давно и успешно применяли для лечения некоторых болезней. Так, в Польше чай долгое время считался лечебным растением и продавался только в аптеках. Чай нормализует артериальное давление, обладает бактерицидным действием, способствует очищению организма, а зелёный чай помогает утолить жажду во время жары. Но волшебное воздействие чая возможно только в том случае, если чай качественный и правильно заварен. Чай, выращенный на Цейлоне, сочетает в себе крепость индийского, нежность и гармоничность китайского. Высочайшее качество цейлонского чая обусловлено не только благоприятным климатом Цейлона. Чай, перед тем, как пойдёт на продажу, тестируется и контролируется специальным органом – Чайным Советом Шри-Ланки. На каждой коробочке, баночке или пакетике настоящего цейлонского чая обязательно изображён Лев с мечом, точно такой же, как на государственном флаге Республики </a:t>
            </a:r>
            <a:r>
              <a:rPr lang="ru-RU" sz="1100">
                <a:latin typeface="Times New Roman"/>
                <a:ea typeface="Calibri"/>
                <a:cs typeface="Times New Roman"/>
              </a:rPr>
              <a:t>ШриЛанка</a:t>
            </a:r>
            <a:r>
              <a:rPr lang="ru-RU" sz="1100">
                <a:latin typeface="Times New Roman"/>
                <a:ea typeface="Calibri"/>
                <a:cs typeface="Times New Roman"/>
              </a:rPr>
              <a:t>. Чай с Цейлона не имеет маркировки «Made </a:t>
            </a:r>
            <a:r>
              <a:rPr lang="ru-RU" sz="1100">
                <a:latin typeface="Times New Roman"/>
                <a:ea typeface="Calibri"/>
                <a:cs typeface="Times New Roman"/>
              </a:rPr>
              <a:t>in</a:t>
            </a:r>
            <a:r>
              <a:rPr lang="ru-RU" sz="1100">
                <a:latin typeface="Times New Roman"/>
                <a:ea typeface="Calibri"/>
                <a:cs typeface="Times New Roman"/>
              </a:rPr>
              <a:t>…», а обязательно «</a:t>
            </a:r>
            <a:r>
              <a:rPr lang="ru-RU" sz="1100">
                <a:latin typeface="Times New Roman"/>
                <a:ea typeface="Calibri"/>
                <a:cs typeface="Times New Roman"/>
              </a:rPr>
              <a:t>Packed</a:t>
            </a:r>
            <a:r>
              <a:rPr lang="ru-RU" sz="1100"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>
                <a:latin typeface="Times New Roman"/>
                <a:ea typeface="Calibri"/>
                <a:cs typeface="Times New Roman"/>
              </a:rPr>
              <a:t>in</a:t>
            </a:r>
            <a:r>
              <a:rPr lang="ru-RU" sz="1100"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>
                <a:latin typeface="Times New Roman"/>
                <a:ea typeface="Calibri"/>
                <a:cs typeface="Times New Roman"/>
              </a:rPr>
              <a:t>Sri</a:t>
            </a:r>
            <a:r>
              <a:rPr lang="ru-RU" sz="1100"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>
                <a:latin typeface="Times New Roman"/>
                <a:ea typeface="Calibri"/>
                <a:cs typeface="Times New Roman"/>
              </a:rPr>
              <a:t>Lanka</a:t>
            </a:r>
            <a:r>
              <a:rPr lang="ru-RU" sz="1100">
                <a:latin typeface="Times New Roman"/>
                <a:ea typeface="Calibri"/>
                <a:cs typeface="Times New Roman"/>
              </a:rPr>
              <a:t>» - упакован в Шри-Ланке.  (По А. </a:t>
            </a:r>
            <a:r>
              <a:rPr lang="ru-RU" sz="1100">
                <a:latin typeface="Times New Roman"/>
                <a:ea typeface="Calibri"/>
                <a:cs typeface="Times New Roman"/>
              </a:rPr>
              <a:t>Сахаренко</a:t>
            </a:r>
            <a:r>
              <a:rPr lang="ru-RU" sz="1100">
                <a:latin typeface="Times New Roman"/>
                <a:ea typeface="Calibri"/>
                <a:cs typeface="Times New Roman"/>
              </a:rPr>
              <a:t> «Русское чаепитие»)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778118" y="137765"/>
            <a:ext cx="4684291" cy="57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accent5">
                    <a:lumMod val="50000"/>
                  </a:schemeClr>
                </a:solidFill>
              </a:rPr>
              <a:t>Для решения какой практической задачи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accent5">
                    <a:lumMod val="50000"/>
                  </a:schemeClr>
                </a:solidFill>
              </a:rPr>
              <a:t>можно использовать данную информацию?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57162" y="153153"/>
            <a:ext cx="5553932" cy="268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>
                <a:solidFill>
                  <a:schemeClr val="accent5">
                    <a:lumMod val="50000"/>
                  </a:schemeClr>
                </a:solidFill>
              </a:rPr>
              <a:t>Кейсы</a:t>
            </a:r>
            <a:endParaRPr/>
          </a:p>
          <a:p>
            <a:pPr algn="just">
              <a:defRPr/>
            </a:pPr>
            <a:r>
              <a:rPr lang="ru-RU" sz="1400" b="1" i="1">
                <a:solidFill>
                  <a:schemeClr val="accent5">
                    <a:lumMod val="50000"/>
                  </a:schemeClr>
                </a:solidFill>
              </a:rPr>
              <a:t>Соберите кейс читательских действий,</a:t>
            </a:r>
            <a:r>
              <a:rPr lang="en-US" sz="1400" b="1" i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b="1" i="1">
                <a:solidFill>
                  <a:schemeClr val="accent5">
                    <a:lumMod val="50000"/>
                  </a:schemeClr>
                </a:solidFill>
              </a:rPr>
              <a:t>соответствующих выделенным группам читательских</a:t>
            </a:r>
            <a:r>
              <a:rPr lang="en-US" sz="1400" b="1" i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b="1" i="1">
                <a:solidFill>
                  <a:schemeClr val="accent5">
                    <a:lumMod val="50000"/>
                  </a:schemeClr>
                </a:solidFill>
              </a:rPr>
              <a:t>умений.</a:t>
            </a:r>
            <a:endParaRPr/>
          </a:p>
          <a:p>
            <a:pPr algn="just">
              <a:defRPr/>
            </a:pPr>
            <a:endParaRPr lang="ru-RU" sz="1600" b="1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1 группа</a:t>
            </a:r>
            <a:r>
              <a:rPr lang="ru-RU">
                <a:solidFill>
                  <a:srgbClr val="C00000"/>
                </a:solidFill>
              </a:rPr>
              <a:t>. </a:t>
            </a:r>
            <a:r>
              <a:rPr lang="ru-RU"/>
              <a:t>Находить и извлекать информацию.</a:t>
            </a:r>
            <a:endParaRPr/>
          </a:p>
          <a:p>
            <a:pPr>
              <a:defRPr/>
            </a:pPr>
            <a:r>
              <a:rPr lang="ru-RU" b="1">
                <a:solidFill>
                  <a:srgbClr val="00B050"/>
                </a:solidFill>
              </a:rPr>
              <a:t>2 группа</a:t>
            </a:r>
            <a:r>
              <a:rPr lang="ru-RU"/>
              <a:t>. Интегрировать и интерпретировать информацию.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3 группа. </a:t>
            </a:r>
            <a:r>
              <a:rPr lang="ru-RU"/>
              <a:t>Осмысливать и оценивать содержание и форму текста. </a:t>
            </a:r>
            <a:endParaRPr/>
          </a:p>
          <a:p>
            <a:pPr>
              <a:defRPr/>
            </a:pPr>
            <a:r>
              <a:rPr lang="ru-RU" b="1">
                <a:solidFill>
                  <a:srgbClr val="FF3300"/>
                </a:solidFill>
              </a:rPr>
              <a:t>4 группа.</a:t>
            </a:r>
            <a:r>
              <a:rPr lang="ru-RU"/>
              <a:t> Использовать информацию из текста.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455" y="97719"/>
            <a:ext cx="5596613" cy="3097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6024" y="171311"/>
            <a:ext cx="5337543" cy="3207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4847" y="161732"/>
            <a:ext cx="5224428" cy="2969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25791" t="23195" r="5352" b="8838"/>
          <a:stretch/>
        </p:blipFill>
        <p:spPr bwMode="auto">
          <a:xfrm>
            <a:off x="257175" y="614362"/>
            <a:ext cx="5250657" cy="2593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85220" y="221455"/>
            <a:ext cx="5213751" cy="335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C00000"/>
                </a:solidFill>
              </a:rPr>
              <a:t>3.Осмысливать и оценивать содержание и форму текста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252483" y="129654"/>
            <a:ext cx="5428224" cy="3048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0000"/>
                </a:solidFill>
              </a:rPr>
              <a:t>4</a:t>
            </a:r>
            <a:r>
              <a:rPr lang="ru-RU" b="1">
                <a:solidFill>
                  <a:srgbClr val="FF0000"/>
                </a:solidFill>
              </a:rPr>
              <a:t>. Использование информации</a:t>
            </a:r>
            <a:endParaRPr/>
          </a:p>
          <a:p>
            <a:pPr algn="just">
              <a:defRPr/>
            </a:pPr>
            <a:r>
              <a:rPr lang="ru-RU" sz="1600"/>
              <a:t>7. Формулировать на основе полученной из текста информации собственную гипотезу.</a:t>
            </a:r>
            <a:endParaRPr/>
          </a:p>
          <a:p>
            <a:pPr algn="just">
              <a:defRPr/>
            </a:pPr>
            <a:r>
              <a:rPr lang="ru-RU" sz="1600"/>
              <a:t>9. Предлагать интерпретацию нового явления, принадлежащего к тому же классу явлений, который обсуждается в тексте (в том числе с переносом из одной предметной области в другую).</a:t>
            </a:r>
            <a:endParaRPr/>
          </a:p>
          <a:p>
            <a:pPr algn="just">
              <a:defRPr/>
            </a:pPr>
            <a:r>
              <a:rPr lang="ru-RU" sz="1600"/>
              <a:t>11. Выявлять связь между прочитанным и современной </a:t>
            </a:r>
            <a:endParaRPr/>
          </a:p>
          <a:p>
            <a:pPr algn="just">
              <a:defRPr/>
            </a:pPr>
            <a:r>
              <a:rPr lang="ru-RU" sz="1600"/>
              <a:t>реальностью.</a:t>
            </a:r>
            <a:endParaRPr/>
          </a:p>
          <a:p>
            <a:pPr algn="just">
              <a:defRPr/>
            </a:pPr>
            <a:r>
              <a:rPr lang="ru-RU" sz="1600"/>
              <a:t>18. Прогнозировать события, течение процесса, результаты </a:t>
            </a:r>
            <a:endParaRPr/>
          </a:p>
          <a:p>
            <a:pPr algn="just">
              <a:defRPr/>
            </a:pPr>
            <a:r>
              <a:rPr lang="ru-RU" sz="1600"/>
              <a:t>эксперимента на основе информации текста.</a:t>
            </a:r>
            <a:endParaRPr/>
          </a:p>
          <a:p>
            <a:pPr>
              <a:defRPr/>
            </a:pPr>
            <a:endParaRPr lang="ru-RU" sz="1600"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811481" y="2868579"/>
          <a:ext cx="3901016" cy="37084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975254"/>
                <a:gridCol w="975254"/>
                <a:gridCol w="975254"/>
                <a:gridCol w="975254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7</a:t>
                      </a:r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9</a:t>
                      </a:r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6979" y="823460"/>
            <a:ext cx="4346429" cy="2281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82047" y="232011"/>
            <a:ext cx="5159993" cy="396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Прием-игра «Я продюсер» - «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I’m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producer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0220" y="59732"/>
            <a:ext cx="2471565" cy="32327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2831008" y="430519"/>
            <a:ext cx="2777194" cy="2438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i="1">
                <a:solidFill>
                  <a:srgbClr val="002060"/>
                </a:solidFill>
              </a:rPr>
              <a:t>Вы всегда хотели пойти в поход на каяке , но никогда не имели такой возможности? Ну что ж, сегодня у Вас счастливый день. Фирма «Солнечные туры» предлагает Вам пойти в поход на наших каяках. Мы гарантируем отличный сервис за лучшую цену. Позвоните нам прямо сейчас по телефону </a:t>
            </a:r>
            <a:r>
              <a:rPr lang="ru-RU" sz="1100" b="1" i="1">
                <a:solidFill>
                  <a:srgbClr val="002060"/>
                </a:solidFill>
              </a:rPr>
              <a:t>+55848554.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8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4245" y="108920"/>
            <a:ext cx="5575110" cy="318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603738" y="134815"/>
            <a:ext cx="4686608" cy="1615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На основе информации из рекламного объявления составьте текст к рекламному ролику. </a:t>
            </a:r>
            <a:r>
              <a:rPr lang="en-US" sz="2000" b="1">
                <a:solidFill>
                  <a:srgbClr val="002060"/>
                </a:solidFill>
              </a:rPr>
              <a:t>Make up  the text for the promotional video based on the information from the advertisement. </a:t>
            </a:r>
            <a:endParaRPr lang="ru-RU" sz="2000" b="1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392265">
            <a:off x="3223204" y="1766032"/>
            <a:ext cx="1136847" cy="1382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1015915">
            <a:off x="1090717" y="1802356"/>
            <a:ext cx="1097469" cy="1370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0530" y="388698"/>
            <a:ext cx="4210465" cy="2435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40677" y="574430"/>
            <a:ext cx="3590499" cy="201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ü"/>
              <a:defRPr/>
            </a:pPr>
            <a:r>
              <a:rPr lang="ru-RU"/>
              <a:t>утонул в непонимании сразу, 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/>
              <a:t>захлебнулся на середине дистанции, 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/>
              <a:t>доплыл с уверенностью до финиша, 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r>
              <a:rPr lang="ru-RU"/>
              <a:t>установил личный рекорд и др. 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784918" y="60664"/>
            <a:ext cx="2361979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accent5">
                    <a:lumMod val="50000"/>
                  </a:schemeClr>
                </a:solidFill>
                <a:latin typeface="Georgia"/>
              </a:rPr>
              <a:t>Прием «Бассейн»</a:t>
            </a:r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27937" y="1239000"/>
            <a:ext cx="1919635" cy="193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1391" y="671715"/>
            <a:ext cx="5520360" cy="2570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7560" y="88448"/>
            <a:ext cx="4916103" cy="583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154414" y="154911"/>
            <a:ext cx="5541876" cy="2982653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 fill="norm" stroke="1" extrusionOk="0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850"/>
          </a:p>
        </p:txBody>
      </p:sp>
      <p:sp>
        <p:nvSpPr>
          <p:cNvPr id="13" name="Right Triangle 12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4116378" y="1601538"/>
            <a:ext cx="1579912" cy="1536025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5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970879" y="736611"/>
            <a:ext cx="4364453" cy="1067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>
                <a:solidFill>
                  <a:srgbClr val="002060"/>
                </a:solidFill>
              </a:rPr>
              <a:t>Спасибо за работу!</a:t>
            </a:r>
            <a:endParaRPr/>
          </a:p>
          <a:p>
            <a:pPr>
              <a:defRPr/>
            </a:pPr>
            <a:r>
              <a:rPr lang="en-US" sz="3200">
                <a:solidFill>
                  <a:srgbClr val="002060"/>
                </a:solidFill>
              </a:rPr>
              <a:t>Thank you for your work!</a:t>
            </a:r>
            <a:endParaRPr lang="ru-RU" sz="32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77742" y="148237"/>
            <a:ext cx="2432515" cy="512108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642895" y="646467"/>
            <a:ext cx="2565732" cy="229612"/>
          </a:xfrm>
          <a:prstGeom prst="halfFrame">
            <a:avLst>
              <a:gd name="adj1" fmla="val 17201"/>
              <a:gd name="adj2" fmla="val 20274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7377" tIns="17377" rIns="17377" bIns="17377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288"/>
              </a:spcAft>
              <a:defRPr/>
            </a:pPr>
            <a:r>
              <a:rPr lang="ru-RU" sz="1400">
                <a:solidFill>
                  <a:srgbClr val="7030A0"/>
                </a:solidFill>
                <a:latin typeface="Verdana"/>
                <a:ea typeface="Verdana"/>
                <a:cs typeface="Verdana"/>
              </a:rPr>
              <a:t>   </a:t>
            </a:r>
            <a:r>
              <a:rPr lang="en-US" sz="1400" u="sng">
                <a:solidFill>
                  <a:srgbClr val="282828"/>
                </a:solidFill>
                <a:latin typeface="Verdana"/>
                <a:ea typeface="Verdana"/>
                <a:cs typeface="Verdana"/>
                <a:hlinkClick r:id="rId3" tooltip="https://vk.com/ekb_edu"/>
              </a:rPr>
              <a:t>https://vk.com/ekb_edu</a:t>
            </a:r>
            <a:r>
              <a:rPr lang="ru-RU" sz="1400">
                <a:solidFill>
                  <a:srgbClr val="282828"/>
                </a:solidFill>
                <a:latin typeface="Verdana"/>
                <a:ea typeface="Verdana"/>
                <a:cs typeface="Verdana"/>
              </a:rPr>
              <a:t>  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45202" y="462771"/>
            <a:ext cx="896190" cy="902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81781" y="1332374"/>
            <a:ext cx="859611" cy="859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8209" y="148237"/>
            <a:ext cx="1304657" cy="1091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16578" y="163478"/>
            <a:ext cx="530398" cy="53039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/>
          <a:srcRect l="10936" t="7356" r="55458" b="33800"/>
          <a:stretch/>
        </p:blipFill>
        <p:spPr bwMode="auto">
          <a:xfrm>
            <a:off x="177514" y="1425500"/>
            <a:ext cx="1400429" cy="96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691215" y="1353603"/>
            <a:ext cx="2469094" cy="5852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18209" y="2519218"/>
            <a:ext cx="1646063" cy="5730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1692444" y="2445100"/>
            <a:ext cx="3926494" cy="744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ru-RU" sz="1000">
                <a:latin typeface="Verdana"/>
                <a:ea typeface="Verdana"/>
                <a:cs typeface="Verdana"/>
              </a:rPr>
              <a:t>620014, Свердловская </a:t>
            </a:r>
            <a:r>
              <a:rPr lang="ru-RU" sz="1000">
                <a:latin typeface="Verdana"/>
                <a:ea typeface="Verdana"/>
                <a:cs typeface="Verdana"/>
              </a:rPr>
              <a:t>обл</a:t>
            </a:r>
            <a:r>
              <a:rPr lang="ru-RU" sz="1000">
                <a:latin typeface="Verdana"/>
                <a:ea typeface="Verdana"/>
                <a:cs typeface="Verdana"/>
              </a:rPr>
              <a:t>, г Екатеринбург, </a:t>
            </a:r>
            <a:r>
              <a:rPr lang="ru-RU" sz="1000">
                <a:latin typeface="Verdana"/>
                <a:ea typeface="Verdana"/>
                <a:cs typeface="Verdana"/>
              </a:rPr>
              <a:t>ул</a:t>
            </a:r>
            <a:r>
              <a:rPr lang="ru-RU" sz="1000">
                <a:latin typeface="Verdana"/>
                <a:ea typeface="Verdana"/>
                <a:cs typeface="Verdana"/>
              </a:rPr>
              <a:t> Антона </a:t>
            </a:r>
            <a:r>
              <a:rPr lang="ru-RU" sz="1000">
                <a:latin typeface="Verdana"/>
                <a:ea typeface="Verdana"/>
                <a:cs typeface="Verdana"/>
              </a:rPr>
              <a:t>Валека</a:t>
            </a:r>
            <a:r>
              <a:rPr lang="ru-RU" sz="1000">
                <a:latin typeface="Verdana"/>
                <a:ea typeface="Verdana"/>
                <a:cs typeface="Verdana"/>
              </a:rPr>
              <a:t>, </a:t>
            </a:r>
            <a:r>
              <a:rPr lang="ru-RU" sz="1000">
                <a:latin typeface="Verdana"/>
                <a:ea typeface="Verdana"/>
                <a:cs typeface="Verdana"/>
              </a:rPr>
              <a:t>стр</a:t>
            </a:r>
            <a:r>
              <a:rPr lang="ru-RU" sz="1000">
                <a:latin typeface="Verdana"/>
                <a:ea typeface="Verdana"/>
                <a:cs typeface="Verdana"/>
              </a:rPr>
              <a:t> 8, офис 305</a:t>
            </a:r>
            <a:endParaRPr/>
          </a:p>
          <a:p>
            <a:pPr algn="just">
              <a:lnSpc>
                <a:spcPct val="107000"/>
              </a:lnSpc>
              <a:defRPr/>
            </a:pPr>
            <a:r>
              <a:rPr lang="ru-RU" sz="1000">
                <a:latin typeface="Verdana"/>
                <a:ea typeface="Verdana"/>
                <a:cs typeface="Verdana"/>
              </a:rPr>
              <a:t>Телефоны: 8(343) 304-12-48, 8(343) 304-12-49</a:t>
            </a:r>
            <a:endParaRPr/>
          </a:p>
          <a:p>
            <a:pPr algn="just">
              <a:lnSpc>
                <a:spcPct val="107000"/>
              </a:lnSpc>
              <a:defRPr/>
            </a:pPr>
            <a:r>
              <a:rPr lang="en-US" sz="1000">
                <a:latin typeface="Verdana"/>
                <a:ea typeface="Verdana"/>
                <a:cs typeface="Verdana"/>
              </a:rPr>
              <a:t> E-mail: </a:t>
            </a:r>
            <a:r>
              <a:rPr lang="en-US" sz="1000" u="sng">
                <a:latin typeface="Verdana"/>
                <a:ea typeface="Verdana"/>
                <a:cs typeface="Verdana"/>
                <a:hlinkClick r:id="rId11" tooltip="mailto:domuchitela@yandex.ru"/>
              </a:rPr>
              <a:t>domuchitela@yandex.ru</a:t>
            </a:r>
            <a:r>
              <a:rPr lang="en-US" sz="1000">
                <a:latin typeface="Verdana"/>
                <a:ea typeface="Verdana"/>
                <a:cs typeface="Verdana"/>
              </a:rPr>
              <a:t> </a:t>
            </a:r>
            <a:endParaRPr lang="ru-RU" sz="1000">
              <a:latin typeface="Verdana"/>
              <a:ea typeface="Verdana"/>
              <a:cs typeface="Verdana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05508" y="70338"/>
            <a:ext cx="5693019" cy="312573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7390809" name=""/>
          <p:cNvSpPr txBox="1"/>
          <p:nvPr/>
        </p:nvSpPr>
        <p:spPr bwMode="auto">
          <a:xfrm flipH="0" flipV="0">
            <a:off x="1531649" y="914717"/>
            <a:ext cx="2791465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71754" algn="l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rgbClr val="000000"/>
                </a:solidFill>
              </a:rPr>
              <a:t>«Совершенствование навыков говорения на уроках английского языка через приемы смыслового чтения»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Object 18"/>
          <p:cNvSpPr/>
          <p:nvPr/>
        </p:nvSpPr>
        <p:spPr bwMode="auto">
          <a:xfrm>
            <a:off x="50777" y="1657154"/>
            <a:ext cx="5800748" cy="56191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ct val="100000"/>
              </a:lnSpc>
              <a:buNone/>
              <a:defRPr/>
            </a:pPr>
            <a:endParaRPr lang="ru-RU" sz="1100">
              <a:solidFill>
                <a:srgbClr val="282828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258343" y="208695"/>
            <a:ext cx="2424177" cy="301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accent5">
                    <a:lumMod val="50000"/>
                  </a:schemeClr>
                </a:solidFill>
              </a:rPr>
              <a:t>мы, а, понимаем, стоящий, </a:t>
            </a:r>
            <a:endParaRPr/>
          </a:p>
          <a:p>
            <a:pPr algn="ctr">
              <a:defRPr/>
            </a:pPr>
            <a:r>
              <a:rPr lang="ru-RU" sz="3200" b="1">
                <a:solidFill>
                  <a:schemeClr val="accent5">
                    <a:lumMod val="50000"/>
                  </a:schemeClr>
                </a:solidFill>
              </a:rPr>
              <a:t>не, текст, текстом, за, мир.  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9909" y="557048"/>
            <a:ext cx="2684403" cy="2446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871536" y="24030"/>
            <a:ext cx="1571144" cy="366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/>
              <a:t>А.А. Леонтьев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Object 18"/>
          <p:cNvSpPr/>
          <p:nvPr/>
        </p:nvSpPr>
        <p:spPr bwMode="auto">
          <a:xfrm>
            <a:off x="50777" y="1657154"/>
            <a:ext cx="5800748" cy="56191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ct val="100000"/>
              </a:lnSpc>
              <a:buNone/>
              <a:defRPr/>
            </a:pPr>
            <a:endParaRPr lang="ru-RU" sz="1100">
              <a:solidFill>
                <a:srgbClr val="282828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258343" y="208695"/>
            <a:ext cx="2424177" cy="301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accent5">
                    <a:lumMod val="50000"/>
                  </a:schemeClr>
                </a:solidFill>
              </a:rPr>
              <a:t>Мы</a:t>
            </a:r>
            <a:r>
              <a:rPr lang="en-US" sz="3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>
                <a:solidFill>
                  <a:schemeClr val="accent5">
                    <a:lumMod val="50000"/>
                  </a:schemeClr>
                </a:solidFill>
              </a:rPr>
              <a:t>понимаем</a:t>
            </a:r>
            <a:r>
              <a:rPr lang="en-US" sz="3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>
                <a:solidFill>
                  <a:schemeClr val="accent5">
                    <a:lumMod val="50000"/>
                  </a:schemeClr>
                </a:solidFill>
              </a:rPr>
              <a:t> не текст, а мир стоящий за текстом.  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871536" y="24030"/>
            <a:ext cx="1571144" cy="366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/>
              <a:t>А.А. Леонтьев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9909" y="557048"/>
            <a:ext cx="2684403" cy="2446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23960" t="-6452" r="22845" b="6451"/>
          <a:stretch/>
        </p:blipFill>
        <p:spPr bwMode="auto">
          <a:xfrm>
            <a:off x="413238" y="279734"/>
            <a:ext cx="2233247" cy="2518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3418488" y="820461"/>
            <a:ext cx="2032245" cy="2012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Осознанное 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Интересное 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Заинтересованное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Вдумчивое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Творческое</a:t>
            </a:r>
            <a:endParaRPr/>
          </a:p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Захватывающее  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714133" y="127297"/>
            <a:ext cx="4310920" cy="100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Чтение с "мотором".  Переворачивание книг</a:t>
            </a:r>
            <a:br>
              <a:rPr lang="ru-RU" sz="2000" b="1">
                <a:solidFill>
                  <a:schemeClr val="accent5">
                    <a:lumMod val="50000"/>
                  </a:schemeClr>
                </a:solidFill>
              </a:rPr>
            </a:br>
            <a:endParaRPr lang="ru-RU" sz="20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18" y="1014372"/>
            <a:ext cx="5735951" cy="1642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74705" y="40948"/>
            <a:ext cx="5046940" cy="50979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Расположите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читательские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умения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по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мере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их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усложнения</a:t>
            </a:r>
            <a:endParaRPr lang="en-US" sz="2200" b="1">
              <a:solidFill>
                <a:schemeClr val="accent5">
                  <a:lumMod val="50000"/>
                </a:schemeClr>
              </a:solidFill>
              <a:ea typeface="Calibri Light"/>
              <a:cs typeface="Calibri Light"/>
            </a:endParaRPr>
          </a:p>
          <a:p>
            <a:pPr>
              <a:defRPr/>
            </a:pPr>
            <a:endParaRPr lang="en-US" sz="2200" b="1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endParaRPr lang="en-US" sz="2200" b="1">
              <a:solidFill>
                <a:schemeClr val="accent5">
                  <a:lumMod val="50000"/>
                </a:schemeClr>
              </a:solidFill>
              <a:ea typeface="Calibri Light"/>
              <a:cs typeface="Calibri Light"/>
            </a:endParaRPr>
          </a:p>
        </p:txBody>
      </p:sp>
      <p:grpSp>
        <p:nvGrpSpPr>
          <p:cNvPr id="4" name="Group 2"/>
          <p:cNvGrpSpPr/>
          <p:nvPr/>
        </p:nvGrpSpPr>
        <p:grpSpPr bwMode="auto">
          <a:xfrm>
            <a:off x="1699867" y="2096323"/>
            <a:ext cx="3765724" cy="394765"/>
            <a:chOff x="0" y="0"/>
            <a:chExt cx="3765724" cy="394765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6288" y="268956"/>
              <a:ext cx="183636" cy="324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5">
              <a:off x="34756" y="-7619"/>
              <a:ext cx="183636" cy="253148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100000">
                  <a:srgbClr val="FF7C80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443435" y="0"/>
              <a:ext cx="3322288" cy="3947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43886" tIns="21943" rIns="43886" bIns="21943" anchor="t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Интегрировать</a:t>
              </a:r>
              <a:r>
                <a:rPr lang="en-US" sz="1150" b="1">
                  <a:solidFill>
                    <a:srgbClr val="000000"/>
                  </a:solidFill>
                </a:rPr>
                <a:t> и </a:t>
              </a:r>
              <a:r>
                <a:rPr lang="en-US" sz="1150" b="1">
                  <a:solidFill>
                    <a:srgbClr val="000000"/>
                  </a:solidFill>
                </a:rPr>
                <a:t>интерпретировать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информацию</a:t>
              </a:r>
              <a:r>
                <a:rPr lang="ru-RU" sz="1150" b="1">
                  <a:solidFill>
                    <a:srgbClr val="000000"/>
                  </a:solidFill>
                </a:rPr>
                <a:t>.</a:t>
              </a:r>
              <a:r>
                <a:rPr lang="en-US" sz="1150" b="1">
                  <a:solidFill>
                    <a:srgbClr val="000000"/>
                  </a:solidFill>
                </a:rPr>
                <a:t> </a:t>
              </a:r>
              <a:endParaRPr/>
            </a:p>
            <a:p>
              <a:pPr algn="l">
                <a:defRPr/>
              </a:pPr>
              <a:endParaRPr lang="en-US" sz="1150">
                <a:ea typeface="Calibri"/>
                <a:cs typeface="Calibri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36572" y="12952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4</a:t>
              </a:r>
              <a:endParaRPr/>
            </a:p>
          </p:txBody>
        </p:sp>
      </p:grpSp>
      <p:grpSp>
        <p:nvGrpSpPr>
          <p:cNvPr id="9" name="Group 7"/>
          <p:cNvGrpSpPr/>
          <p:nvPr/>
        </p:nvGrpSpPr>
        <p:grpSpPr bwMode="auto">
          <a:xfrm>
            <a:off x="1699867" y="902399"/>
            <a:ext cx="3016769" cy="402384"/>
            <a:chOff x="0" y="0"/>
            <a:chExt cx="3016769" cy="402384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6288" y="256004"/>
              <a:ext cx="183636" cy="324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5">
              <a:off x="34756" y="-20571"/>
              <a:ext cx="183636" cy="253148"/>
            </a:xfrm>
            <a:prstGeom prst="rect">
              <a:avLst/>
            </a:prstGeom>
            <a:gradFill>
              <a:gsLst>
                <a:gs pos="0">
                  <a:srgbClr val="99CC00"/>
                </a:gs>
                <a:gs pos="100000">
                  <a:srgbClr val="99CC00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478483" y="7619"/>
              <a:ext cx="2538284" cy="3947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43886" tIns="21943" rIns="43886" bIns="21943" anchor="t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Использовать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информацию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из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текста</a:t>
              </a:r>
              <a:r>
                <a:rPr lang="en-US" sz="1150" b="1">
                  <a:solidFill>
                    <a:srgbClr val="000000"/>
                  </a:solidFill>
                </a:rPr>
                <a:t>. </a:t>
              </a:r>
              <a:endParaRPr lang="en-US" sz="1150" b="1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l">
                <a:defRPr/>
              </a:pPr>
              <a:endParaRPr lang="en-US" sz="1150">
                <a:ea typeface="Calibri"/>
                <a:cs typeface="Calibri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36572" y="0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1</a:t>
              </a:r>
              <a:endParaRPr/>
            </a:p>
          </p:txBody>
        </p:sp>
      </p:grpSp>
      <p:grpSp>
        <p:nvGrpSpPr>
          <p:cNvPr id="14" name="Group 12"/>
          <p:cNvGrpSpPr/>
          <p:nvPr/>
        </p:nvGrpSpPr>
        <p:grpSpPr bwMode="auto">
          <a:xfrm>
            <a:off x="1699867" y="1195737"/>
            <a:ext cx="2915728" cy="570025"/>
            <a:chOff x="0" y="0"/>
            <a:chExt cx="2915728" cy="570025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6288" y="364959"/>
              <a:ext cx="183636" cy="324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5">
              <a:off x="34756" y="88382"/>
              <a:ext cx="183636" cy="253149"/>
            </a:xfrm>
            <a:prstGeom prst="rect">
              <a:avLst/>
            </a:prstGeom>
            <a:gradFill>
              <a:gsLst>
                <a:gs pos="0">
                  <a:srgbClr val="006699"/>
                </a:gs>
                <a:gs pos="100000">
                  <a:srgbClr val="006699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470865" y="0"/>
              <a:ext cx="2444863" cy="5700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43886" tIns="21943" rIns="43886" bIns="21943" anchor="t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Находить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информацию</a:t>
              </a:r>
              <a:r>
                <a:rPr lang="en-US" sz="1150" b="1">
                  <a:solidFill>
                    <a:srgbClr val="000000"/>
                  </a:solidFill>
                </a:rPr>
                <a:t> в </a:t>
              </a:r>
              <a:r>
                <a:rPr lang="en-US" sz="1150" b="1">
                  <a:solidFill>
                    <a:srgbClr val="000000"/>
                  </a:solidFill>
                </a:rPr>
                <a:t>тексте</a:t>
              </a:r>
              <a:r>
                <a:rPr lang="en-US" sz="1150" b="1">
                  <a:solidFill>
                    <a:srgbClr val="000000"/>
                  </a:solidFill>
                </a:rPr>
                <a:t>, </a:t>
              </a:r>
              <a:endParaRPr lang="ru-RU" sz="850" b="1">
                <a:ea typeface="Calibri"/>
                <a:cs typeface="Calibri"/>
              </a:endParaRPr>
            </a:p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извлекать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требуемую</a:t>
              </a:r>
              <a:r>
                <a:rPr lang="en-US" sz="1150" b="1">
                  <a:solidFill>
                    <a:srgbClr val="000000"/>
                  </a:solidFill>
                </a:rPr>
                <a:t> </a:t>
              </a:r>
              <a:r>
                <a:rPr lang="en-US" sz="1150" b="1">
                  <a:solidFill>
                    <a:srgbClr val="000000"/>
                  </a:solidFill>
                </a:rPr>
                <a:t>информацию</a:t>
              </a:r>
              <a:r>
                <a:rPr lang="en-US" sz="1150" b="1">
                  <a:solidFill>
                    <a:srgbClr val="000000"/>
                  </a:solidFill>
                </a:rPr>
                <a:t>. </a:t>
              </a:r>
              <a:endParaRPr lang="en-US" sz="850" b="1">
                <a:ea typeface="Calibri"/>
                <a:cs typeface="Calibri"/>
              </a:endParaRPr>
            </a:p>
            <a:p>
              <a:pPr algn="l">
                <a:defRPr/>
              </a:pPr>
              <a:endParaRPr lang="en-US" sz="1150" b="1">
                <a:ea typeface="Calibri"/>
                <a:cs typeface="Calibri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36572" y="108954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2</a:t>
              </a:r>
              <a:endParaRPr/>
            </a:p>
          </p:txBody>
        </p:sp>
      </p:grpSp>
      <p:grpSp>
        <p:nvGrpSpPr>
          <p:cNvPr id="19" name="Group 17"/>
          <p:cNvGrpSpPr/>
          <p:nvPr/>
        </p:nvGrpSpPr>
        <p:grpSpPr bwMode="auto">
          <a:xfrm>
            <a:off x="1699867" y="1686282"/>
            <a:ext cx="4106309" cy="409242"/>
            <a:chOff x="0" y="0"/>
            <a:chExt cx="4106309" cy="409242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7049" y="255242"/>
              <a:ext cx="183636" cy="400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5">
              <a:off x="34756" y="-20571"/>
              <a:ext cx="183636" cy="253148"/>
            </a:xfrm>
            <a:prstGeom prst="rect">
              <a:avLst/>
            </a:prstGeom>
            <a:gradFill>
              <a:gsLst>
                <a:gs pos="0">
                  <a:srgbClr val="FF9933"/>
                </a:gs>
                <a:gs pos="100000">
                  <a:srgbClr val="FF9933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443435" y="14476"/>
              <a:ext cx="3662874" cy="3947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43886" tIns="21943" rIns="43886" bIns="21943" anchor="t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Осмысл</a:t>
              </a:r>
              <a:r>
                <a:rPr lang="ru-RU" sz="1150" b="1">
                  <a:solidFill>
                    <a:srgbClr val="000000"/>
                  </a:solidFill>
                </a:rPr>
                <a:t>ива</a:t>
              </a:r>
              <a:r>
                <a:rPr lang="en-US" sz="1150" b="1">
                  <a:solidFill>
                    <a:srgbClr val="000000"/>
                  </a:solidFill>
                </a:rPr>
                <a:t>ть</a:t>
              </a:r>
              <a:r>
                <a:rPr lang="en-US" sz="1150" b="1">
                  <a:solidFill>
                    <a:srgbClr val="000000"/>
                  </a:solidFill>
                </a:rPr>
                <a:t> и </a:t>
              </a:r>
              <a:r>
                <a:rPr lang="en-US" sz="1150" b="1">
                  <a:solidFill>
                    <a:srgbClr val="000000"/>
                  </a:solidFill>
                </a:rPr>
                <a:t>оценивать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содержание</a:t>
              </a:r>
              <a:r>
                <a:rPr lang="en-US" sz="1150" b="1">
                  <a:solidFill>
                    <a:srgbClr val="000000"/>
                  </a:solidFill>
                </a:rPr>
                <a:t> и </a:t>
              </a:r>
              <a:r>
                <a:rPr lang="en-US" sz="1150" b="1">
                  <a:solidFill>
                    <a:srgbClr val="000000"/>
                  </a:solidFill>
                </a:rPr>
                <a:t>форму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текста</a:t>
              </a:r>
              <a:r>
                <a:rPr lang="en-US" sz="1150" b="1">
                  <a:solidFill>
                    <a:srgbClr val="000000"/>
                  </a:solidFill>
                </a:rPr>
                <a:t>. </a:t>
              </a:r>
              <a:endParaRPr lang="en-US" sz="1150" b="1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l">
                <a:defRPr/>
              </a:pPr>
              <a:endParaRPr lang="en-US" sz="1150" b="1">
                <a:ea typeface="Calibri"/>
                <a:cs typeface="Calibri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36571" y="0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3</a:t>
              </a:r>
              <a:endParaRPr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20318445">
            <a:off x="164277" y="1037259"/>
            <a:ext cx="1227060" cy="95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2292" y="496"/>
            <a:ext cx="5046940" cy="50979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200" b="1">
                <a:solidFill>
                  <a:schemeClr val="accent5">
                    <a:lumMod val="50000"/>
                  </a:schemeClr>
                </a:solidFill>
              </a:rPr>
              <a:t>Расположите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читательские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умения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по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мере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их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усложнения</a:t>
            </a:r>
            <a:endParaRPr lang="en-US" sz="2200" b="1">
              <a:solidFill>
                <a:schemeClr val="accent5">
                  <a:lumMod val="50000"/>
                </a:schemeClr>
              </a:solidFill>
              <a:ea typeface="Calibri Light"/>
              <a:cs typeface="Calibri Light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>
              <a:ea typeface="Calibri Light"/>
              <a:cs typeface="Calibri Light"/>
            </a:endParaRPr>
          </a:p>
        </p:txBody>
      </p:sp>
      <p:grpSp>
        <p:nvGrpSpPr>
          <p:cNvPr id="4" name="Group 2"/>
          <p:cNvGrpSpPr/>
          <p:nvPr/>
        </p:nvGrpSpPr>
        <p:grpSpPr bwMode="auto">
          <a:xfrm>
            <a:off x="1699867" y="2109277"/>
            <a:ext cx="2955561" cy="267059"/>
            <a:chOff x="0" y="0"/>
            <a:chExt cx="2955561" cy="267059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6288" y="256004"/>
              <a:ext cx="183636" cy="324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5">
              <a:off x="34756" y="-20571"/>
              <a:ext cx="183636" cy="253149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100000">
                  <a:srgbClr val="FF7C80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450293" y="7619"/>
              <a:ext cx="2505268" cy="2195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43886" tIns="21943" rIns="43886" bIns="21943" anchor="t">
              <a:spAutoFit/>
            </a:bodyPr>
            <a:lstStyle/>
            <a:p>
              <a:pPr>
                <a:defRPr/>
              </a:pPr>
              <a:r>
                <a:rPr lang="en-US" sz="1150" b="1">
                  <a:cs typeface="Calibri"/>
                </a:rPr>
                <a:t>Использовать</a:t>
              </a:r>
              <a:r>
                <a:rPr lang="en-US" sz="1150" b="1">
                  <a:cs typeface="Calibri"/>
                </a:rPr>
                <a:t> </a:t>
              </a:r>
              <a:r>
                <a:rPr lang="en-US" sz="1150" b="1">
                  <a:cs typeface="Calibri"/>
                </a:rPr>
                <a:t>информацию</a:t>
              </a:r>
              <a:r>
                <a:rPr lang="en-US" sz="1150" b="1">
                  <a:cs typeface="Calibri"/>
                </a:rPr>
                <a:t> </a:t>
              </a:r>
              <a:r>
                <a:rPr lang="en-US" sz="1150" b="1">
                  <a:cs typeface="Calibri"/>
                </a:rPr>
                <a:t>из</a:t>
              </a:r>
              <a:r>
                <a:rPr lang="en-US" sz="1150" b="1">
                  <a:cs typeface="Calibri"/>
                </a:rPr>
                <a:t> </a:t>
              </a:r>
              <a:r>
                <a:rPr lang="en-US" sz="1150" b="1">
                  <a:cs typeface="Calibri"/>
                </a:rPr>
                <a:t>текста</a:t>
              </a:r>
              <a:r>
                <a:rPr lang="en-US" sz="1150" b="1">
                  <a:cs typeface="Calibri"/>
                </a:rPr>
                <a:t>.</a:t>
              </a:r>
              <a:endParaRPr lang="ru-RU" sz="850" b="1">
                <a:cs typeface="Calibri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36572" y="0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4</a:t>
              </a:r>
              <a:endParaRPr/>
            </a:p>
          </p:txBody>
        </p:sp>
      </p:grpSp>
      <p:grpSp>
        <p:nvGrpSpPr>
          <p:cNvPr id="9" name="Group 7"/>
          <p:cNvGrpSpPr/>
          <p:nvPr/>
        </p:nvGrpSpPr>
        <p:grpSpPr bwMode="auto">
          <a:xfrm>
            <a:off x="1736439" y="794966"/>
            <a:ext cx="2862140" cy="570025"/>
            <a:chOff x="0" y="0"/>
            <a:chExt cx="2862140" cy="570025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6288" y="363434"/>
              <a:ext cx="183636" cy="324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5">
              <a:off x="34756" y="86858"/>
              <a:ext cx="183636" cy="253148"/>
            </a:xfrm>
            <a:prstGeom prst="rect">
              <a:avLst/>
            </a:prstGeom>
            <a:gradFill>
              <a:gsLst>
                <a:gs pos="0">
                  <a:srgbClr val="99CC00"/>
                </a:gs>
                <a:gs pos="100000">
                  <a:srgbClr val="99CC00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450293" y="0"/>
              <a:ext cx="2411847" cy="5700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43886" tIns="21943" rIns="43886" bIns="21943" anchor="t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Находить</a:t>
              </a:r>
              <a:r>
                <a:rPr lang="en-US" sz="1150" b="1">
                  <a:solidFill>
                    <a:srgbClr val="000000"/>
                  </a:solidFill>
                </a:rPr>
                <a:t> </a:t>
              </a:r>
              <a:r>
                <a:rPr lang="en-US" sz="1150" b="1">
                  <a:solidFill>
                    <a:srgbClr val="000000"/>
                  </a:solidFill>
                </a:rPr>
                <a:t>информацию</a:t>
              </a:r>
              <a:r>
                <a:rPr lang="en-US" sz="1150" b="1">
                  <a:solidFill>
                    <a:srgbClr val="000000"/>
                  </a:solidFill>
                </a:rPr>
                <a:t> в </a:t>
              </a:r>
              <a:r>
                <a:rPr lang="en-US" sz="1150" b="1">
                  <a:solidFill>
                    <a:srgbClr val="000000"/>
                  </a:solidFill>
                </a:rPr>
                <a:t>тексте</a:t>
              </a:r>
              <a:r>
                <a:rPr lang="en-US" sz="1150" b="1">
                  <a:solidFill>
                    <a:srgbClr val="000000"/>
                  </a:solidFill>
                </a:rPr>
                <a:t>, </a:t>
              </a:r>
              <a:endParaRPr lang="ru-RU" sz="1150" b="1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извлекать</a:t>
              </a:r>
              <a:r>
                <a:rPr lang="en-US" sz="1150" b="1">
                  <a:solidFill>
                    <a:srgbClr val="000000"/>
                  </a:solidFill>
                </a:rPr>
                <a:t> </a:t>
              </a:r>
              <a:r>
                <a:rPr lang="en-US" sz="1150" b="1">
                  <a:solidFill>
                    <a:srgbClr val="000000"/>
                  </a:solidFill>
                </a:rPr>
                <a:t>требуемую</a:t>
              </a:r>
              <a:r>
                <a:rPr lang="en-US" sz="1150" b="1">
                  <a:solidFill>
                    <a:srgbClr val="000000"/>
                  </a:solidFill>
                </a:rPr>
                <a:t> </a:t>
              </a:r>
              <a:r>
                <a:rPr lang="en-US" sz="1150" b="1">
                  <a:solidFill>
                    <a:srgbClr val="000000"/>
                  </a:solidFill>
                </a:rPr>
                <a:t>информацию</a:t>
              </a:r>
              <a:r>
                <a:rPr lang="ru-RU" sz="1150" b="1">
                  <a:solidFill>
                    <a:srgbClr val="000000"/>
                  </a:solidFill>
                </a:rPr>
                <a:t>.</a:t>
              </a:r>
              <a:endParaRPr lang="en-US" sz="850"/>
            </a:p>
            <a:p>
              <a:pPr algn="l">
                <a:defRPr/>
              </a:pPr>
              <a:endParaRPr lang="en-US" sz="1150">
                <a:ea typeface="Calibri"/>
                <a:cs typeface="Calibri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36572" y="107430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1</a:t>
              </a:r>
              <a:endParaRPr/>
            </a:p>
          </p:txBody>
        </p:sp>
      </p:grpSp>
      <p:grpSp>
        <p:nvGrpSpPr>
          <p:cNvPr id="14" name="Group 12"/>
          <p:cNvGrpSpPr/>
          <p:nvPr/>
        </p:nvGrpSpPr>
        <p:grpSpPr bwMode="auto">
          <a:xfrm>
            <a:off x="1699867" y="1250592"/>
            <a:ext cx="538821" cy="349045"/>
            <a:chOff x="0" y="0"/>
            <a:chExt cx="538821" cy="349045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6288" y="310100"/>
              <a:ext cx="183636" cy="324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5">
              <a:off x="34756" y="33524"/>
              <a:ext cx="183636" cy="253149"/>
            </a:xfrm>
            <a:prstGeom prst="rect">
              <a:avLst/>
            </a:prstGeom>
            <a:gradFill>
              <a:gsLst>
                <a:gs pos="0">
                  <a:srgbClr val="006699"/>
                </a:gs>
                <a:gs pos="100000">
                  <a:srgbClr val="006699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450293" y="0"/>
              <a:ext cx="88527" cy="3490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43886" tIns="21943" rIns="43886" bIns="21943" anchor="t">
              <a:spAutoFit/>
            </a:bodyPr>
            <a:lstStyle/>
            <a:p>
              <a:pPr>
                <a:defRPr/>
              </a:pPr>
              <a:endParaRPr lang="en-US" sz="850" b="1">
                <a:ea typeface="Calibri"/>
                <a:cs typeface="Calibri"/>
              </a:endParaRPr>
            </a:p>
            <a:p>
              <a:pPr algn="l">
                <a:defRPr/>
              </a:pPr>
              <a:endParaRPr lang="en-US" sz="1150" b="1">
                <a:ea typeface="Calibri"/>
                <a:cs typeface="Calibri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36572" y="54096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2</a:t>
              </a:r>
              <a:endParaRPr/>
            </a:p>
          </p:txBody>
        </p:sp>
      </p:grpSp>
      <p:grpSp>
        <p:nvGrpSpPr>
          <p:cNvPr id="19" name="Group 17"/>
          <p:cNvGrpSpPr/>
          <p:nvPr/>
        </p:nvGrpSpPr>
        <p:grpSpPr bwMode="auto">
          <a:xfrm>
            <a:off x="1699867" y="1686282"/>
            <a:ext cx="4113887" cy="418385"/>
            <a:chOff x="0" y="0"/>
            <a:chExt cx="4113887" cy="418385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7049" y="255242"/>
              <a:ext cx="183636" cy="400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5">
              <a:off x="34756" y="-20571"/>
              <a:ext cx="183636" cy="253148"/>
            </a:xfrm>
            <a:prstGeom prst="rect">
              <a:avLst/>
            </a:prstGeom>
            <a:gradFill>
              <a:gsLst>
                <a:gs pos="0">
                  <a:srgbClr val="FF9933"/>
                </a:gs>
                <a:gs pos="100000">
                  <a:srgbClr val="FF9933">
                    <a:gamma val="0"/>
                    <a:shade val="46275"/>
                    <a:invGamma val="0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50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 flipH="0" flipV="0">
              <a:off x="450293" y="23619"/>
              <a:ext cx="3663593" cy="3947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43885" tIns="21942" rIns="43885" bIns="21942" anchor="t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000000"/>
                  </a:solidFill>
                </a:rPr>
                <a:t>Осмысл</a:t>
              </a:r>
              <a:r>
                <a:rPr lang="ru-RU" sz="1150" b="1">
                  <a:solidFill>
                    <a:srgbClr val="000000"/>
                  </a:solidFill>
                </a:rPr>
                <a:t>ива</a:t>
              </a:r>
              <a:r>
                <a:rPr lang="en-US" sz="1150" b="1">
                  <a:solidFill>
                    <a:srgbClr val="000000"/>
                  </a:solidFill>
                </a:rPr>
                <a:t>ть</a:t>
              </a:r>
              <a:r>
                <a:rPr lang="en-US" sz="1150" b="1">
                  <a:solidFill>
                    <a:srgbClr val="000000"/>
                  </a:solidFill>
                </a:rPr>
                <a:t> и </a:t>
              </a:r>
              <a:r>
                <a:rPr lang="en-US" sz="1150" b="1">
                  <a:solidFill>
                    <a:srgbClr val="000000"/>
                  </a:solidFill>
                </a:rPr>
                <a:t>оценивать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содержание</a:t>
              </a:r>
              <a:r>
                <a:rPr lang="en-US" sz="1150" b="1">
                  <a:solidFill>
                    <a:srgbClr val="000000"/>
                  </a:solidFill>
                </a:rPr>
                <a:t> и </a:t>
              </a:r>
              <a:r>
                <a:rPr lang="en-US" sz="1150" b="1">
                  <a:solidFill>
                    <a:srgbClr val="000000"/>
                  </a:solidFill>
                </a:rPr>
                <a:t>форму</a:t>
              </a:r>
              <a:r>
                <a:rPr lang="en-US" sz="1150" b="1">
                  <a:solidFill>
                    <a:srgbClr val="000000"/>
                  </a:solidFill>
                </a:rPr>
                <a:t> </a:t>
              </a:r>
              <a:r>
                <a:rPr lang="en-US" sz="1150" b="1">
                  <a:solidFill>
                    <a:srgbClr val="000000"/>
                  </a:solidFill>
                </a:rPr>
                <a:t>текста</a:t>
              </a:r>
              <a:r>
                <a:rPr lang="en-US" sz="1150" b="1">
                  <a:solidFill>
                    <a:srgbClr val="000000"/>
                  </a:solidFill>
                </a:rPr>
                <a:t>. </a:t>
              </a:r>
              <a:endParaRPr lang="en-US" sz="1150" b="1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l">
                <a:defRPr/>
              </a:pPr>
              <a:endParaRPr lang="en-US" sz="1150" b="1">
                <a:ea typeface="Calibri"/>
                <a:cs typeface="Calibri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36571" y="0"/>
              <a:ext cx="257621" cy="2670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0" b="1">
                  <a:solidFill>
                    <a:srgbClr val="FFFFFF"/>
                  </a:solidFill>
                </a:rPr>
                <a:t>3</a:t>
              </a:r>
              <a:endParaRPr/>
            </a:p>
          </p:txBody>
        </p:sp>
      </p:grpSp>
      <p:sp>
        <p:nvSpPr>
          <p:cNvPr id="3" name="TextBox 2"/>
          <p:cNvSpPr txBox="1"/>
          <p:nvPr/>
        </p:nvSpPr>
        <p:spPr bwMode="auto">
          <a:xfrm>
            <a:off x="2150160" y="1306269"/>
            <a:ext cx="3410647" cy="2195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43886" tIns="21943" rIns="43886" bIns="21943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lang="en-US" sz="1150" b="1"/>
              <a:t>Интегрировать</a:t>
            </a:r>
            <a:r>
              <a:rPr lang="en-US" sz="1150" b="1"/>
              <a:t> и </a:t>
            </a:r>
            <a:r>
              <a:rPr lang="en-US" sz="1150" b="1"/>
              <a:t>интерпретировать</a:t>
            </a:r>
            <a:r>
              <a:rPr lang="en-US" sz="1150" b="1"/>
              <a:t> </a:t>
            </a:r>
            <a:r>
              <a:rPr lang="en-US" sz="1150" b="1"/>
              <a:t>информацию</a:t>
            </a:r>
            <a:r>
              <a:rPr lang="en-US" sz="1150" b="1"/>
              <a:t> </a:t>
            </a:r>
            <a:r>
              <a:rPr lang="ru-RU" sz="1150" b="1"/>
              <a:t>​</a:t>
            </a:r>
            <a:endParaRPr lang="ru-RU" sz="1150" b="1">
              <a:cs typeface="Calibri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20318445">
            <a:off x="164277" y="1037259"/>
            <a:ext cx="1227060" cy="95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0</TotalTime>
  <Words>0</Words>
  <Application>Р7-Офис/7.4.0.340</Application>
  <DocSecurity>0</DocSecurity>
  <PresentationFormat>Произвольный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>PptxGenJS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dc:identifier/>
  <dc:language/>
  <cp:lastModifiedBy/>
  <cp:revision>189</cp:revision>
  <dcterms:created xsi:type="dcterms:W3CDTF">2023-03-18T05:31:23Z</dcterms:created>
  <dcterms:modified xsi:type="dcterms:W3CDTF">2023-11-03T09:10:16Z</dcterms:modified>
  <cp:category/>
  <cp:contentStatus/>
  <cp:version/>
</cp:coreProperties>
</file>