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5" r:id="rId5"/>
    <p:sldId id="267" r:id="rId6"/>
    <p:sldId id="268" r:id="rId7"/>
    <p:sldId id="269" r:id="rId8"/>
    <p:sldId id="283" r:id="rId9"/>
    <p:sldId id="270" r:id="rId10"/>
    <p:sldId id="271" r:id="rId11"/>
    <p:sldId id="272" r:id="rId12"/>
    <p:sldId id="273" r:id="rId13"/>
    <p:sldId id="274" r:id="rId14"/>
    <p:sldId id="284" r:id="rId15"/>
    <p:sldId id="275" r:id="rId16"/>
    <p:sldId id="276" r:id="rId17"/>
    <p:sldId id="286" r:id="rId18"/>
    <p:sldId id="287" r:id="rId19"/>
    <p:sldId id="288" r:id="rId20"/>
    <p:sldId id="289" r:id="rId21"/>
    <p:sldId id="290" r:id="rId22"/>
    <p:sldId id="292" r:id="rId23"/>
    <p:sldId id="293" r:id="rId24"/>
    <p:sldId id="295" r:id="rId25"/>
    <p:sldId id="297" r:id="rId26"/>
    <p:sldId id="296" r:id="rId27"/>
    <p:sldId id="282" r:id="rId28"/>
    <p:sldId id="27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 varScale="1">
        <p:scale>
          <a:sx n="70" d="100"/>
          <a:sy n="70" d="100"/>
        </p:scale>
        <p:origin x="-102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57DF26-7BB9-F24C-8F51-87B673AB8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6AFDED-E9C1-0242-AE3B-9F5753681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F37ABB-D5F8-0646-BCD8-7894F896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568743-4D58-AF46-AC0F-A6933595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25650A-3440-DD4A-896B-7E0F1B0D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5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8A0964-2D77-F247-9763-48C7A0E1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988A60-D9D5-4043-95CF-136B0367E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20C76B-7CFB-3A4B-95C6-3875C818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59FF86-9D37-6E49-B084-2623A3EE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4F6023-ED8A-3840-AC4E-49EBA689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2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6F4AF6-DE1F-C24A-B4D4-6D0ACFD23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CBA2E6-8761-8F41-AB2C-C9AEB10A0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5A9439-F340-914E-A59E-B1165EFF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B27E48-D402-BC42-BA0B-D114E781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F8058-8D81-194F-B517-82F4928A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1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BD26ED-9993-6B46-99A6-A00FE407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D2B866-9F45-1741-9E3E-4609F79D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81DCD2-BAC2-A542-A1D8-B5D92DB7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F8DD7B-A973-A849-B0FB-D33F6FBB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4D1E93-B4FE-DC4C-92C2-49C37E1C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4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0CD737-A88B-0541-A1C9-64FA099F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763836-AFA9-0747-B8D2-081B129AA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DBAEEE-5E69-3546-A7F4-1EBEC6FF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B5139F-5E81-2843-9131-3ED3BBAF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CF7B7B-511E-E642-BB8C-5E4A2AA6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DC371C-7DF0-D741-AB3D-6BDCBBBB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68E5FF-76F5-474E-B4C7-B99AB0B30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0B7BB3F-0BF2-5046-9324-9FFDBCAF2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3CA54D-2B2C-8244-976C-5FB88409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C618F1-B8D2-3344-83C1-ADA6489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36FDD0-3D7D-2F49-A271-603086DC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9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C08469-E003-7E45-96E5-9B69ECFD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ED2416-B579-8C47-B68B-377FFB5FD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A4E8D0-1CC0-8441-84C6-9D5B09759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E7531A-E08E-8041-9330-80EF26B9D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2337954-A3D8-AF44-8E08-0ACB598E3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853A95B-5E2B-6446-9CC3-50037481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49CF4B-91EA-FA47-9B7A-BA4C29D0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19BBFBD-5E19-694A-B199-F36DEE2C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8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5D9E4-9A7B-B445-8E4A-9D44CA35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12D4BAE-25E1-F642-AECC-4EC64F06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15A5CE-FECF-2645-A163-DE82266A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A4E891-07F9-E047-88CC-BB819546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8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D434064-9DD8-D349-AEDF-68D5458B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C22D07A-6608-6447-B046-481A7656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5958DE-01B1-9B4B-89C6-8F95BA05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7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E4A519-473F-394F-8176-396415B7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6D34F4-EB90-A545-9DD9-27B4287B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686553-290A-EC4F-94C8-CACC59599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413BFF-82D7-0042-AC91-C921110B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015278-E460-D44F-9F6F-985B5708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D5B58F-87B5-0741-A4DB-D67C1D0E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7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62B92D-6BB0-3B4A-B892-7533B9B5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8164FF4-14ED-C84F-A1C0-45D1E0909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BF5A6F-CC10-F148-B14C-2C1C2B48D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E05F8A-6888-7E4D-B575-58D1583F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3F2F4-0DB4-1842-82C4-B77E9A5B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582BD9-ED8F-164D-96B7-A3FFCE07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0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DA84A-ED2C-2C41-8590-35B7FF65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0C38AD-07C9-F949-B33E-29DE2B313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1C396E-BF3D-6643-9AE5-26DF57323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2686-3D02-5F40-97A1-60ADF11CDCBE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12541D-AFFA-9F4E-95D5-3A3F431E4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DD4B-6018-614C-A085-03C3F1F16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A857F-5DEC-4F4E-9A4A-194E671C0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3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47D6575-0B06-40B2-9D0F-298202F6B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xmlns="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EFE5B-6445-A646-A5BA-109EF8B08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+mn-lt"/>
              </a:rPr>
              <a:t>Сказка ложь, да в ней намек, добрым молодцам урок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D9BD95-13D5-6343-BF86-E3ABF1B44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658" y="4358203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Проект во второй младшей группе 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на тему «Сказки рядом с нами»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Человеческое лицо, картина, баге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2645F020-C57B-EC44-BBE0-D65E7B06B3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DA5DB8B-7E5C-4ABC-8069-A9A8806F3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417695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b="1" dirty="0"/>
              <a:t>Этапы проекта 2 этап Основной</a:t>
            </a:r>
            <a:endParaRPr lang="en-US" sz="5400" b="1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79F8C-2CC9-C64E-8741-594ED49D3661}"/>
              </a:ext>
            </a:extLst>
          </p:cNvPr>
          <p:cNvSpPr txBox="1"/>
          <p:nvPr/>
        </p:nvSpPr>
        <p:spPr>
          <a:xfrm>
            <a:off x="564256" y="2748235"/>
            <a:ext cx="10465694" cy="77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«Мой любимый герой в сказке»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«Отрицательные и положительные поступки героев в сказках»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«Что случилось с колобком, который ушел гулять без спроса»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Изготовление атрибутов к сказкам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Подбор загадок и пальчиковых игр к сказкам</a:t>
            </a:r>
          </a:p>
        </p:txBody>
      </p:sp>
      <p:pic>
        <p:nvPicPr>
          <p:cNvPr id="5" name="Рисунок 4" descr="Изображение выглядит как игрушка, мультфильм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FBF76EE7-BC53-454C-B059-A311A4F731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425" y="2933700"/>
            <a:ext cx="2692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417695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b="1" dirty="0"/>
              <a:t>Этапы проекта 2 этап Основной</a:t>
            </a:r>
            <a:endParaRPr lang="en-US" sz="5400" b="1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79F8C-2CC9-C64E-8741-594ED49D3661}"/>
              </a:ext>
            </a:extLst>
          </p:cNvPr>
          <p:cNvSpPr txBox="1"/>
          <p:nvPr/>
        </p:nvSpPr>
        <p:spPr>
          <a:xfrm>
            <a:off x="564256" y="2748235"/>
            <a:ext cx="10465694" cy="77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Дидактические игры: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«Добрый и злой»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«Собери сказку»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«Назови героев сказки»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«Найди пару»</a:t>
            </a:r>
          </a:p>
        </p:txBody>
      </p:sp>
      <p:pic>
        <p:nvPicPr>
          <p:cNvPr id="5" name="Рисунок 4" descr="Изображение выглядит как мультфильм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FBD7B79-A7D4-5944-AEB2-0287FF2C00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026" y="3429000"/>
            <a:ext cx="3749674" cy="32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417695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b="1" dirty="0"/>
              <a:t>Этапы проекта 2 этап Основной</a:t>
            </a:r>
            <a:endParaRPr lang="en-US" sz="5400" b="1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79F8C-2CC9-C64E-8741-594ED49D3661}"/>
              </a:ext>
            </a:extLst>
          </p:cNvPr>
          <p:cNvSpPr txBox="1"/>
          <p:nvPr/>
        </p:nvSpPr>
        <p:spPr>
          <a:xfrm>
            <a:off x="564256" y="2748235"/>
            <a:ext cx="10465694" cy="77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Рассказывание сказок с детьми с использованием </a:t>
            </a:r>
            <a:r>
              <a:rPr lang="ru-RU" sz="2200" b="1" dirty="0" err="1"/>
              <a:t>мнемотаблиц</a:t>
            </a:r>
            <a:r>
              <a:rPr lang="ru-RU" sz="2200" b="1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«Колобок»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«Теремок»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«Маша и медведь»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Показ настольного театра по сказке «</a:t>
            </a:r>
            <a:r>
              <a:rPr lang="ru-RU" sz="2200" b="1" dirty="0" err="1"/>
              <a:t>Заюшкина</a:t>
            </a:r>
            <a:r>
              <a:rPr lang="ru-RU" sz="2200" b="1" dirty="0"/>
              <a:t> избушка»</a:t>
            </a:r>
          </a:p>
        </p:txBody>
      </p:sp>
      <p:pic>
        <p:nvPicPr>
          <p:cNvPr id="5" name="Рисунок 4" descr="Изображение выглядит как игрушка, Мультфильм, Аним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55CFF14-D877-0242-A212-24E1B5DE9C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249" y="3521726"/>
            <a:ext cx="3069228" cy="33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417695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b="1" dirty="0"/>
              <a:t>Этапы проекта 2 этап Основной</a:t>
            </a:r>
            <a:endParaRPr lang="en-US" sz="5400" b="1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79F8C-2CC9-C64E-8741-594ED49D3661}"/>
              </a:ext>
            </a:extLst>
          </p:cNvPr>
          <p:cNvSpPr txBox="1"/>
          <p:nvPr/>
        </p:nvSpPr>
        <p:spPr>
          <a:xfrm>
            <a:off x="564256" y="2748235"/>
            <a:ext cx="10465694" cy="77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Рисование : «Колобок»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Лепка «Пирожки для Маши»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Опытно – исследовательская деятельность «Как растаяла ледяная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200" b="1" dirty="0"/>
              <a:t> избушка лисы»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Работа с родителями: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Консультации: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«Ценность семейного чтения»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«Что дает детям сказка»</a:t>
            </a:r>
          </a:p>
        </p:txBody>
      </p:sp>
      <p:pic>
        <p:nvPicPr>
          <p:cNvPr id="7" name="Рисунок 6" descr="Изображение выглядит как мультфильм, дом, имбирный пря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9606E3B-6317-474E-829A-DF9B6CC82E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679" y="3521726"/>
            <a:ext cx="3193321" cy="31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5089209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b="1" dirty="0"/>
              <a:t>Этапы проекта</a:t>
            </a:r>
            <a:br>
              <a:rPr lang="ru-RU" sz="5400" b="1" dirty="0"/>
            </a:br>
            <a:r>
              <a:rPr lang="ru-RU" sz="5400" b="1" dirty="0"/>
              <a:t>3 этап Заключительный</a:t>
            </a:r>
            <a:endParaRPr lang="en-US" sz="5400" b="1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79F8C-2CC9-C64E-8741-594ED49D3661}"/>
              </a:ext>
            </a:extLst>
          </p:cNvPr>
          <p:cNvSpPr txBox="1"/>
          <p:nvPr/>
        </p:nvSpPr>
        <p:spPr>
          <a:xfrm>
            <a:off x="564256" y="2748235"/>
            <a:ext cx="10465694" cy="77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Театрализация сказки «Теремок»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Премьера сказки «Жил да был квадрат»</a:t>
            </a:r>
          </a:p>
        </p:txBody>
      </p:sp>
      <p:pic>
        <p:nvPicPr>
          <p:cNvPr id="5" name="Рисунок 4" descr="Изображение выглядит как рисунок, Человеческое лицо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336F122-8198-3E43-85A8-49B688BC88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725" y="3125462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9713743" cy="1631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деятельность.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 сказке «Колобок»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бумажных тарелках)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79F8C-2CC9-C64E-8741-594ED49D3661}"/>
              </a:ext>
            </a:extLst>
          </p:cNvPr>
          <p:cNvSpPr txBox="1"/>
          <p:nvPr/>
        </p:nvSpPr>
        <p:spPr>
          <a:xfrm flipH="1" flipV="1">
            <a:off x="436098" y="2586994"/>
            <a:ext cx="128158" cy="161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0CCE2B-B8AC-8B4B-8758-9736171121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77" y="2197050"/>
            <a:ext cx="5100577" cy="3825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6E9FF2-CB9A-4D98-A1ED-E834B2C5C8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88891" y="1778664"/>
            <a:ext cx="3637558" cy="48500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25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6D88C-1060-EA4D-A9D7-E761612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342135"/>
            <a:ext cx="11434823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«Пирожки для Маши» Лепка из солёного теста по сказке «Маша и медведь»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A5C0-FC86-D947-9CD3-64928AD9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7" y="162964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3DD894-717B-DA45-BD0F-082A5C0750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273" y="1764206"/>
            <a:ext cx="3090198" cy="4120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1610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6D88C-1060-EA4D-A9D7-E761612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565863"/>
            <a:ext cx="10515600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Продуктивная деятельность.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«Изготавливаем книжки-малышки любимых сказок»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A5C0-FC86-D947-9CD3-64928AD9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7" y="162964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297C729-5C9F-664E-A895-1F790AFA4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60533"/>
            <a:ext cx="4155202" cy="4089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DA487E-1104-6B4E-A0C6-C568AD5DD6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44" y="1629640"/>
            <a:ext cx="3263504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7588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6D88C-1060-EA4D-A9D7-E761612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5658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Опытно-исследовательская деятельность  по  сказке «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</a:t>
            </a:r>
            <a:r>
              <a:rPr lang="ru-RU" sz="1400" b="1" dirty="0">
                <a:solidFill>
                  <a:srgbClr val="C00000"/>
                </a:solidFill>
              </a:rPr>
              <a:t/>
            </a:r>
            <a:br>
              <a:rPr lang="ru-RU" sz="1400" b="1" dirty="0">
                <a:solidFill>
                  <a:srgbClr val="C00000"/>
                </a:solidFill>
              </a:rPr>
            </a:b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A5C0-FC86-D947-9CD3-64928AD9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3" y="151389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18AA1A-9E45-EE4A-8E96-4F42F977BF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77" y="1891426"/>
            <a:ext cx="3077902" cy="4103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4513C4-D265-184C-B333-40F2CD8B11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46" y="1761362"/>
            <a:ext cx="3077902" cy="4103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81783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6D88C-1060-EA4D-A9D7-E761612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5658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нетрадиционного рисования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«Рисуем сказку ладошкой»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A5C0-FC86-D947-9CD3-64928AD9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3" y="151389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27EE1D-BC21-9C45-B134-366EED9D05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501" y="2133196"/>
            <a:ext cx="3291853" cy="43891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A13D35-5342-FE43-BA08-78BD8FCAB0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648" y="2133197"/>
            <a:ext cx="3291851" cy="43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9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89575E1-3389-451A-A5F7-27854C25C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3CCC5C-D88E-40FB-B30B-23DCDBD0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3" y="591344"/>
            <a:ext cx="4039565" cy="55856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FFFFFF"/>
                </a:solidFill>
              </a:rPr>
              <a:t>«Через</a:t>
            </a: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sz="2400" b="1" dirty="0">
                <a:solidFill>
                  <a:srgbClr val="FFFFFF"/>
                </a:solidFill>
              </a:rPr>
              <a:t>сказку, фантазию, игру – через неповторимое детское творчество – верная дорога к сердцу ребенка»</a:t>
            </a:r>
            <a:br>
              <a:rPr lang="ru-RU" sz="2400" b="1" dirty="0">
                <a:solidFill>
                  <a:srgbClr val="FFFFFF"/>
                </a:solidFill>
              </a:rPr>
            </a:br>
            <a:r>
              <a:rPr lang="ru-RU" sz="2400" b="1" dirty="0">
                <a:solidFill>
                  <a:srgbClr val="FFFFFF"/>
                </a:solidFill>
              </a:rPr>
              <a:t/>
            </a:r>
            <a:br>
              <a:rPr lang="ru-RU" sz="2400" b="1" dirty="0">
                <a:solidFill>
                  <a:srgbClr val="FFFFFF"/>
                </a:solidFill>
              </a:rPr>
            </a:br>
            <a:r>
              <a:rPr lang="ru-RU" sz="2400" b="1" dirty="0">
                <a:solidFill>
                  <a:srgbClr val="FFFFFF"/>
                </a:solidFill>
              </a:rPr>
              <a:t>В.А. Сухомлинский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029EAE-97D6-E84B-B549-027A22CD1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Подготовила воспитатель второй младшей 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группы № 13, д/о № 2</a:t>
            </a:r>
          </a:p>
          <a:p>
            <a:pPr marL="0" indent="0">
              <a:buNone/>
            </a:pP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Голова Елена Александровна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33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6D88C-1060-EA4D-A9D7-E761612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565863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Речевое развитие «Книги - лучшие друзья»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A5C0-FC86-D947-9CD3-64928AD9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3" y="151389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D94723-B0DA-F84D-BD5A-FF6E2BC723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56" y="1950745"/>
            <a:ext cx="3313494" cy="4417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5B223C5-275F-D645-B74F-D99E8369DA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905" y="1950745"/>
            <a:ext cx="3313494" cy="4417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27519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6D88C-1060-EA4D-A9D7-E761612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565863"/>
            <a:ext cx="10515600" cy="1325563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по любимым сказкам.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Бибабо.</a:t>
            </a:r>
            <a:r>
              <a:rPr lang="ru-RU" sz="1400" b="1" dirty="0">
                <a:solidFill>
                  <a:srgbClr val="C00000"/>
                </a:solidFill>
              </a:rPr>
              <a:t/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/>
            </a:r>
            <a:br>
              <a:rPr lang="ru-RU" sz="1400" b="1" dirty="0">
                <a:solidFill>
                  <a:srgbClr val="C00000"/>
                </a:solidFill>
              </a:rPr>
            </a:b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A5C0-FC86-D947-9CD3-64928AD9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3" y="151389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ED7A6A-180B-3B4E-9B1F-82A17060F3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032" y="2141647"/>
            <a:ext cx="3137881" cy="4183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A4A65-1D88-B246-8F5D-D7F39DFF37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08296"/>
            <a:ext cx="3162894" cy="4217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276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6D88C-1060-EA4D-A9D7-E761612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565863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«Читаем по картинкам»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A5C0-FC86-D947-9CD3-64928AD9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3" y="151389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F057F-43B4-5C43-81BE-B4348E2E13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915" y="1952757"/>
            <a:ext cx="3156626" cy="4208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C6CF02-6223-424F-A338-E55B4768D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146" y="1952757"/>
            <a:ext cx="3156626" cy="4208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762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6D88C-1060-EA4D-A9D7-E761612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5658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 сказки «Теремок»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A5C0-FC86-D947-9CD3-64928AD9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3" y="151389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587BBB-99ED-F040-9132-AB325B32FB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35" y="2176675"/>
            <a:ext cx="3227769" cy="4303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5C3D33-7BFA-9642-A3AD-60AD3575B4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786" y="2176673"/>
            <a:ext cx="3227770" cy="4303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E2DFB0B-D53B-CB44-B897-463CC95E38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638" y="2176673"/>
            <a:ext cx="3227771" cy="4303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43010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6D88C-1060-EA4D-A9D7-E761612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5658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дома с родителями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A5C0-FC86-D947-9CD3-64928AD9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3" y="151389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A16BE8-BEF6-8841-8434-8D21E5CE06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666" y="2042811"/>
            <a:ext cx="3263504" cy="4345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968D32-FFEC-FD4F-9EB7-3A43F676E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326" y="2037374"/>
            <a:ext cx="3263503" cy="4351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51574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6D88C-1060-EA4D-A9D7-E761612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5658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дома с родителями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A5C0-FC86-D947-9CD3-64928AD9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3" y="151389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3570054-1DBB-BC43-8A70-F05D0B35E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61" y="2250533"/>
            <a:ext cx="5238750" cy="3929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75AADB-8B71-D04A-B1B0-2E6F18EB7F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089" y="2250534"/>
            <a:ext cx="5238750" cy="3929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7111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6D88C-1060-EA4D-A9D7-E761612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56" y="565863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Премьера книги «Жил да был Квадрат» 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A5C0-FC86-D947-9CD3-64928AD9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39" y="161236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12456B-745F-834D-8688-BA14CBA401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627" y="1796337"/>
            <a:ext cx="3196844" cy="42624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0183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89575E1-3389-451A-A5F7-27854C25C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3CCC5C-D88E-40FB-B30B-23DCDBD0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029EAE-97D6-E84B-B549-027A22CD1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422" y="953293"/>
            <a:ext cx="6906491" cy="5585619"/>
          </a:xfrm>
        </p:spPr>
        <p:txBody>
          <a:bodyPr anchor="ctr">
            <a:normAutofit fontScale="25000" lnSpcReduction="20000"/>
          </a:bodyPr>
          <a:lstStyle/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Ч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итайте детям на ночь сказки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Д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ела не могут быть отмазкой…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С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ев на кровать, при свете бра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Ч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итайте детям на ночь сказки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О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 торжестве над злом добра,</a:t>
            </a:r>
          </a:p>
          <a:p>
            <a:pPr marL="0" indent="0" algn="l">
              <a:buNone/>
            </a:pP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О чести, доблести, отваге…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В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живаясь в строчки каждый раз,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В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одите пальцем по бумаге,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Н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е прекращайте свой рассказ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О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 принцах благородно-смелых,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М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ол сказка — ложь, да в ней намек.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П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ока душа не зачерствела,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И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 в ней мерцает огонек.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П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усть дети слушают напевы,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Д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оверчиво, с открытым ртом…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А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 врать и предавать… умело</a:t>
            </a:r>
          </a:p>
          <a:p>
            <a:pPr marL="0" indent="0" algn="l">
              <a:buNone/>
            </a:pPr>
            <a:r>
              <a:rPr lang="ru-RU" sz="8000" i="1" dirty="0">
                <a:solidFill>
                  <a:srgbClr val="212529"/>
                </a:solidFill>
              </a:rPr>
              <a:t>О</a:t>
            </a:r>
            <a:r>
              <a:rPr lang="ru-RU" sz="8000" b="0" i="1" u="none" strike="noStrike" dirty="0">
                <a:solidFill>
                  <a:srgbClr val="212529"/>
                </a:solidFill>
                <a:effectLst/>
              </a:rPr>
              <a:t>ни научатся потом.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30018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D6021A-FF5D-7F42-80ED-856872D8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180000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effectLst>
                  <a:glow rad="423400">
                    <a:schemeClr val="accent4">
                      <a:alpha val="40000"/>
                    </a:schemeClr>
                  </a:glo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5789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89575E1-3389-451A-A5F7-27854C25C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3CCC5C-D88E-40FB-B30B-23DCDBD0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029EAE-97D6-E84B-B549-027A22CD1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Для чего нужны нам сказки?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Что в них ищет человек?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Может быть, добро и ласку.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Может быть, вчерашний снег.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В сказке радость побеждает,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Сказка учит нас любить.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В сказке звери оживают,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Начинают говорить.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В сказке все бывает честно: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И начало, и конец.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Смелый принц ведет принцессу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Непременно под венец.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Белоснежка и русалка,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Старый карлик, добрый гном –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Покидать нам сказку жалко,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Как уютный милый дом.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Прочитайте сказки детям!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Научите их любить.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Может быть, на этом свете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0" i="1" u="none" strike="noStrike" dirty="0">
                <a:solidFill>
                  <a:srgbClr val="333333"/>
                </a:solidFill>
                <a:effectLst/>
              </a:rPr>
              <a:t>Станет легче людям жить.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1082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Паспорт проекта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79F8C-2CC9-C64E-8741-594ED49D3661}"/>
              </a:ext>
            </a:extLst>
          </p:cNvPr>
          <p:cNvSpPr txBox="1"/>
          <p:nvPr/>
        </p:nvSpPr>
        <p:spPr>
          <a:xfrm>
            <a:off x="564256" y="2748235"/>
            <a:ext cx="10465694" cy="773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 </a:t>
            </a:r>
            <a:r>
              <a:rPr lang="en-US" sz="2200" b="1" dirty="0" err="1"/>
              <a:t>Тип</a:t>
            </a:r>
            <a:r>
              <a:rPr lang="en-US" sz="2200" b="1" dirty="0"/>
              <a:t> </a:t>
            </a:r>
            <a:r>
              <a:rPr lang="en-US" sz="2200" b="1" dirty="0" err="1"/>
              <a:t>проекта</a:t>
            </a:r>
            <a:r>
              <a:rPr lang="en-US" sz="2200" b="1" dirty="0"/>
              <a:t>: </a:t>
            </a:r>
            <a:r>
              <a:rPr lang="en-US" sz="2200" b="1" dirty="0" err="1"/>
              <a:t>познавательно</a:t>
            </a:r>
            <a:r>
              <a:rPr lang="en-US" sz="2200" b="1" dirty="0"/>
              <a:t> – </a:t>
            </a:r>
            <a:r>
              <a:rPr lang="en-US" sz="2200" b="1" dirty="0" err="1"/>
              <a:t>речевой</a:t>
            </a:r>
            <a:r>
              <a:rPr lang="en-US" sz="2200" b="1" dirty="0"/>
              <a:t>, </a:t>
            </a:r>
            <a:r>
              <a:rPr lang="en-US" sz="2200" b="1" dirty="0" err="1"/>
              <a:t>творческий</a:t>
            </a:r>
            <a:r>
              <a:rPr lang="en-US" sz="2200" b="1" dirty="0"/>
              <a:t>, </a:t>
            </a:r>
            <a:r>
              <a:rPr lang="en-US" sz="2200" b="1" dirty="0" err="1"/>
              <a:t>художественно</a:t>
            </a:r>
            <a:r>
              <a:rPr lang="en-US" sz="2200" b="1" dirty="0"/>
              <a:t> - </a:t>
            </a:r>
            <a:r>
              <a:rPr lang="en-US" sz="2200" b="1" dirty="0" err="1"/>
              <a:t>эстетический</a:t>
            </a:r>
            <a:endParaRPr lang="en-US" sz="2200" b="1" dirty="0"/>
          </a:p>
        </p:txBody>
      </p:sp>
      <p:pic>
        <p:nvPicPr>
          <p:cNvPr id="5" name="Объект 4" descr="Изображение выглядит как рисунок, графическая вставка, цветок, улыб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1537206-5A42-1A4A-A5C4-D21E26B82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9713" y="3670581"/>
            <a:ext cx="2908491" cy="289970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6EAB1B-755B-5943-8A98-86DD16DE4526}"/>
              </a:ext>
            </a:extLst>
          </p:cNvPr>
          <p:cNvSpPr txBox="1"/>
          <p:nvPr/>
        </p:nvSpPr>
        <p:spPr>
          <a:xfrm>
            <a:off x="564256" y="3380710"/>
            <a:ext cx="34470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Вид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групповой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F57D075-12F1-C84C-AAA3-387DB583A66B}"/>
              </a:ext>
            </a:extLst>
          </p:cNvPr>
          <p:cNvSpPr txBox="1"/>
          <p:nvPr/>
        </p:nvSpPr>
        <p:spPr>
          <a:xfrm>
            <a:off x="565373" y="3899257"/>
            <a:ext cx="36241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Участники проекта: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дети 3-4 лет,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педагог,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родители воспитанников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C5725F-6A9B-8D4A-835F-FB846E012DB3}"/>
              </a:ext>
            </a:extLst>
          </p:cNvPr>
          <p:cNvSpPr txBox="1"/>
          <p:nvPr/>
        </p:nvSpPr>
        <p:spPr>
          <a:xfrm>
            <a:off x="564256" y="5840293"/>
            <a:ext cx="6783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По продолжительности: краткосрочный , 1 месяц </a:t>
            </a:r>
          </a:p>
        </p:txBody>
      </p:sp>
    </p:spTree>
    <p:extLst>
      <p:ext uri="{BB962C8B-B14F-4D97-AF65-F5344CB8AC3E}">
        <p14:creationId xmlns:p14="http://schemas.microsoft.com/office/powerpoint/2010/main" val="5100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400" b="1" dirty="0"/>
              <a:t>Актуальность</a:t>
            </a:r>
            <a:r>
              <a:rPr lang="en-US" sz="5400" b="1" dirty="0"/>
              <a:t> </a:t>
            </a:r>
            <a:r>
              <a:rPr lang="en-US" sz="5400" b="1" dirty="0" err="1"/>
              <a:t>проекта</a:t>
            </a:r>
            <a:endParaRPr lang="en-US" sz="5400" b="1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79F8C-2CC9-C64E-8741-594ED49D3661}"/>
              </a:ext>
            </a:extLst>
          </p:cNvPr>
          <p:cNvSpPr txBox="1"/>
          <p:nvPr/>
        </p:nvSpPr>
        <p:spPr>
          <a:xfrm>
            <a:off x="564256" y="2748235"/>
            <a:ext cx="10465694" cy="773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200" b="1" dirty="0"/>
              <a:t>Сказки – самая древняя форма устного народного творчества</a:t>
            </a:r>
            <a:endParaRPr lang="en-US" sz="2200" b="1" dirty="0"/>
          </a:p>
        </p:txBody>
      </p:sp>
      <p:pic>
        <p:nvPicPr>
          <p:cNvPr id="7" name="Объект 6" descr="Изображение выглядит как рисунок, зарисовка, иллюстрация, Штрихов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A7A6036-AB70-8A4D-ADDE-EA1157E57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0662" y="4102902"/>
            <a:ext cx="2350947" cy="235094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DEC312-2C93-A24D-AE39-A267230069A6}"/>
              </a:ext>
            </a:extLst>
          </p:cNvPr>
          <p:cNvSpPr txBox="1"/>
          <p:nvPr/>
        </p:nvSpPr>
        <p:spPr>
          <a:xfrm>
            <a:off x="564256" y="3271266"/>
            <a:ext cx="93960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В век технологического прогресса дети не так активно вовлечены </a:t>
            </a: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в процесс освоения духовного богатства народа </a:t>
            </a:r>
          </a:p>
          <a:p>
            <a:endParaRPr lang="ru-RU" sz="2200" b="1" dirty="0"/>
          </a:p>
          <a:p>
            <a:r>
              <a:rPr lang="ru-RU" sz="2200" b="1" dirty="0"/>
              <a:t>Известный факт, что в русском народном творчестве сохранились и </a:t>
            </a:r>
          </a:p>
          <a:p>
            <a:r>
              <a:rPr lang="ru-RU" sz="2200" b="1" dirty="0"/>
              <a:t>закрепились черты русского характера, представления о добре, храбрости</a:t>
            </a:r>
          </a:p>
          <a:p>
            <a:r>
              <a:rPr lang="ru-RU" sz="2200" b="1" dirty="0"/>
              <a:t>и трудолюбии героев в сказках</a:t>
            </a:r>
          </a:p>
        </p:txBody>
      </p:sp>
    </p:spTree>
    <p:extLst>
      <p:ext uri="{BB962C8B-B14F-4D97-AF65-F5344CB8AC3E}">
        <p14:creationId xmlns:p14="http://schemas.microsoft.com/office/powerpoint/2010/main" val="4227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400" b="1" dirty="0"/>
              <a:t>Цели и задачи проекта</a:t>
            </a:r>
            <a:endParaRPr lang="en-US" sz="5400" b="1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79F8C-2CC9-C64E-8741-594ED49D3661}"/>
              </a:ext>
            </a:extLst>
          </p:cNvPr>
          <p:cNvSpPr txBox="1"/>
          <p:nvPr/>
        </p:nvSpPr>
        <p:spPr>
          <a:xfrm>
            <a:off x="564256" y="2748235"/>
            <a:ext cx="10579994" cy="3379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6200" b="1" dirty="0"/>
              <a:t>Цель : вызвать у детей познавательный интерес к сказкам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6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6200" b="1" dirty="0"/>
              <a:t>Задачи: </a:t>
            </a:r>
            <a:endParaRPr lang="ru-RU" sz="62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accent2">
                    <a:lumMod val="75000"/>
                  </a:schemeClr>
                </a:solidFill>
              </a:rPr>
              <a:t>Образовательная: познакомить детей со сказками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6200" b="1" dirty="0"/>
              <a:t>Развивающая: развитие у детей речи, мышления, памяти,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6200" b="1" dirty="0"/>
              <a:t>пополнение словарного запаса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accent2">
                    <a:lumMod val="75000"/>
                  </a:schemeClr>
                </a:solidFill>
              </a:rPr>
              <a:t>Воспитательная: воспитывать у детей любовь к сказкам,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6200" b="1" dirty="0">
                <a:solidFill>
                  <a:schemeClr val="accent2">
                    <a:lumMod val="75000"/>
                  </a:schemeClr>
                </a:solidFill>
              </a:rPr>
              <a:t>видеть и оценивать отрицательные и положительные поступки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6200" b="1" dirty="0">
                <a:solidFill>
                  <a:schemeClr val="accent2">
                    <a:lumMod val="75000"/>
                  </a:schemeClr>
                </a:solidFill>
              </a:rPr>
              <a:t>героев сказок, воспитывать бережное отношение к книгам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200" b="1" dirty="0"/>
          </a:p>
        </p:txBody>
      </p:sp>
      <p:pic>
        <p:nvPicPr>
          <p:cNvPr id="4" name="Рисунок 3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0A728CBF-C3B0-F04F-B500-1FCB12549E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678" y="4571659"/>
            <a:ext cx="2753322" cy="21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400" b="1" dirty="0"/>
              <a:t>Ожидаемый результат</a:t>
            </a:r>
            <a:endParaRPr lang="en-US" sz="5400" b="1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79F8C-2CC9-C64E-8741-594ED49D3661}"/>
              </a:ext>
            </a:extLst>
          </p:cNvPr>
          <p:cNvSpPr txBox="1"/>
          <p:nvPr/>
        </p:nvSpPr>
        <p:spPr>
          <a:xfrm>
            <a:off x="564256" y="2748235"/>
            <a:ext cx="10465694" cy="77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Дети знают и называют сказки и их героев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Воспитанники умеют пересказывать небольшие по содержанию сказки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У детей пополнился словарный запас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Малыши могут высказывать свое мнение о героях сказок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 descr="Изображение выглядит как кукла, статуэт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xmlns="" id="{FBA33E6B-6D61-6F4B-A149-C86CCFB2D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488" y="3987752"/>
            <a:ext cx="1957799" cy="2494012"/>
          </a:xfrm>
        </p:spPr>
      </p:pic>
    </p:spTree>
    <p:extLst>
      <p:ext uri="{BB962C8B-B14F-4D97-AF65-F5344CB8AC3E}">
        <p14:creationId xmlns:p14="http://schemas.microsoft.com/office/powerpoint/2010/main" val="21288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89575E1-3389-451A-A5F7-27854C25C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3CCC5C-D88E-40FB-B30B-23DCDBD0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029EAE-97D6-E84B-B549-027A22CD1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422" y="953293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90E98B-53EF-3942-8DC4-FF92CC770A05}"/>
              </a:ext>
            </a:extLst>
          </p:cNvPr>
          <p:cNvSpPr txBox="1"/>
          <p:nvPr/>
        </p:nvSpPr>
        <p:spPr>
          <a:xfrm>
            <a:off x="144706" y="1995441"/>
            <a:ext cx="40511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Проект </a:t>
            </a:r>
          </a:p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осуществляется </a:t>
            </a:r>
          </a:p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через: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F723303-D76B-5C41-A41A-5417831DA1E5}"/>
              </a:ext>
            </a:extLst>
          </p:cNvPr>
          <p:cNvSpPr/>
          <p:nvPr/>
        </p:nvSpPr>
        <p:spPr>
          <a:xfrm>
            <a:off x="7007090" y="2473879"/>
            <a:ext cx="2446151" cy="1735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AE435A-6C6C-9748-8676-6BA4F4400EA1}"/>
              </a:ext>
            </a:extLst>
          </p:cNvPr>
          <p:cNvSpPr txBox="1"/>
          <p:nvPr/>
        </p:nvSpPr>
        <p:spPr>
          <a:xfrm>
            <a:off x="7131366" y="2978450"/>
            <a:ext cx="20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Образовательные</a:t>
            </a:r>
          </a:p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области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A715A73B-523A-134F-87DB-37E0522E6CBB}"/>
              </a:ext>
            </a:extLst>
          </p:cNvPr>
          <p:cNvSpPr/>
          <p:nvPr/>
        </p:nvSpPr>
        <p:spPr>
          <a:xfrm>
            <a:off x="5315555" y="4290133"/>
            <a:ext cx="2446151" cy="1735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C540852F-45FA-2246-843D-16E556A6C4FF}"/>
              </a:ext>
            </a:extLst>
          </p:cNvPr>
          <p:cNvSpPr/>
          <p:nvPr/>
        </p:nvSpPr>
        <p:spPr>
          <a:xfrm>
            <a:off x="7007090" y="311351"/>
            <a:ext cx="2446151" cy="1735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C728E984-B2C1-4A49-8397-D81AAC89BA73}"/>
              </a:ext>
            </a:extLst>
          </p:cNvPr>
          <p:cNvSpPr/>
          <p:nvPr/>
        </p:nvSpPr>
        <p:spPr>
          <a:xfrm>
            <a:off x="8900709" y="4255532"/>
            <a:ext cx="2446151" cy="1735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63505505-8E35-6546-A0F3-2FC9E425F939}"/>
              </a:ext>
            </a:extLst>
          </p:cNvPr>
          <p:cNvSpPr/>
          <p:nvPr/>
        </p:nvSpPr>
        <p:spPr>
          <a:xfrm>
            <a:off x="4273940" y="2458868"/>
            <a:ext cx="2446151" cy="1735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F901B356-B4BA-A741-B46F-51BB4F30983F}"/>
              </a:ext>
            </a:extLst>
          </p:cNvPr>
          <p:cNvSpPr/>
          <p:nvPr/>
        </p:nvSpPr>
        <p:spPr>
          <a:xfrm>
            <a:off x="9646938" y="2427748"/>
            <a:ext cx="2446151" cy="1735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D4DBBCD7-B7C0-BC4E-8721-62900BA48024}"/>
              </a:ext>
            </a:extLst>
          </p:cNvPr>
          <p:cNvCxnSpPr>
            <a:stCxn id="6" idx="0"/>
            <a:endCxn id="14" idx="4"/>
          </p:cNvCxnSpPr>
          <p:nvPr/>
        </p:nvCxnSpPr>
        <p:spPr>
          <a:xfrm flipV="1">
            <a:off x="8230166" y="2046872"/>
            <a:ext cx="0" cy="427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97F639D6-5950-CE4E-BD58-B2A5B5CEBB41}"/>
              </a:ext>
            </a:extLst>
          </p:cNvPr>
          <p:cNvCxnSpPr>
            <a:stCxn id="6" idx="6"/>
            <a:endCxn id="17" idx="2"/>
          </p:cNvCxnSpPr>
          <p:nvPr/>
        </p:nvCxnSpPr>
        <p:spPr>
          <a:xfrm flipV="1">
            <a:off x="9453241" y="3295509"/>
            <a:ext cx="193697" cy="46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7224D60B-5499-EA4F-B1A3-27D7514F827F}"/>
              </a:ext>
            </a:extLst>
          </p:cNvPr>
          <p:cNvCxnSpPr>
            <a:stCxn id="6" idx="2"/>
            <a:endCxn id="16" idx="6"/>
          </p:cNvCxnSpPr>
          <p:nvPr/>
        </p:nvCxnSpPr>
        <p:spPr>
          <a:xfrm flipH="1" flipV="1">
            <a:off x="6720091" y="3326629"/>
            <a:ext cx="286999" cy="15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411BCE1E-9EE4-9343-8EBC-474A504859A3}"/>
              </a:ext>
            </a:extLst>
          </p:cNvPr>
          <p:cNvCxnSpPr>
            <a:endCxn id="13" idx="7"/>
          </p:cNvCxnSpPr>
          <p:nvPr/>
        </p:nvCxnSpPr>
        <p:spPr>
          <a:xfrm flipH="1">
            <a:off x="7403475" y="4131377"/>
            <a:ext cx="358231" cy="412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F9C2E3B8-DE39-6644-92D6-691929E8BC74}"/>
              </a:ext>
            </a:extLst>
          </p:cNvPr>
          <p:cNvCxnSpPr/>
          <p:nvPr/>
        </p:nvCxnSpPr>
        <p:spPr>
          <a:xfrm>
            <a:off x="9002486" y="4049486"/>
            <a:ext cx="547603" cy="32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FB99493-9104-7542-AC8C-C8510EAF7285}"/>
              </a:ext>
            </a:extLst>
          </p:cNvPr>
          <p:cNvSpPr txBox="1"/>
          <p:nvPr/>
        </p:nvSpPr>
        <p:spPr>
          <a:xfrm>
            <a:off x="6979807" y="849003"/>
            <a:ext cx="252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Социально-коммуникативное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развитие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A07FF61-8806-174D-9111-810A5062F0CA}"/>
              </a:ext>
            </a:extLst>
          </p:cNvPr>
          <p:cNvSpPr txBox="1"/>
          <p:nvPr/>
        </p:nvSpPr>
        <p:spPr>
          <a:xfrm>
            <a:off x="5045880" y="3033898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Речевое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развитие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1A2A90D-E1D7-A645-B17D-550B6D62D367}"/>
              </a:ext>
            </a:extLst>
          </p:cNvPr>
          <p:cNvSpPr txBox="1"/>
          <p:nvPr/>
        </p:nvSpPr>
        <p:spPr>
          <a:xfrm>
            <a:off x="5254388" y="4965937"/>
            <a:ext cx="2529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Художественно - эстетическое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развитие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3991C02-B136-2A45-BFE9-1B553299038D}"/>
              </a:ext>
            </a:extLst>
          </p:cNvPr>
          <p:cNvSpPr txBox="1"/>
          <p:nvPr/>
        </p:nvSpPr>
        <p:spPr>
          <a:xfrm>
            <a:off x="10151696" y="3055654"/>
            <a:ext cx="1455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Познавательное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развитие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94ED5A3-DE58-EB44-80C3-B3D878E4E9AB}"/>
              </a:ext>
            </a:extLst>
          </p:cNvPr>
          <p:cNvSpPr txBox="1"/>
          <p:nvPr/>
        </p:nvSpPr>
        <p:spPr>
          <a:xfrm>
            <a:off x="9592118" y="4896283"/>
            <a:ext cx="1114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Физическое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68460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A8E6-4915-BD40-A293-829750D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400" b="1" dirty="0"/>
              <a:t>Этапы проекта 1 этап</a:t>
            </a:r>
            <a:endParaRPr lang="en-US" sz="5400" b="1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79F8C-2CC9-C64E-8741-594ED49D3661}"/>
              </a:ext>
            </a:extLst>
          </p:cNvPr>
          <p:cNvSpPr txBox="1"/>
          <p:nvPr/>
        </p:nvSpPr>
        <p:spPr>
          <a:xfrm>
            <a:off x="564256" y="2748235"/>
            <a:ext cx="10465694" cy="77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Постановка целей и задач по проекту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Подбор методической литературы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Подбор сказок и иллюстраций для данного возраста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Изготовление атрибутов к сказкам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Подбор загадок и пальчиковых игр к сказкам</a:t>
            </a:r>
          </a:p>
        </p:txBody>
      </p:sp>
      <p:pic>
        <p:nvPicPr>
          <p:cNvPr id="4" name="Рисунок 3" descr="Изображение выглядит как Детское искусство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F49480F2-7D88-9643-9F01-4EE83034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613" y="3896750"/>
            <a:ext cx="2574999" cy="29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539</Words>
  <Application>Microsoft Office PowerPoint</Application>
  <PresentationFormat>Произвольный</PresentationFormat>
  <Paragraphs>137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Сказка ложь, да в ней намек, добрым молодцам урок</vt:lpstr>
      <vt:lpstr>«Через сказку, фантазию, игру – через неповторимое детское творчество – верная дорога к сердцу ребенка»  В.А. Сухомлинский</vt:lpstr>
      <vt:lpstr>Презентация PowerPoint</vt:lpstr>
      <vt:lpstr>Паспорт проекта</vt:lpstr>
      <vt:lpstr>Актуальность проекта</vt:lpstr>
      <vt:lpstr>Цели и задачи проекта</vt:lpstr>
      <vt:lpstr>Ожидаемый результат</vt:lpstr>
      <vt:lpstr>Презентация PowerPoint</vt:lpstr>
      <vt:lpstr>Этапы проекта 1 этап</vt:lpstr>
      <vt:lpstr>Этапы проекта 2 этап Основной</vt:lpstr>
      <vt:lpstr>Этапы проекта 2 этап Основной</vt:lpstr>
      <vt:lpstr>Этапы проекта 2 этап Основной</vt:lpstr>
      <vt:lpstr>Этапы проекта 2 этап Основной</vt:lpstr>
      <vt:lpstr>Этапы проекта 3 этап Заключительный</vt:lpstr>
      <vt:lpstr>Продуктивная деятельность. Рисование по сказке «Колобок»  (на бумажных тарелках)</vt:lpstr>
      <vt:lpstr>Продуктивная деятельность «Пирожки для Маши» Лепка из солёного теста по сказке «Маша и медведь»</vt:lpstr>
      <vt:lpstr>               Продуктивная деятельность.  Аппликация «Изготавливаем книжки-малышки любимых сказок»  </vt:lpstr>
      <vt:lpstr>Опытно-исследовательская деятельность  по  сказке «Заюшкина избушка» </vt:lpstr>
      <vt:lpstr>Техника нетрадиционного рисования  «Рисуем сказку ладошкой» </vt:lpstr>
      <vt:lpstr>      Речевое развитие «Книги - лучшие друзья» </vt:lpstr>
      <vt:lpstr>Дидактические игры по любимым сказкам.  Театр Бибабо.  </vt:lpstr>
      <vt:lpstr>Дидактические игры «Читаем по картинкам» </vt:lpstr>
      <vt:lpstr>Театрализация сказки «Теремок» </vt:lpstr>
      <vt:lpstr>Читаем дома с родителями </vt:lpstr>
      <vt:lpstr>Читаем дома с родителями </vt:lpstr>
      <vt:lpstr>    Премьера книги «Жил да был Квадрат»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ложь, да в ней намек, добрым молодцам урок</dc:title>
  <dc:creator>Daria Golova</dc:creator>
  <cp:lastModifiedBy>Надежда Пронская</cp:lastModifiedBy>
  <cp:revision>8</cp:revision>
  <dcterms:created xsi:type="dcterms:W3CDTF">2023-05-27T19:19:27Z</dcterms:created>
  <dcterms:modified xsi:type="dcterms:W3CDTF">2024-01-17T14:11:40Z</dcterms:modified>
</cp:coreProperties>
</file>