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70" r:id="rId6"/>
    <p:sldId id="271" r:id="rId7"/>
    <p:sldId id="260" r:id="rId8"/>
    <p:sldId id="274" r:id="rId9"/>
    <p:sldId id="272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8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8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8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5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3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5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5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4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7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B81-AE70-455E-957F-6F314A37AAB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15A1-9B8B-4B0D-BF84-86971E2EE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F48EE-7BFC-9EE4-3BB3-14FC7CEC8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728" y="2244436"/>
            <a:ext cx="7772400" cy="126552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как часть речи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F9D141-3017-6D66-6787-B0D8D7DF9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491" y="4032935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Раздобреева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Викторовна, учитель русского языка и литературы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EB7C4-0A33-8377-130E-639E0CD73A9E}"/>
              </a:ext>
            </a:extLst>
          </p:cNvPr>
          <p:cNvSpPr txBox="1"/>
          <p:nvPr/>
        </p:nvSpPr>
        <p:spPr>
          <a:xfrm>
            <a:off x="4316819" y="6216502"/>
            <a:ext cx="61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0F244-9F11-27B0-592B-D01D29C7CB0E}"/>
              </a:ext>
            </a:extLst>
          </p:cNvPr>
          <p:cNvSpPr txBox="1"/>
          <p:nvPr/>
        </p:nvSpPr>
        <p:spPr>
          <a:xfrm>
            <a:off x="997527" y="892304"/>
            <a:ext cx="7250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"Средняя общеобразовательная школа № 19"</a:t>
            </a:r>
          </a:p>
        </p:txBody>
      </p:sp>
    </p:spTree>
    <p:extLst>
      <p:ext uri="{BB962C8B-B14F-4D97-AF65-F5344CB8AC3E}">
        <p14:creationId xmlns:p14="http://schemas.microsoft.com/office/powerpoint/2010/main" val="23241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35E2A-5CEC-C3AE-9B3A-D3F62900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99" y="177007"/>
            <a:ext cx="7287201" cy="6810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Глаголы изменяются по: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5D409EC-612E-1931-864F-AF18614F7930}"/>
              </a:ext>
            </a:extLst>
          </p:cNvPr>
          <p:cNvSpPr txBox="1">
            <a:spLocks/>
          </p:cNvSpPr>
          <p:nvPr/>
        </p:nvSpPr>
        <p:spPr>
          <a:xfrm>
            <a:off x="928398" y="842601"/>
            <a:ext cx="7287203" cy="1420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ВРЕМЕНАМ</a:t>
            </a:r>
          </a:p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8CDED5-E4F7-6674-3EF5-9A722D02FBE7}"/>
              </a:ext>
            </a:extLst>
          </p:cNvPr>
          <p:cNvSpPr txBox="1">
            <a:spLocks/>
          </p:cNvSpPr>
          <p:nvPr/>
        </p:nvSpPr>
        <p:spPr>
          <a:xfrm>
            <a:off x="1117888" y="1648113"/>
            <a:ext cx="1694442" cy="53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57ACF4A-3C84-FCA6-9E8F-B9497BD07B22}"/>
              </a:ext>
            </a:extLst>
          </p:cNvPr>
          <p:cNvSpPr txBox="1">
            <a:spLocks/>
          </p:cNvSpPr>
          <p:nvPr/>
        </p:nvSpPr>
        <p:spPr>
          <a:xfrm>
            <a:off x="3942374" y="1690522"/>
            <a:ext cx="1694442" cy="53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D9F7BA0-461C-6EC1-10B0-50CF38B2E620}"/>
              </a:ext>
            </a:extLst>
          </p:cNvPr>
          <p:cNvSpPr txBox="1">
            <a:spLocks/>
          </p:cNvSpPr>
          <p:nvPr/>
        </p:nvSpPr>
        <p:spPr>
          <a:xfrm>
            <a:off x="5807434" y="1652153"/>
            <a:ext cx="1694442" cy="533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0F4C0A4-ED49-A5A2-6792-E72EE30ECA7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965109" y="1453863"/>
            <a:ext cx="930348" cy="19425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31B6264-F862-B022-587C-4C2CC07CF001}"/>
              </a:ext>
            </a:extLst>
          </p:cNvPr>
          <p:cNvCxnSpPr>
            <a:cxnSpLocks/>
          </p:cNvCxnSpPr>
          <p:nvPr/>
        </p:nvCxnSpPr>
        <p:spPr>
          <a:xfrm>
            <a:off x="4677389" y="1453863"/>
            <a:ext cx="0" cy="27759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2405454-B84D-172C-AE41-638B8A1B799B}"/>
              </a:ext>
            </a:extLst>
          </p:cNvPr>
          <p:cNvCxnSpPr>
            <a:cxnSpLocks/>
          </p:cNvCxnSpPr>
          <p:nvPr/>
        </p:nvCxnSpPr>
        <p:spPr>
          <a:xfrm>
            <a:off x="5972950" y="1433911"/>
            <a:ext cx="469662" cy="21824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0DB41F02-B6A8-B39F-5D76-7A0557225E52}"/>
              </a:ext>
            </a:extLst>
          </p:cNvPr>
          <p:cNvSpPr txBox="1">
            <a:spLocks/>
          </p:cNvSpPr>
          <p:nvPr/>
        </p:nvSpPr>
        <p:spPr>
          <a:xfrm>
            <a:off x="928398" y="2376054"/>
            <a:ext cx="2382695" cy="14198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ЧИСЛАМ</a:t>
            </a:r>
          </a:p>
          <a:p>
            <a:pPr algn="ctr"/>
            <a:endParaRPr lang="ru-RU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407A74B4-DA1D-9DEE-BFCE-410169654CF2}"/>
              </a:ext>
            </a:extLst>
          </p:cNvPr>
          <p:cNvSpPr txBox="1">
            <a:spLocks/>
          </p:cNvSpPr>
          <p:nvPr/>
        </p:nvSpPr>
        <p:spPr>
          <a:xfrm>
            <a:off x="3399269" y="2376054"/>
            <a:ext cx="4816331" cy="1485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ЛИЦАМ</a:t>
            </a:r>
          </a:p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8AF04F9B-ADA6-88EF-C449-3D70640ABFA0}"/>
              </a:ext>
            </a:extLst>
          </p:cNvPr>
          <p:cNvSpPr txBox="1">
            <a:spLocks/>
          </p:cNvSpPr>
          <p:nvPr/>
        </p:nvSpPr>
        <p:spPr>
          <a:xfrm>
            <a:off x="928397" y="3327828"/>
            <a:ext cx="1163496" cy="533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7B4BDCD-1FCE-AB69-8000-A60285301D3F}"/>
              </a:ext>
            </a:extLst>
          </p:cNvPr>
          <p:cNvSpPr txBox="1">
            <a:spLocks/>
          </p:cNvSpPr>
          <p:nvPr/>
        </p:nvSpPr>
        <p:spPr>
          <a:xfrm>
            <a:off x="1999528" y="3327828"/>
            <a:ext cx="1311565" cy="533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C05DF57-2157-4A26-CB56-C7F772D91A58}"/>
              </a:ext>
            </a:extLst>
          </p:cNvPr>
          <p:cNvCxnSpPr>
            <a:cxnSpLocks/>
          </p:cNvCxnSpPr>
          <p:nvPr/>
        </p:nvCxnSpPr>
        <p:spPr>
          <a:xfrm>
            <a:off x="1666045" y="3124902"/>
            <a:ext cx="0" cy="27759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0A6A8C0-8EA4-F834-FDBE-F3CA87B7C055}"/>
              </a:ext>
            </a:extLst>
          </p:cNvPr>
          <p:cNvCxnSpPr>
            <a:cxnSpLocks/>
          </p:cNvCxnSpPr>
          <p:nvPr/>
        </p:nvCxnSpPr>
        <p:spPr>
          <a:xfrm>
            <a:off x="2645098" y="3106429"/>
            <a:ext cx="0" cy="27759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ACCEBEAC-79F2-08D1-6178-2D131ECB5D19}"/>
              </a:ext>
            </a:extLst>
          </p:cNvPr>
          <p:cNvSpPr txBox="1">
            <a:spLocks/>
          </p:cNvSpPr>
          <p:nvPr/>
        </p:nvSpPr>
        <p:spPr>
          <a:xfrm>
            <a:off x="928397" y="3858841"/>
            <a:ext cx="2382695" cy="14198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РОДАМ</a:t>
            </a:r>
          </a:p>
          <a:p>
            <a:pPr algn="ctr"/>
            <a:endParaRPr lang="ru-RU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2F15D18-F975-3C5F-2DB1-0D7983C3F871}"/>
              </a:ext>
            </a:extLst>
          </p:cNvPr>
          <p:cNvSpPr txBox="1">
            <a:spLocks/>
          </p:cNvSpPr>
          <p:nvPr/>
        </p:nvSpPr>
        <p:spPr>
          <a:xfrm>
            <a:off x="928395" y="4659335"/>
            <a:ext cx="838205" cy="533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DE1B613-B91E-880B-7AFD-6D80502C958C}"/>
              </a:ext>
            </a:extLst>
          </p:cNvPr>
          <p:cNvSpPr txBox="1">
            <a:spLocks/>
          </p:cNvSpPr>
          <p:nvPr/>
        </p:nvSpPr>
        <p:spPr>
          <a:xfrm>
            <a:off x="2418118" y="4667674"/>
            <a:ext cx="867932" cy="533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021E0D4-5ABF-CC29-2734-376429EFF49E}"/>
              </a:ext>
            </a:extLst>
          </p:cNvPr>
          <p:cNvCxnSpPr>
            <a:cxnSpLocks/>
          </p:cNvCxnSpPr>
          <p:nvPr/>
        </p:nvCxnSpPr>
        <p:spPr>
          <a:xfrm>
            <a:off x="2147454" y="4492820"/>
            <a:ext cx="0" cy="44751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72D6DB9-6CA5-59BA-9308-73A45911BF2A}"/>
              </a:ext>
            </a:extLst>
          </p:cNvPr>
          <p:cNvCxnSpPr>
            <a:cxnSpLocks/>
          </p:cNvCxnSpPr>
          <p:nvPr/>
        </p:nvCxnSpPr>
        <p:spPr>
          <a:xfrm>
            <a:off x="1523167" y="4438981"/>
            <a:ext cx="0" cy="27759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E9CF835-A37C-C059-7BBE-D365BA60DB14}"/>
              </a:ext>
            </a:extLst>
          </p:cNvPr>
          <p:cNvCxnSpPr>
            <a:cxnSpLocks/>
          </p:cNvCxnSpPr>
          <p:nvPr/>
        </p:nvCxnSpPr>
        <p:spPr>
          <a:xfrm>
            <a:off x="2884793" y="4480281"/>
            <a:ext cx="0" cy="27759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08050C8-458D-AD6E-BFA0-DFB15BB225F0}"/>
              </a:ext>
            </a:extLst>
          </p:cNvPr>
          <p:cNvSpPr txBox="1">
            <a:spLocks/>
          </p:cNvSpPr>
          <p:nvPr/>
        </p:nvSpPr>
        <p:spPr>
          <a:xfrm>
            <a:off x="3399269" y="3149480"/>
            <a:ext cx="1302186" cy="50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лицо – Я, МЫ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44349C60-7ACE-EED8-DFEA-4EF4637D4EFD}"/>
              </a:ext>
            </a:extLst>
          </p:cNvPr>
          <p:cNvSpPr txBox="1">
            <a:spLocks/>
          </p:cNvSpPr>
          <p:nvPr/>
        </p:nvSpPr>
        <p:spPr>
          <a:xfrm>
            <a:off x="4604785" y="3149480"/>
            <a:ext cx="1368165" cy="50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лицо – ТЫ, ВЫ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5A357A0F-AD24-7BA3-3D43-B6D7F1318008}"/>
              </a:ext>
            </a:extLst>
          </p:cNvPr>
          <p:cNvSpPr txBox="1">
            <a:spLocks/>
          </p:cNvSpPr>
          <p:nvPr/>
        </p:nvSpPr>
        <p:spPr>
          <a:xfrm>
            <a:off x="5876279" y="3149480"/>
            <a:ext cx="2339321" cy="50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лицо – ОН, ОНА, ОНО, ОНИ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5BD22AA5-4379-1875-5BDE-21DB5BD52A61}"/>
              </a:ext>
            </a:extLst>
          </p:cNvPr>
          <p:cNvSpPr txBox="1">
            <a:spLocks/>
          </p:cNvSpPr>
          <p:nvPr/>
        </p:nvSpPr>
        <p:spPr>
          <a:xfrm>
            <a:off x="3399268" y="3858841"/>
            <a:ext cx="4816331" cy="1485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ЧИСЛАМ</a:t>
            </a:r>
          </a:p>
          <a:p>
            <a:pPr algn="ctr"/>
            <a:endParaRPr lang="ru-RU" dirty="0"/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3534F5EB-D520-7DFF-F3C1-941BC287FB0D}"/>
              </a:ext>
            </a:extLst>
          </p:cNvPr>
          <p:cNvSpPr txBox="1">
            <a:spLocks/>
          </p:cNvSpPr>
          <p:nvPr/>
        </p:nvSpPr>
        <p:spPr>
          <a:xfrm>
            <a:off x="3653577" y="4521633"/>
            <a:ext cx="1302186" cy="5060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255D733E-E925-2CFF-CF82-36E8521015DD}"/>
              </a:ext>
            </a:extLst>
          </p:cNvPr>
          <p:cNvSpPr txBox="1">
            <a:spLocks/>
          </p:cNvSpPr>
          <p:nvPr/>
        </p:nvSpPr>
        <p:spPr>
          <a:xfrm>
            <a:off x="6654655" y="4517448"/>
            <a:ext cx="1302186" cy="5060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8C7C707-205A-EC66-C969-3B7708C0C09A}"/>
              </a:ext>
            </a:extLst>
          </p:cNvPr>
          <p:cNvSpPr txBox="1">
            <a:spLocks/>
          </p:cNvSpPr>
          <p:nvPr/>
        </p:nvSpPr>
        <p:spPr>
          <a:xfrm>
            <a:off x="1674376" y="4730618"/>
            <a:ext cx="867932" cy="533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9DC9C547-2D2F-2D2C-B300-5B4B2EE68FC8}"/>
              </a:ext>
            </a:extLst>
          </p:cNvPr>
          <p:cNvCxnSpPr>
            <a:cxnSpLocks/>
          </p:cNvCxnSpPr>
          <p:nvPr/>
        </p:nvCxnSpPr>
        <p:spPr>
          <a:xfrm flipH="1">
            <a:off x="4139663" y="3056691"/>
            <a:ext cx="930348" cy="19425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6636B8E-E8E4-C32F-BF50-C8C656A35241}"/>
              </a:ext>
            </a:extLst>
          </p:cNvPr>
          <p:cNvCxnSpPr>
            <a:cxnSpLocks/>
          </p:cNvCxnSpPr>
          <p:nvPr/>
        </p:nvCxnSpPr>
        <p:spPr>
          <a:xfrm>
            <a:off x="6779218" y="3029182"/>
            <a:ext cx="866125" cy="19296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7D686633-94C5-2ABF-2FFA-922E64C63965}"/>
              </a:ext>
            </a:extLst>
          </p:cNvPr>
          <p:cNvCxnSpPr>
            <a:cxnSpLocks/>
          </p:cNvCxnSpPr>
          <p:nvPr/>
        </p:nvCxnSpPr>
        <p:spPr>
          <a:xfrm flipH="1">
            <a:off x="4304670" y="4440695"/>
            <a:ext cx="589826" cy="19425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E49CD6FA-1433-2628-1DA8-FC9FC0BD558C}"/>
              </a:ext>
            </a:extLst>
          </p:cNvPr>
          <p:cNvCxnSpPr>
            <a:cxnSpLocks/>
          </p:cNvCxnSpPr>
          <p:nvPr/>
        </p:nvCxnSpPr>
        <p:spPr>
          <a:xfrm>
            <a:off x="6871855" y="4428943"/>
            <a:ext cx="648221" cy="23775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F1C910B-9DB3-0FB4-3D90-95541D2C912F}"/>
              </a:ext>
            </a:extLst>
          </p:cNvPr>
          <p:cNvCxnSpPr>
            <a:cxnSpLocks/>
          </p:cNvCxnSpPr>
          <p:nvPr/>
        </p:nvCxnSpPr>
        <p:spPr>
          <a:xfrm>
            <a:off x="5493254" y="2980426"/>
            <a:ext cx="0" cy="27672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Левая фигурная скобка 51">
            <a:extLst>
              <a:ext uri="{FF2B5EF4-FFF2-40B4-BE49-F238E27FC236}">
                <a16:creationId xmlns:a16="http://schemas.microsoft.com/office/drawing/2014/main" id="{0A16AEA9-6023-3900-1743-DA5AED26803E}"/>
              </a:ext>
            </a:extLst>
          </p:cNvPr>
          <p:cNvSpPr/>
          <p:nvPr/>
        </p:nvSpPr>
        <p:spPr>
          <a:xfrm rot="16200000">
            <a:off x="5443260" y="517315"/>
            <a:ext cx="372303" cy="326772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DD35202-5FAD-49D5-656F-711C2C8EB633}"/>
              </a:ext>
            </a:extLst>
          </p:cNvPr>
          <p:cNvCxnSpPr>
            <a:cxnSpLocks/>
          </p:cNvCxnSpPr>
          <p:nvPr/>
        </p:nvCxnSpPr>
        <p:spPr>
          <a:xfrm>
            <a:off x="1987653" y="2061348"/>
            <a:ext cx="0" cy="413785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4A646D41-4F0E-FAE2-654C-25EDCD1B99D5}"/>
              </a:ext>
            </a:extLst>
          </p:cNvPr>
          <p:cNvCxnSpPr>
            <a:cxnSpLocks/>
          </p:cNvCxnSpPr>
          <p:nvPr/>
        </p:nvCxnSpPr>
        <p:spPr>
          <a:xfrm flipH="1">
            <a:off x="5636816" y="2393257"/>
            <a:ext cx="1" cy="2132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48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81645-15A1-F41E-8C58-F68CE064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6108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аспределите глаголы в два столбика: глаголы совершенного и несовершенного вида.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A071C-D27C-4FC9-5999-DD67EB4A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8134"/>
            <a:ext cx="7886700" cy="3060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Снять, идти, адресовать, заплакать, трясти, казнить, наказать, информировать, помечтать, существовать, миновать, дирижировать, размечтаться, класть, тосковать, положить, брать, начать, раскричаться, петь, испечь, солгать, упрекнуть, присниться, наточить, испугать, молчать, бледнеть, хитрить, закопать, оторвать.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92C45-306E-67FC-DF2C-E28210C0F43C}"/>
              </a:ext>
            </a:extLst>
          </p:cNvPr>
          <p:cNvSpPr txBox="1"/>
          <p:nvPr/>
        </p:nvSpPr>
        <p:spPr>
          <a:xfrm>
            <a:off x="2286000" y="1379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Задание 1.</a:t>
            </a:r>
          </a:p>
        </p:txBody>
      </p:sp>
    </p:spTree>
    <p:extLst>
      <p:ext uri="{BB962C8B-B14F-4D97-AF65-F5344CB8AC3E}">
        <p14:creationId xmlns:p14="http://schemas.microsoft.com/office/powerpoint/2010/main" val="150222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233BC-D4AA-2C05-2A6F-3781830B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правильную форму. Определите вид глаголов.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C495F-6775-F22C-114A-BA3F8085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8107"/>
            <a:ext cx="7886700" cy="40433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хочу каждый день _______________________ (узнавать - узнать) больше.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сначала надо ________________ (сдавать - сдать) экзамен, а потом __________________(заходить - зайти) в библиотеку.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Такое простое задание можно ____________________________ (делать - сделать) за десять минут.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можно _____________________ (отдыхать-отдохнуть ) всё лето.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Ему надо было немедленно ______________________________ (отчитываться -отчитаться) перед преподавателем.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как можно чаще _______________________ (ходить -сходить) в библиотеку.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53716-98A2-41EA-2000-396D6C943587}"/>
              </a:ext>
            </a:extLst>
          </p:cNvPr>
          <p:cNvSpPr txBox="1"/>
          <p:nvPr/>
        </p:nvSpPr>
        <p:spPr>
          <a:xfrm>
            <a:off x="2286000" y="1379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Задание 2.</a:t>
            </a:r>
          </a:p>
        </p:txBody>
      </p:sp>
    </p:spTree>
    <p:extLst>
      <p:ext uri="{BB962C8B-B14F-4D97-AF65-F5344CB8AC3E}">
        <p14:creationId xmlns:p14="http://schemas.microsoft.com/office/powerpoint/2010/main" val="406790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F09D-D4A5-1FFD-016B-7585A940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спряжение всех  глаголов. Вставьте в окончания гласные там, где нужно. Расставьте запятые.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FBD5-F6DE-71A4-B01B-811F3CC8F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Гон__т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всадник коня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поводья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смотр__т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вперед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вид__т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 пустыня стел__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ним. Сидит он на коне уверенно, хотя 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__т тяжело.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Ненавид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__т всадник эти пустыни а делать нечего – ехать надо.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Слыш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__т: тишина вокруг, только конь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верт__т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головой то в одну, то в другую сторону.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Завис__т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него человек.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__т конь вместе с ним пыль жару жажду. Обид__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коня – сам об этом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пожале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6810A-8977-0FED-12C7-CEDF05C8BB33}"/>
              </a:ext>
            </a:extLst>
          </p:cNvPr>
          <p:cNvSpPr txBox="1"/>
          <p:nvPr/>
        </p:nvSpPr>
        <p:spPr>
          <a:xfrm>
            <a:off x="2286000" y="1379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Задание 3.</a:t>
            </a:r>
          </a:p>
        </p:txBody>
      </p:sp>
    </p:spTree>
    <p:extLst>
      <p:ext uri="{BB962C8B-B14F-4D97-AF65-F5344CB8AC3E}">
        <p14:creationId xmlns:p14="http://schemas.microsoft.com/office/powerpoint/2010/main" val="14763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1D969-BC49-6709-4AB2-756600E2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Образуйте от данных глаголов формы прошедшего, настоящего и будущего времени. Помните, что формы настоящего времени у глаголов совершенного вида нет.</a:t>
            </a:r>
            <a:endParaRPr lang="ru-RU" sz="5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ED130A-155A-0512-608E-5980237F9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67625"/>
              </p:ext>
            </p:extLst>
          </p:nvPr>
        </p:nvGraphicFramePr>
        <p:xfrm>
          <a:off x="979632" y="1795237"/>
          <a:ext cx="6876068" cy="4897163"/>
        </p:xfrm>
        <a:graphic>
          <a:graphicData uri="http://schemas.openxmlformats.org/drawingml/2006/table">
            <a:tbl>
              <a:tblPr firstRow="1" firstCol="1" bandRow="1"/>
              <a:tblGrid>
                <a:gridCol w="1719017">
                  <a:extLst>
                    <a:ext uri="{9D8B030D-6E8A-4147-A177-3AD203B41FA5}">
                      <a16:colId xmlns:a16="http://schemas.microsoft.com/office/drawing/2014/main" val="551675024"/>
                    </a:ext>
                  </a:extLst>
                </a:gridCol>
                <a:gridCol w="1719017">
                  <a:extLst>
                    <a:ext uri="{9D8B030D-6E8A-4147-A177-3AD203B41FA5}">
                      <a16:colId xmlns:a16="http://schemas.microsoft.com/office/drawing/2014/main" val="3871731033"/>
                    </a:ext>
                  </a:extLst>
                </a:gridCol>
                <a:gridCol w="1719017">
                  <a:extLst>
                    <a:ext uri="{9D8B030D-6E8A-4147-A177-3AD203B41FA5}">
                      <a16:colId xmlns:a16="http://schemas.microsoft.com/office/drawing/2014/main" val="2914045911"/>
                    </a:ext>
                  </a:extLst>
                </a:gridCol>
                <a:gridCol w="1719017">
                  <a:extLst>
                    <a:ext uri="{9D8B030D-6E8A-4147-A177-3AD203B41FA5}">
                      <a16:colId xmlns:a16="http://schemas.microsoft.com/office/drawing/2014/main" val="266935927"/>
                    </a:ext>
                  </a:extLst>
                </a:gridCol>
              </a:tblGrid>
              <a:tr h="199027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 в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н.ф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Прошедшее время</a:t>
                      </a:r>
                      <a:endParaRPr lang="ru-RU" sz="3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Настоящее время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Будущее время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12765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Красить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1778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Раскрасить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00310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Снять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15049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Снимать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32713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Подхватить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31800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Подхватывать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70239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Махать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548910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Помахать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74725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Убрать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53578"/>
                  </a:ext>
                </a:extLst>
              </a:tr>
              <a:tr h="43364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Убирать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2" marR="53232" marT="73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636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D8263B-EF42-0884-0C73-F66929CDF81A}"/>
              </a:ext>
            </a:extLst>
          </p:cNvPr>
          <p:cNvSpPr txBox="1"/>
          <p:nvPr/>
        </p:nvSpPr>
        <p:spPr>
          <a:xfrm>
            <a:off x="2286000" y="1379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Задание 4.</a:t>
            </a:r>
          </a:p>
        </p:txBody>
      </p:sp>
    </p:spTree>
    <p:extLst>
      <p:ext uri="{BB962C8B-B14F-4D97-AF65-F5344CB8AC3E}">
        <p14:creationId xmlns:p14="http://schemas.microsoft.com/office/powerpoint/2010/main" val="319865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E040E-242B-0FD8-7CA4-1DA0A6AA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Вставьте пропущенные буквы.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69B7D-BEEC-A73E-27A3-434AE589A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479"/>
            <a:ext cx="78867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Завис__л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повес__ла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__ла,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грез__ли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счастье,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закашл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__ли,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высме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__ли,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разве__лось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замасл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лась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__ли ссору,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эконом__ла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занавес__ли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ненавид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__л, много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__ла,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сосредоточ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лась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слыш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__ла,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высуш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__ла,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лся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сброс__ли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сверху, обид__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лась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леле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__ли надежду.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5561E-170D-FE06-8713-8914E961DD10}"/>
              </a:ext>
            </a:extLst>
          </p:cNvPr>
          <p:cNvSpPr txBox="1"/>
          <p:nvPr/>
        </p:nvSpPr>
        <p:spPr>
          <a:xfrm>
            <a:off x="2286000" y="1379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Задание 5.</a:t>
            </a:r>
          </a:p>
        </p:txBody>
      </p:sp>
    </p:spTree>
    <p:extLst>
      <p:ext uri="{BB962C8B-B14F-4D97-AF65-F5344CB8AC3E}">
        <p14:creationId xmlns:p14="http://schemas.microsoft.com/office/powerpoint/2010/main" val="180778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06640-80F5-A3EC-B7EF-8032ACAEF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47120"/>
            <a:ext cx="8644877" cy="5163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83F8D-AD56-A2CF-5555-6033D932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части речи мы посвятим сегодняшний урок?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B9EBF-064A-6682-0BDD-86A9613D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1749406"/>
            <a:ext cx="880338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5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F5C76-5116-CC09-034F-EFC9B4601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самостоятельная часть речи, которая отвечает на вопросы что делать, что сделать? 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действие предмета.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C135B3-F48C-F790-7710-68B2FDD77EF7}"/>
              </a:ext>
            </a:extLst>
          </p:cNvPr>
          <p:cNvSpPr/>
          <p:nvPr/>
        </p:nvSpPr>
        <p:spPr>
          <a:xfrm>
            <a:off x="4645891" y="1921164"/>
            <a:ext cx="3869459" cy="52647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CD3AE2-E0E5-2DB2-2B2C-58B8FFE8DE90}"/>
              </a:ext>
            </a:extLst>
          </p:cNvPr>
          <p:cNvSpPr/>
          <p:nvPr/>
        </p:nvSpPr>
        <p:spPr>
          <a:xfrm>
            <a:off x="2711161" y="2982911"/>
            <a:ext cx="5804189" cy="52647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F28286-7611-1D81-4077-9C8D1E91F2F0}"/>
              </a:ext>
            </a:extLst>
          </p:cNvPr>
          <p:cNvSpPr/>
          <p:nvPr/>
        </p:nvSpPr>
        <p:spPr>
          <a:xfrm>
            <a:off x="3329710" y="3604922"/>
            <a:ext cx="1971963" cy="52647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0300C-57EC-7A3C-202E-332F6386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177" y="97271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E0B04-340E-C06B-98D2-DD82DC09A7CF}"/>
              </a:ext>
            </a:extLst>
          </p:cNvPr>
          <p:cNvSpPr txBox="1"/>
          <p:nvPr/>
        </p:nvSpPr>
        <p:spPr>
          <a:xfrm>
            <a:off x="1171286" y="1694953"/>
            <a:ext cx="2414732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Совершенный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5985C6-DE03-993D-B608-2FDBF56DDF5C}"/>
              </a:ext>
            </a:extLst>
          </p:cNvPr>
          <p:cNvSpPr txBox="1">
            <a:spLocks/>
          </p:cNvSpPr>
          <p:nvPr/>
        </p:nvSpPr>
        <p:spPr>
          <a:xfrm>
            <a:off x="1095086" y="1078490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637CB-A4B9-843D-27CD-D5AB703F6282}"/>
              </a:ext>
            </a:extLst>
          </p:cNvPr>
          <p:cNvSpPr txBox="1"/>
          <p:nvPr/>
        </p:nvSpPr>
        <p:spPr>
          <a:xfrm>
            <a:off x="5143211" y="1768844"/>
            <a:ext cx="2691246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овершенный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0710585-3FA7-6021-4224-0EBCC2118A3D}"/>
              </a:ext>
            </a:extLst>
          </p:cNvPr>
          <p:cNvSpPr txBox="1">
            <a:spLocks/>
          </p:cNvSpPr>
          <p:nvPr/>
        </p:nvSpPr>
        <p:spPr>
          <a:xfrm>
            <a:off x="5205268" y="1078490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AAD4033-6A0D-FE1D-C0C6-7085E2F0D858}"/>
              </a:ext>
            </a:extLst>
          </p:cNvPr>
          <p:cNvSpPr txBox="1">
            <a:spLocks/>
          </p:cNvSpPr>
          <p:nvPr/>
        </p:nvSpPr>
        <p:spPr>
          <a:xfrm>
            <a:off x="1102302" y="3040928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93F2ACF-D968-C571-110D-A14C63026CB7}"/>
              </a:ext>
            </a:extLst>
          </p:cNvPr>
          <p:cNvSpPr txBox="1">
            <a:spLocks/>
          </p:cNvSpPr>
          <p:nvPr/>
        </p:nvSpPr>
        <p:spPr>
          <a:xfrm>
            <a:off x="5198052" y="3040928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7C8C9-5993-7ACE-86BE-428056396395}"/>
              </a:ext>
            </a:extLst>
          </p:cNvPr>
          <p:cNvSpPr txBox="1"/>
          <p:nvPr/>
        </p:nvSpPr>
        <p:spPr>
          <a:xfrm>
            <a:off x="1171286" y="3390733"/>
            <a:ext cx="2414732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сделать?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38F8E-D2A2-2B6B-E0FF-A371C1903F30}"/>
              </a:ext>
            </a:extLst>
          </p:cNvPr>
          <p:cNvSpPr txBox="1"/>
          <p:nvPr/>
        </p:nvSpPr>
        <p:spPr>
          <a:xfrm>
            <a:off x="5354060" y="3390733"/>
            <a:ext cx="2414732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делать?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Читать,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петь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8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A8AEC00-60FE-249F-013F-A275B2A1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816" y="115744"/>
            <a:ext cx="2068368" cy="1666874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DA80EC-1ED2-C0C5-56F5-DF72E3D5895E}"/>
              </a:ext>
            </a:extLst>
          </p:cNvPr>
          <p:cNvSpPr txBox="1">
            <a:spLocks/>
          </p:cNvSpPr>
          <p:nvPr/>
        </p:nvSpPr>
        <p:spPr>
          <a:xfrm>
            <a:off x="1879889" y="949181"/>
            <a:ext cx="2068368" cy="1666874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86DC34-8AFC-EE0A-595F-F2FE73FE299A}"/>
              </a:ext>
            </a:extLst>
          </p:cNvPr>
          <p:cNvSpPr txBox="1">
            <a:spLocks/>
          </p:cNvSpPr>
          <p:nvPr/>
        </p:nvSpPr>
        <p:spPr>
          <a:xfrm>
            <a:off x="5195743" y="949181"/>
            <a:ext cx="2068368" cy="1666874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F3F72-C8F6-93B6-3A7A-C81909E3A569}"/>
              </a:ext>
            </a:extLst>
          </p:cNvPr>
          <p:cNvSpPr txBox="1"/>
          <p:nvPr/>
        </p:nvSpPr>
        <p:spPr>
          <a:xfrm>
            <a:off x="1992890" y="1533297"/>
            <a:ext cx="1842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715F4-E9DD-9B5B-F97C-42A24F62BC49}"/>
              </a:ext>
            </a:extLst>
          </p:cNvPr>
          <p:cNvSpPr txBox="1"/>
          <p:nvPr/>
        </p:nvSpPr>
        <p:spPr>
          <a:xfrm>
            <a:off x="5195744" y="1551830"/>
            <a:ext cx="2068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Непереходные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F66390-82B1-8855-6990-EB9560ACE335}"/>
              </a:ext>
            </a:extLst>
          </p:cNvPr>
          <p:cNvSpPr txBox="1">
            <a:spLocks/>
          </p:cNvSpPr>
          <p:nvPr/>
        </p:nvSpPr>
        <p:spPr>
          <a:xfrm>
            <a:off x="1879239" y="2616055"/>
            <a:ext cx="2068368" cy="1666874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87BB7-B589-ACC9-0977-E56C80BD07DC}"/>
              </a:ext>
            </a:extLst>
          </p:cNvPr>
          <p:cNvSpPr txBox="1"/>
          <p:nvPr/>
        </p:nvSpPr>
        <p:spPr>
          <a:xfrm>
            <a:off x="1992890" y="2849327"/>
            <a:ext cx="1842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предмет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F791F22-AC0F-4670-467B-36D0BCFC84EA}"/>
              </a:ext>
            </a:extLst>
          </p:cNvPr>
          <p:cNvSpPr txBox="1">
            <a:spLocks/>
          </p:cNvSpPr>
          <p:nvPr/>
        </p:nvSpPr>
        <p:spPr>
          <a:xfrm>
            <a:off x="5195744" y="2616055"/>
            <a:ext cx="2068368" cy="1666874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A0CEB-5B41-CEB5-0BF7-519F1F5FF136}"/>
              </a:ext>
            </a:extLst>
          </p:cNvPr>
          <p:cNvSpPr txBox="1"/>
          <p:nvPr/>
        </p:nvSpPr>
        <p:spPr>
          <a:xfrm>
            <a:off x="5308744" y="2717796"/>
            <a:ext cx="18423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предмет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AA793EA-54CF-A858-D4BD-749B7665BBBC}"/>
              </a:ext>
            </a:extLst>
          </p:cNvPr>
          <p:cNvSpPr txBox="1">
            <a:spLocks/>
          </p:cNvSpPr>
          <p:nvPr/>
        </p:nvSpPr>
        <p:spPr>
          <a:xfrm>
            <a:off x="1878589" y="4282929"/>
            <a:ext cx="2068368" cy="1666874"/>
          </a:xfrm>
          <a:prstGeom prst="hexagon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15981-D416-1CE5-9DEB-9107F9B19744}"/>
              </a:ext>
            </a:extLst>
          </p:cNvPr>
          <p:cNvSpPr txBox="1"/>
          <p:nvPr/>
        </p:nvSpPr>
        <p:spPr>
          <a:xfrm>
            <a:off x="644959" y="4377702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(кого?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что?) Кошку,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газету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предлога)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9A76D5B-18FF-3DF9-C79B-FED92777DFFD}"/>
              </a:ext>
            </a:extLst>
          </p:cNvPr>
          <p:cNvSpPr txBox="1">
            <a:spLocks/>
          </p:cNvSpPr>
          <p:nvPr/>
        </p:nvSpPr>
        <p:spPr>
          <a:xfrm>
            <a:off x="5194444" y="4282929"/>
            <a:ext cx="2068368" cy="1666874"/>
          </a:xfrm>
          <a:prstGeom prst="hexagon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EBB99-5922-9E68-12D8-71D502383EE3}"/>
              </a:ext>
            </a:extLst>
          </p:cNvPr>
          <p:cNvSpPr txBox="1"/>
          <p:nvPr/>
        </p:nvSpPr>
        <p:spPr>
          <a:xfrm>
            <a:off x="3953886" y="439113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Гордиться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чем?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достижениями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(Т.п)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C502598-EB41-DA04-D350-23EC6B005673}"/>
              </a:ext>
            </a:extLst>
          </p:cNvPr>
          <p:cNvSpPr txBox="1">
            <a:spLocks/>
          </p:cNvSpPr>
          <p:nvPr/>
        </p:nvSpPr>
        <p:spPr>
          <a:xfrm>
            <a:off x="6860165" y="3449491"/>
            <a:ext cx="2068368" cy="1666874"/>
          </a:xfrm>
          <a:prstGeom prst="hexagon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83ADA7-6EC3-D847-DA1C-C24A3F63F0D5}"/>
              </a:ext>
            </a:extLst>
          </p:cNvPr>
          <p:cNvSpPr txBox="1">
            <a:spLocks/>
          </p:cNvSpPr>
          <p:nvPr/>
        </p:nvSpPr>
        <p:spPr>
          <a:xfrm>
            <a:off x="6833321" y="5116365"/>
            <a:ext cx="2068368" cy="1666874"/>
          </a:xfrm>
          <a:prstGeom prst="hexagon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79C59-4936-79D7-071F-607FBB0176C7}"/>
              </a:ext>
            </a:extLst>
          </p:cNvPr>
          <p:cNvSpPr txBox="1"/>
          <p:nvPr/>
        </p:nvSpPr>
        <p:spPr>
          <a:xfrm>
            <a:off x="5733905" y="399308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сочетается с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сущ. 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предлога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F7BAD-D292-B619-B823-0141D07FED64}"/>
              </a:ext>
            </a:extLst>
          </p:cNvPr>
          <p:cNvSpPr txBox="1"/>
          <p:nvPr/>
        </p:nvSpPr>
        <p:spPr>
          <a:xfrm>
            <a:off x="5613255" y="548813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 что?)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b="1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(Кошку, газету)</a:t>
            </a:r>
            <a:endParaRPr lang="ru-RU" altLang="ru-RU" sz="1800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3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3F975-C62D-57E1-DBC3-6EADCD8A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8000" b="1"/>
              <a:t>Глаголы бывают: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985C66-0D41-4085-B0A9-076198EC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z="4400" dirty="0">
                <a:solidFill>
                  <a:schemeClr val="tx1"/>
                </a:solidFill>
              </a:rPr>
              <a:t> 1 спряжения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E30A98-A001-B292-47EE-BC00AF36111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z="4400">
                <a:solidFill>
                  <a:schemeClr val="tx1"/>
                </a:solidFill>
              </a:rPr>
              <a:t>2 спряжения</a:t>
            </a: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C7F93A91-9A46-1564-1048-FB3E0CAD69E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Все глаголы на –</a:t>
            </a:r>
            <a:r>
              <a:rPr lang="ru-RU" altLang="ru-RU" sz="2400" b="1" dirty="0" err="1">
                <a:solidFill>
                  <a:srgbClr val="002060"/>
                </a:solidFill>
              </a:rPr>
              <a:t>еть</a:t>
            </a:r>
            <a:r>
              <a:rPr lang="ru-RU" altLang="ru-RU" sz="2400" b="1" dirty="0">
                <a:solidFill>
                  <a:srgbClr val="002060"/>
                </a:solidFill>
              </a:rPr>
              <a:t>, -</a:t>
            </a:r>
            <a:r>
              <a:rPr lang="ru-RU" altLang="ru-RU" sz="2400" b="1" dirty="0" err="1">
                <a:solidFill>
                  <a:srgbClr val="002060"/>
                </a:solidFill>
              </a:rPr>
              <a:t>уть</a:t>
            </a:r>
            <a:r>
              <a:rPr lang="ru-RU" altLang="ru-RU" sz="2400" b="1" dirty="0">
                <a:solidFill>
                  <a:srgbClr val="002060"/>
                </a:solidFill>
              </a:rPr>
              <a:t>, -</a:t>
            </a:r>
            <a:r>
              <a:rPr lang="ru-RU" altLang="ru-RU" sz="2400" b="1" dirty="0" err="1">
                <a:solidFill>
                  <a:srgbClr val="002060"/>
                </a:solidFill>
              </a:rPr>
              <a:t>ыть</a:t>
            </a:r>
            <a:r>
              <a:rPr lang="ru-RU" altLang="ru-RU" sz="2400" b="1" dirty="0">
                <a:solidFill>
                  <a:srgbClr val="002060"/>
                </a:solidFill>
              </a:rPr>
              <a:t>, -</a:t>
            </a:r>
            <a:r>
              <a:rPr lang="ru-RU" altLang="ru-RU" sz="2400" b="1" dirty="0" err="1">
                <a:solidFill>
                  <a:srgbClr val="002060"/>
                </a:solidFill>
              </a:rPr>
              <a:t>оть</a:t>
            </a:r>
            <a:r>
              <a:rPr lang="ru-RU" altLang="ru-RU" sz="2400" b="1" dirty="0">
                <a:solidFill>
                  <a:srgbClr val="002060"/>
                </a:solidFill>
              </a:rPr>
              <a:t>, -</a:t>
            </a:r>
            <a:r>
              <a:rPr lang="ru-RU" altLang="ru-RU" sz="2400" b="1" dirty="0" err="1">
                <a:solidFill>
                  <a:srgbClr val="002060"/>
                </a:solidFill>
              </a:rPr>
              <a:t>ать</a:t>
            </a:r>
            <a:r>
              <a:rPr lang="ru-RU" altLang="ru-RU" sz="2400" b="1" dirty="0">
                <a:solidFill>
                  <a:srgbClr val="002060"/>
                </a:solidFill>
              </a:rPr>
              <a:t>, -ять, -</a:t>
            </a:r>
            <a:r>
              <a:rPr lang="ru-RU" altLang="ru-RU" sz="2400" b="1" dirty="0" err="1">
                <a:solidFill>
                  <a:srgbClr val="002060"/>
                </a:solidFill>
              </a:rPr>
              <a:t>ти</a:t>
            </a:r>
            <a:r>
              <a:rPr lang="ru-RU" altLang="ru-RU" sz="2400" b="1" dirty="0">
                <a:solidFill>
                  <a:srgbClr val="002060"/>
                </a:solidFill>
              </a:rPr>
              <a:t>, кроме глаголов исключения;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 2 глагола на –ить: брить, стелить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AC715E90-03E3-5E19-E39A-7755AB6AC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Все глаголы на –</a:t>
            </a:r>
            <a:r>
              <a:rPr lang="ru-RU" sz="2400" b="1" dirty="0" err="1">
                <a:solidFill>
                  <a:srgbClr val="002060"/>
                </a:solidFill>
              </a:rPr>
              <a:t>ить</a:t>
            </a:r>
            <a:r>
              <a:rPr lang="ru-RU" sz="2400" b="1" dirty="0">
                <a:solidFill>
                  <a:srgbClr val="002060"/>
                </a:solidFill>
              </a:rPr>
              <a:t>, кроме глаголов исключения;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7 глаголов на –</a:t>
            </a:r>
            <a:r>
              <a:rPr lang="ru-RU" sz="2400" b="1" dirty="0" err="1">
                <a:solidFill>
                  <a:srgbClr val="002060"/>
                </a:solidFill>
              </a:rPr>
              <a:t>еть</a:t>
            </a:r>
            <a:r>
              <a:rPr lang="ru-RU" sz="2400" b="1" dirty="0">
                <a:solidFill>
                  <a:srgbClr val="002060"/>
                </a:solidFill>
              </a:rPr>
              <a:t> : вертеть, смотреть, видеть, ненавидеть, обидеть, зависеть, терпеть;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4 глагола на –</a:t>
            </a:r>
            <a:r>
              <a:rPr lang="ru-RU" sz="2400" b="1" dirty="0" err="1">
                <a:solidFill>
                  <a:srgbClr val="002060"/>
                </a:solidFill>
              </a:rPr>
              <a:t>ать</a:t>
            </a:r>
            <a:r>
              <a:rPr lang="ru-RU" sz="2400" b="1" dirty="0">
                <a:solidFill>
                  <a:srgbClr val="002060"/>
                </a:solidFill>
              </a:rPr>
              <a:t> : дышать, гнать, держать, слышать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988A0B7-FD6D-F6F9-63E5-CCBEB3F8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177" y="97271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5D8DD-0467-D752-0283-E3D3D678674A}"/>
              </a:ext>
            </a:extLst>
          </p:cNvPr>
          <p:cNvSpPr txBox="1"/>
          <p:nvPr/>
        </p:nvSpPr>
        <p:spPr>
          <a:xfrm>
            <a:off x="1095086" y="1522589"/>
            <a:ext cx="2497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спряжения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20F7A7A-6739-F05F-CC7B-E4158EAEB632}"/>
              </a:ext>
            </a:extLst>
          </p:cNvPr>
          <p:cNvSpPr txBox="1">
            <a:spLocks/>
          </p:cNvSpPr>
          <p:nvPr/>
        </p:nvSpPr>
        <p:spPr>
          <a:xfrm>
            <a:off x="1095086" y="1078490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2C9ED-7A84-4A72-AA42-92792B472AAD}"/>
              </a:ext>
            </a:extLst>
          </p:cNvPr>
          <p:cNvSpPr txBox="1"/>
          <p:nvPr/>
        </p:nvSpPr>
        <p:spPr>
          <a:xfrm>
            <a:off x="5205268" y="1529372"/>
            <a:ext cx="2497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спряжения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E761C10-0140-9F0F-25A7-F8A17CCE2187}"/>
              </a:ext>
            </a:extLst>
          </p:cNvPr>
          <p:cNvSpPr txBox="1">
            <a:spLocks/>
          </p:cNvSpPr>
          <p:nvPr/>
        </p:nvSpPr>
        <p:spPr>
          <a:xfrm>
            <a:off x="5205268" y="1085273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4AD5-5DBE-4CB3-A0EA-5E47704B2685}"/>
              </a:ext>
            </a:extLst>
          </p:cNvPr>
          <p:cNvSpPr txBox="1"/>
          <p:nvPr/>
        </p:nvSpPr>
        <p:spPr>
          <a:xfrm>
            <a:off x="1357746" y="3231599"/>
            <a:ext cx="2304472" cy="1771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 глаголы на –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ыть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-ять, -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глаголов исключения;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глагола на –ить: брить, стелить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8502899-6A2B-E447-2EA9-47EDE4152B6C}"/>
              </a:ext>
            </a:extLst>
          </p:cNvPr>
          <p:cNvSpPr txBox="1">
            <a:spLocks/>
          </p:cNvSpPr>
          <p:nvPr/>
        </p:nvSpPr>
        <p:spPr>
          <a:xfrm>
            <a:off x="1095086" y="3040928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E369D-1EBC-AE40-949A-428B7F0CE473}"/>
              </a:ext>
            </a:extLst>
          </p:cNvPr>
          <p:cNvSpPr txBox="1"/>
          <p:nvPr/>
        </p:nvSpPr>
        <p:spPr>
          <a:xfrm>
            <a:off x="5285796" y="3390926"/>
            <a:ext cx="2417331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Tx/>
              <a:buFont typeface="Wingdings 2"/>
              <a:buNone/>
              <a:tabLst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глаголы на –ить, кроме глаголов исключения;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Tx/>
              <a:buFont typeface="Wingdings 2"/>
              <a:buNone/>
              <a:tabLst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глаголов на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Tx/>
              <a:buFont typeface="Wingdings 2"/>
              <a:buNone/>
              <a:tabLst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глагола на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CF38F468-4E8D-AB5C-E1DD-7581D56F89ED}"/>
              </a:ext>
            </a:extLst>
          </p:cNvPr>
          <p:cNvSpPr txBox="1">
            <a:spLocks/>
          </p:cNvSpPr>
          <p:nvPr/>
        </p:nvSpPr>
        <p:spPr>
          <a:xfrm>
            <a:off x="5219122" y="3040928"/>
            <a:ext cx="2567132" cy="1962438"/>
          </a:xfrm>
          <a:prstGeom prst="hexag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2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F2ADC-8E61-EFF3-AEFA-1978F0D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2F8ED-440A-8CF4-7765-5744F691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EB696D-C713-5E22-07A0-817656100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17"/>
            <a:ext cx="9144000" cy="67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2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</TotalTime>
  <Words>805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Тема Office</vt:lpstr>
      <vt:lpstr>Глагол как часть речи</vt:lpstr>
      <vt:lpstr>Презентация PowerPoint</vt:lpstr>
      <vt:lpstr>Какой части речи мы посвятим сегодняшний урок?</vt:lpstr>
      <vt:lpstr>Презентация PowerPoint</vt:lpstr>
      <vt:lpstr>Глагол</vt:lpstr>
      <vt:lpstr>Глаголы</vt:lpstr>
      <vt:lpstr>Глаголы бывают:</vt:lpstr>
      <vt:lpstr>Глагол</vt:lpstr>
      <vt:lpstr>Презентация PowerPoint</vt:lpstr>
      <vt:lpstr>Глаголы изменяются по: </vt:lpstr>
      <vt:lpstr>Распределите глаголы в два столбика: глаголы совершенного и несовершенного вида.</vt:lpstr>
      <vt:lpstr>Выберите правильную форму. Определите вид глаголов.</vt:lpstr>
      <vt:lpstr>Определите спряжение всех  глаголов. Вставьте в окончания гласные там, где нужно. Расставьте запятые. </vt:lpstr>
      <vt:lpstr>Образуйте от данных глаголов формы прошедшего, настоящего и будущего времени. Помните, что формы настоящего времени у глаголов совершенного вида нет.</vt:lpstr>
      <vt:lpstr>Вставьте пропущенные буквы.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 как часть речи</dc:title>
  <dc:creator>Anna Razdobreeva</dc:creator>
  <cp:lastModifiedBy>Anna Razdobreeva</cp:lastModifiedBy>
  <cp:revision>1</cp:revision>
  <dcterms:created xsi:type="dcterms:W3CDTF">2024-01-10T06:13:29Z</dcterms:created>
  <dcterms:modified xsi:type="dcterms:W3CDTF">2024-01-10T07:37:24Z</dcterms:modified>
</cp:coreProperties>
</file>