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66" r:id="rId3"/>
    <p:sldId id="256" r:id="rId4"/>
    <p:sldId id="276" r:id="rId5"/>
    <p:sldId id="269" r:id="rId6"/>
    <p:sldId id="268" r:id="rId7"/>
    <p:sldId id="267" r:id="rId8"/>
    <p:sldId id="271" r:id="rId9"/>
    <p:sldId id="277" r:id="rId10"/>
    <p:sldId id="261" r:id="rId11"/>
    <p:sldId id="273" r:id="rId12"/>
    <p:sldId id="275" r:id="rId13"/>
    <p:sldId id="262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136F"/>
    <a:srgbClr val="DA1C96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01980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14344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42690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01409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94131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67644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6239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83489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7851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93023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A9E7-9BD7-49A3-945C-0E8C84D9FC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27054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A9E7-9BD7-49A3-945C-0E8C84D9FC41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22BD-5DB0-4BFC-B3F1-E700A96F1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80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heel spokes="2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260648"/>
            <a:ext cx="7886700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winter it is white,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summer it is grey,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It likes  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Who is it?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Кто это?)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420" t="21954" r="41622" b="30055"/>
          <a:stretch>
            <a:fillRect/>
          </a:stretch>
        </p:blipFill>
        <p:spPr bwMode="auto">
          <a:xfrm>
            <a:off x="2051720" y="1916832"/>
            <a:ext cx="690196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5728"/>
            <a:ext cx="878497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(Прошедшее простое время)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Прошедшее простое время правильных глаголов образуется путем прибавления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начальной форме смыслового глагола.</a:t>
            </a:r>
          </a:p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work+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work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</a:p>
          <a:p>
            <a:pPr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laugh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laugh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</a:p>
          <a:p>
            <a:pPr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play +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play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</a:p>
          <a:p>
            <a:pPr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pass +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pass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play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game.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22413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Read the verbs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laugh — laugh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pass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pass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surprise — surpris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open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start — start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learn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jump — jump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look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011549"/>
      </p:ext>
    </p:extLst>
  </p:cSld>
  <p:clrMapOvr>
    <a:masterClrMapping/>
  </p:clrMapOvr>
  <p:transition advTm="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basni.net/kartinki/basnya_ezopa_cherepaha_i_zayats_398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14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65618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Read and match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2420888"/>
            <a:ext cx="4481902" cy="4239320"/>
          </a:xfrm>
        </p:spPr>
        <p:txBody>
          <a:bodyPr>
            <a:normAutofit/>
          </a:bodyPr>
          <a:lstStyle/>
          <a:p>
            <a:pPr lvl="0"/>
            <a:endParaRPr lang="en-US" sz="3200" b="1" dirty="0" smtClean="0">
              <a:solidFill>
                <a:prstClr val="black"/>
              </a:solidFill>
              <a:latin typeface="FreeSetC-Bold"/>
            </a:endParaRPr>
          </a:p>
          <a:p>
            <a:pPr lvl="0"/>
            <a:endParaRPr lang="en-US" sz="3200" b="1" dirty="0">
              <a:solidFill>
                <a:prstClr val="black"/>
              </a:solidFill>
              <a:latin typeface="FreeSetC-Bold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hare always laughed at the tortoise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When they started the race,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It was a very hot day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319463" cy="4392489"/>
          </a:xfrm>
        </p:spPr>
        <p:txBody>
          <a:bodyPr>
            <a:normAutofit lnSpcReduction="10000"/>
          </a:bodyPr>
          <a:lstStyle/>
          <a:p>
            <a:pPr lvl="0"/>
            <a:endParaRPr lang="en-US" sz="3200" b="1" i="1" dirty="0" smtClean="0">
              <a:solidFill>
                <a:prstClr val="black"/>
              </a:solidFill>
              <a:latin typeface="FreeSetC-BoldItalic"/>
            </a:endParaRPr>
          </a:p>
          <a:p>
            <a:pPr lvl="0"/>
            <a:endParaRPr lang="en-US" sz="3200" b="1" i="1" dirty="0">
              <a:solidFill>
                <a:prstClr val="black"/>
              </a:solidFill>
              <a:latin typeface="FreeSetC-BoldItalic"/>
            </a:endParaRPr>
          </a:p>
          <a:p>
            <a:pPr lvl="0"/>
            <a:r>
              <a:rPr lang="en-US" sz="3200" b="1" i="1" dirty="0" smtClean="0">
                <a:solidFill>
                  <a:prstClr val="black"/>
                </a:solidFill>
                <a:latin typeface="FreeSetC-BoldItalic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the hare was very hot.</a:t>
            </a:r>
          </a:p>
          <a:p>
            <a:pPr lvl="0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because he was so slow.</a:t>
            </a:r>
          </a:p>
          <a:p>
            <a:pPr lvl="0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hare jumped forward.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145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maxresdefault.jpg"/>
          <p:cNvPicPr>
            <a:picLocks noChangeAspect="1" noChangeArrowheads="1"/>
          </p:cNvPicPr>
          <p:nvPr/>
        </p:nvPicPr>
        <p:blipFill rotWithShape="1">
          <a:blip r:embed="rId2" cstate="print"/>
          <a:srcRect t="10937" b="10937"/>
          <a:stretch/>
        </p:blipFill>
        <p:spPr bwMode="auto">
          <a:xfrm>
            <a:off x="827584" y="4509120"/>
            <a:ext cx="3069271" cy="1942273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531" t="24046" r="42005" b="27955"/>
          <a:stretch>
            <a:fillRect/>
          </a:stretch>
        </p:blipFill>
        <p:spPr bwMode="auto">
          <a:xfrm>
            <a:off x="4211960" y="4509120"/>
            <a:ext cx="30963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87441"/>
            <a:ext cx="889248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9963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Which is the best moral for the Hare?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9963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713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Don’t sleep when you run.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27136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9963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713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Don’t laugh too much.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27136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9963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713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Don’t be slow.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27136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9963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713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winner takes all.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27136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69963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713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slower you go the faster you get.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27136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en-US" dirty="0" smtClean="0">
                <a:solidFill>
                  <a:srgbClr val="660033"/>
                </a:solidFill>
              </a:rPr>
              <a:t>Homework</a:t>
            </a:r>
            <a:r>
              <a:rPr lang="ru-RU" dirty="0" smtClean="0">
                <a:solidFill>
                  <a:srgbClr val="660033"/>
                </a:solidFill>
              </a:rPr>
              <a:t>.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640" b="1" dirty="0" smtClean="0">
                <a:solidFill>
                  <a:srgbClr val="660033"/>
                </a:solidFill>
              </a:rPr>
              <a:t>SB ex.1 p. 91 </a:t>
            </a:r>
            <a:r>
              <a:rPr lang="en-US" sz="2640" b="1" dirty="0" smtClean="0">
                <a:solidFill>
                  <a:srgbClr val="660033"/>
                </a:solidFill>
              </a:rPr>
              <a:t>retell the text</a:t>
            </a:r>
            <a:r>
              <a:rPr lang="ru-RU" sz="2640" b="1" dirty="0" smtClean="0">
                <a:solidFill>
                  <a:srgbClr val="660033"/>
                </a:solidFill>
              </a:rPr>
              <a:t> (пересказ текста)</a:t>
            </a:r>
            <a:r>
              <a:rPr lang="en-US" sz="2640" b="1" dirty="0" smtClean="0">
                <a:solidFill>
                  <a:srgbClr val="660033"/>
                </a:solidFill>
              </a:rPr>
              <a:t>, </a:t>
            </a:r>
            <a:r>
              <a:rPr lang="en-US" sz="2640" b="1" dirty="0" smtClean="0">
                <a:solidFill>
                  <a:srgbClr val="660033"/>
                </a:solidFill>
              </a:rPr>
              <a:t>revise </a:t>
            </a:r>
            <a:r>
              <a:rPr lang="en-US" sz="2640" b="1" dirty="0" smtClean="0">
                <a:solidFill>
                  <a:srgbClr val="660033"/>
                </a:solidFill>
              </a:rPr>
              <a:t>the rule</a:t>
            </a:r>
            <a:r>
              <a:rPr lang="ru-RU" sz="2640" b="1" dirty="0" smtClean="0">
                <a:solidFill>
                  <a:srgbClr val="660033"/>
                </a:solidFill>
              </a:rPr>
              <a:t> </a:t>
            </a:r>
            <a:r>
              <a:rPr lang="ru-RU" sz="2640" b="1" smtClean="0">
                <a:solidFill>
                  <a:srgbClr val="660033"/>
                </a:solidFill>
              </a:rPr>
              <a:t>(повторить </a:t>
            </a:r>
            <a:r>
              <a:rPr lang="ru-RU" sz="2640" b="1" dirty="0" smtClean="0">
                <a:solidFill>
                  <a:srgbClr val="660033"/>
                </a:solidFill>
              </a:rPr>
              <a:t>правило)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332656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 have four legs and a tail.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 have no teeth.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 can swim and dive underwater.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 carry my house around with me.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 am a…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3005" t="18645" r="41622" b="30055"/>
          <a:stretch>
            <a:fillRect/>
          </a:stretch>
        </p:blipFill>
        <p:spPr bwMode="auto">
          <a:xfrm>
            <a:off x="2915816" y="3068960"/>
            <a:ext cx="5832648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278688" cy="7920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2713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Hare and the Tortoise.</a:t>
            </a:r>
            <a:endParaRPr lang="ru-RU" sz="4800" b="1" dirty="0">
              <a:solidFill>
                <a:srgbClr val="2713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maxresdefault.jpg"/>
          <p:cNvPicPr>
            <a:picLocks noChangeAspect="1" noChangeArrowheads="1"/>
          </p:cNvPicPr>
          <p:nvPr/>
        </p:nvPicPr>
        <p:blipFill rotWithShape="1">
          <a:blip r:embed="rId2" cstate="print"/>
          <a:srcRect t="10937" b="10937"/>
          <a:stretch/>
        </p:blipFill>
        <p:spPr bwMode="auto">
          <a:xfrm>
            <a:off x="494617" y="1268760"/>
            <a:ext cx="8192911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Let’s make a plan of our lesson.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smtClean="0">
                <a:solidFill>
                  <a:srgbClr val="27136F"/>
                </a:solidFill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get</a:t>
            </a:r>
          </a:p>
          <a:p>
            <a:endParaRPr lang="ru-RU" sz="3600" dirty="0" smtClean="0"/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 _______________ new words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2._______________ the text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3._______________ new information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4._______________ about the text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489" t="25264" r="42553" b="28400"/>
          <a:stretch>
            <a:fillRect/>
          </a:stretch>
        </p:blipFill>
        <p:spPr bwMode="auto">
          <a:xfrm>
            <a:off x="179512" y="332656"/>
            <a:ext cx="871296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54" y="3123141"/>
            <a:ext cx="2917791" cy="376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i="1" dirty="0">
                <a:latin typeface="FreeSetC-Italic"/>
              </a:rPr>
              <a:t>laugh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112063" y="-207406"/>
            <a:ext cx="1944216" cy="3024337"/>
          </a:xfrm>
        </p:spPr>
      </p:pic>
      <p:sp>
        <p:nvSpPr>
          <p:cNvPr id="3" name="Прямоугольник 2"/>
          <p:cNvSpPr/>
          <p:nvPr/>
        </p:nvSpPr>
        <p:spPr>
          <a:xfrm>
            <a:off x="1503253" y="5322007"/>
            <a:ext cx="2583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i="1" dirty="0">
                <a:solidFill>
                  <a:prstClr val="black"/>
                </a:solidFill>
                <a:latin typeface="FreeSetC-Italic"/>
                <a:ea typeface="+mj-ea"/>
                <a:cs typeface="+mj-cs"/>
              </a:rPr>
              <a:t>tired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5517232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i="1" dirty="0">
                <a:solidFill>
                  <a:prstClr val="black"/>
                </a:solidFill>
                <a:latin typeface="FreeSetC-Italic"/>
                <a:ea typeface="+mj-ea"/>
                <a:cs typeface="+mj-cs"/>
              </a:rPr>
              <a:t>race</a:t>
            </a:r>
            <a:endParaRPr lang="ru-RU" dirty="0"/>
          </a:p>
        </p:txBody>
      </p:sp>
      <p:pic>
        <p:nvPicPr>
          <p:cNvPr id="3074" name="Picture 2" descr="https://232news.com/wp-content/uploads/2015/07/car-r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24944"/>
            <a:ext cx="3816424" cy="2525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151402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489" t="28574" r="41622" b="31710"/>
          <a:stretch>
            <a:fillRect/>
          </a:stretch>
        </p:blipFill>
        <p:spPr bwMode="auto">
          <a:xfrm>
            <a:off x="0" y="0"/>
            <a:ext cx="914400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16633"/>
            <a:ext cx="88569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tortoise </a:t>
            </a:r>
            <a:r>
              <a:rPr kumimoji="0" lang="en-US" sz="4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passed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sleeping hare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11960" y="4509120"/>
            <a:ext cx="4248472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136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 can </a:t>
            </a:r>
            <a:r>
              <a:rPr kumimoji="0" lang="en-US" sz="6600" b="1" i="1" u="sng" strike="noStrike" kern="1200" cap="none" spc="0" normalizeH="0" baseline="0" noProof="0" dirty="0" smtClean="0">
                <a:ln>
                  <a:noFill/>
                </a:ln>
                <a:solidFill>
                  <a:srgbClr val="27136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rest</a:t>
            </a:r>
            <a:endParaRPr kumimoji="0" lang="ru-RU" sz="6600" b="0" i="1" u="sng" strike="noStrike" kern="1200" cap="none" spc="0" normalizeH="0" baseline="0" noProof="0" dirty="0">
              <a:ln>
                <a:noFill/>
              </a:ln>
              <a:solidFill>
                <a:srgbClr val="27136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303" t="24823" r="41356" b="27187"/>
          <a:stretch>
            <a:fillRect/>
          </a:stretch>
        </p:blipFill>
        <p:spPr bwMode="auto">
          <a:xfrm>
            <a:off x="4571999" y="1124744"/>
            <a:ext cx="399271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15744" t="24800" r="57678" b="35300"/>
          <a:stretch>
            <a:fillRect/>
          </a:stretch>
        </p:blipFill>
        <p:spPr bwMode="auto">
          <a:xfrm>
            <a:off x="467544" y="1268760"/>
            <a:ext cx="38164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Exercise 1 Match these words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826" t="54509" r="28087" b="40769"/>
          <a:stretch>
            <a:fillRect/>
          </a:stretch>
        </p:blipFill>
        <p:spPr bwMode="auto">
          <a:xfrm>
            <a:off x="233010" y="5661248"/>
            <a:ext cx="891099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20688"/>
            <a:ext cx="9144000" cy="453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удивленный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неожиданно, вдруг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finish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черепаха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slow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вперед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winner	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отдыхать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surprised	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заяц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forward	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финишная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suddenly	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медленный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hare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7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tortoise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пройти мимо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274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The Hare and the Tortoise.</vt:lpstr>
      <vt:lpstr>Let’s make a plan of our lesson.</vt:lpstr>
      <vt:lpstr>Слайд 5</vt:lpstr>
      <vt:lpstr>laugh</vt:lpstr>
      <vt:lpstr>Слайд 7</vt:lpstr>
      <vt:lpstr>Слайд 8</vt:lpstr>
      <vt:lpstr>  Exercise 1 Match these words </vt:lpstr>
      <vt:lpstr>   Past Simple (Прошедшее простое время) </vt:lpstr>
      <vt:lpstr>Read the verbs</vt:lpstr>
      <vt:lpstr>Read and match</vt:lpstr>
      <vt:lpstr>Слайд 13</vt:lpstr>
      <vt:lpstr>                     Homework.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Hare and the Tortoise.</dc:title>
  <dc:creator>user</dc:creator>
  <cp:lastModifiedBy>123</cp:lastModifiedBy>
  <cp:revision>44</cp:revision>
  <dcterms:created xsi:type="dcterms:W3CDTF">2016-02-07T16:30:42Z</dcterms:created>
  <dcterms:modified xsi:type="dcterms:W3CDTF">2024-01-09T05:50:00Z</dcterms:modified>
</cp:coreProperties>
</file>