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81" r:id="rId2"/>
    <p:sldId id="284" r:id="rId3"/>
    <p:sldId id="332" r:id="rId4"/>
    <p:sldId id="285" r:id="rId5"/>
    <p:sldId id="286" r:id="rId6"/>
    <p:sldId id="291" r:id="rId7"/>
    <p:sldId id="290" r:id="rId8"/>
    <p:sldId id="289" r:id="rId9"/>
    <p:sldId id="298" r:id="rId10"/>
    <p:sldId id="295" r:id="rId11"/>
    <p:sldId id="297" r:id="rId12"/>
    <p:sldId id="296" r:id="rId13"/>
    <p:sldId id="294" r:id="rId14"/>
    <p:sldId id="293" r:id="rId15"/>
    <p:sldId id="303" r:id="rId16"/>
    <p:sldId id="318" r:id="rId17"/>
    <p:sldId id="328" r:id="rId18"/>
    <p:sldId id="319" r:id="rId19"/>
    <p:sldId id="327" r:id="rId20"/>
    <p:sldId id="304" r:id="rId21"/>
    <p:sldId id="329" r:id="rId22"/>
    <p:sldId id="33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031243-8682-4476-86AB-B71B0602D1FC}">
          <p14:sldIdLst>
            <p14:sldId id="281"/>
            <p14:sldId id="284"/>
            <p14:sldId id="332"/>
            <p14:sldId id="285"/>
            <p14:sldId id="286"/>
            <p14:sldId id="291"/>
            <p14:sldId id="290"/>
            <p14:sldId id="289"/>
            <p14:sldId id="298"/>
            <p14:sldId id="295"/>
            <p14:sldId id="297"/>
            <p14:sldId id="296"/>
            <p14:sldId id="294"/>
            <p14:sldId id="293"/>
            <p14:sldId id="303"/>
            <p14:sldId id="318"/>
            <p14:sldId id="328"/>
            <p14:sldId id="319"/>
            <p14:sldId id="327"/>
            <p14:sldId id="304"/>
            <p14:sldId id="329"/>
            <p14:sldId id="33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ii Oleinik" initials="D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127"/>
    <a:srgbClr val="021878"/>
    <a:srgbClr val="0E3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-2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75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9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4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3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7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9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5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2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3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5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4464FD-B479-4AD2-903D-291D3C2FD57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130F99-2B16-4D69-8255-B5AEF04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0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.gi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gif"/><Relationship Id="rId7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www.google.ru/url?sa=i&amp;rct=j&amp;q=&amp;esrc=s&amp;source=images&amp;cd=&amp;cad=rja&amp;uact=8&amp;ved=0ahUKEwjY8pDWxIrSAhWJYJoKHbeqD8IQjRwIBw&amp;url=https://ds03.infourok.ru/uploads/doc/0245/00061cc4-0c23c0e5.pptx&amp;bvm=bv.146786187,d.bGg&amp;psig=AFQjCNFRWnMpzcb4MMT7umtiskjdab-l2A&amp;ust=1486987752403015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7BF60EB-EE3C-8B68-8F1A-0768AEA2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4" y="0"/>
            <a:ext cx="11842252" cy="676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DEAAEC-6CF6-FD69-F82C-48FF10098807}"/>
              </a:ext>
            </a:extLst>
          </p:cNvPr>
          <p:cNvSpPr txBox="1"/>
          <p:nvPr/>
        </p:nvSpPr>
        <p:spPr>
          <a:xfrm>
            <a:off x="1714500" y="2057400"/>
            <a:ext cx="980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5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ЛЕС – ДРУГ  ЧЕЛОВЕКА</a:t>
            </a:r>
          </a:p>
        </p:txBody>
      </p:sp>
      <p:pic>
        <p:nvPicPr>
          <p:cNvPr id="5" name="Picture 7" descr="fe_we_19">
            <a:extLst>
              <a:ext uri="{FF2B5EF4-FFF2-40B4-BE49-F238E27FC236}">
                <a16:creationId xmlns:a16="http://schemas.microsoft.com/office/drawing/2014/main" xmlns="" id="{80CF85C8-AD03-F6B4-7B97-6CD3778C0D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263" y="444500"/>
            <a:ext cx="26257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e_we_19">
            <a:extLst>
              <a:ext uri="{FF2B5EF4-FFF2-40B4-BE49-F238E27FC236}">
                <a16:creationId xmlns:a16="http://schemas.microsoft.com/office/drawing/2014/main" xmlns="" id="{6DF8C509-4753-DBFC-344C-C8BA26E0F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437" y="3649067"/>
            <a:ext cx="26257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F92446-2DB7-B99D-F59C-25183FC816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801" y="313372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999765-F388-EE69-C5FC-3F96833BF6A2}"/>
              </a:ext>
            </a:extLst>
          </p:cNvPr>
          <p:cNvSpPr txBox="1"/>
          <p:nvPr/>
        </p:nvSpPr>
        <p:spPr>
          <a:xfrm>
            <a:off x="7734300" y="4936153"/>
            <a:ext cx="3869952" cy="166199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>
                <a:solidFill>
                  <a:srgbClr val="19612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r"/>
            <a:r>
              <a:rPr lang="ru-RU" sz="2800" b="1" i="1" dirty="0">
                <a:solidFill>
                  <a:srgbClr val="19612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r>
              <a:rPr lang="ru-RU" sz="2800" b="1" i="1" dirty="0" err="1">
                <a:solidFill>
                  <a:srgbClr val="19612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Хазова</a:t>
            </a:r>
            <a:r>
              <a:rPr lang="ru-RU" sz="2800" b="1" i="1" dirty="0">
                <a:solidFill>
                  <a:srgbClr val="19612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70C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О.М.</a:t>
            </a:r>
          </a:p>
          <a:p>
            <a:r>
              <a:rPr lang="ru-RU" dirty="0"/>
              <a:t> </a:t>
            </a:r>
          </a:p>
        </p:txBody>
      </p:sp>
      <p:pic>
        <p:nvPicPr>
          <p:cNvPr id="7" name="Picture 7" descr="fe_we_19">
            <a:extLst>
              <a:ext uri="{FF2B5EF4-FFF2-40B4-BE49-F238E27FC236}">
                <a16:creationId xmlns:a16="http://schemas.microsoft.com/office/drawing/2014/main" xmlns="" id="{93F1103F-A395-6A08-8BEE-DE124E225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627" y="355599"/>
            <a:ext cx="26257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270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A098F1-72CD-2791-6B6F-BB6F5AF005E5}"/>
              </a:ext>
            </a:extLst>
          </p:cNvPr>
          <p:cNvSpPr txBox="1"/>
          <p:nvPr/>
        </p:nvSpPr>
        <p:spPr>
          <a:xfrm>
            <a:off x="2387600" y="84970"/>
            <a:ext cx="741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Физкультминутка «Лес» </a:t>
            </a:r>
            <a:endParaRPr lang="ru-RU" sz="4800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A8F8C3-2A80-B0FD-FB7A-F88CFEBCBF94}"/>
              </a:ext>
            </a:extLst>
          </p:cNvPr>
          <p:cNvSpPr txBox="1"/>
          <p:nvPr/>
        </p:nvSpPr>
        <p:spPr>
          <a:xfrm>
            <a:off x="1936750" y="1365837"/>
            <a:ext cx="83883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заходим с вами в лес </a:t>
            </a:r>
            <a:r>
              <a:rPr lang="ru-RU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маршируют на месте)</a:t>
            </a:r>
            <a:endParaRPr lang="ru-RU" b="1" i="1" dirty="0">
              <a:solidFill>
                <a:srgbClr val="7030A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здесь вокруг чудес! </a:t>
            </a:r>
            <a:r>
              <a:rPr lang="ru-RU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(Удивились, развели руками)</a:t>
            </a:r>
            <a:endParaRPr lang="ru-RU" b="1" i="1" dirty="0">
              <a:solidFill>
                <a:srgbClr val="7030A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ёлочек зелёных,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Столько выполним наклонов. </a:t>
            </a:r>
            <a:r>
              <a:rPr lang="ru-RU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(Раз, два, три…)</a:t>
            </a:r>
            <a:endParaRPr lang="ru-RU" b="1" i="1" dirty="0">
              <a:solidFill>
                <a:srgbClr val="7030A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здесь у нас зверушек,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Столько сделаем прыжков. </a:t>
            </a:r>
            <a:r>
              <a:rPr lang="ru-RU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(Раз, два, три ...)</a:t>
            </a:r>
            <a:endParaRPr lang="ru-RU" b="1" i="1" dirty="0">
              <a:solidFill>
                <a:srgbClr val="7030A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Впереди из-за куста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Смотрит хитрая лиса.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лесу обхитрим,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носочках убежим. </a:t>
            </a:r>
            <a:r>
              <a:rPr lang="ru-RU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(Бег на носочках)</a:t>
            </a:r>
            <a:endParaRPr lang="ru-RU" b="1" i="1" dirty="0">
              <a:solidFill>
                <a:srgbClr val="7030A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вокруг мы рассмотрели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тихонечко все сели.</a:t>
            </a:r>
            <a:endParaRPr lang="ru-RU" sz="24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BC1E32-A183-1DFF-5234-9C11232F4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913" y="325417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99F149-925B-E275-9D48-4CB25F44EF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056" y="325417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00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31428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0C8CEC-655B-32C9-DEFD-13B7BDD7620D}"/>
              </a:ext>
            </a:extLst>
          </p:cNvPr>
          <p:cNvSpPr txBox="1"/>
          <p:nvPr/>
        </p:nvSpPr>
        <p:spPr>
          <a:xfrm>
            <a:off x="717550" y="593056"/>
            <a:ext cx="10566400" cy="371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kern="0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17 сентября прошел праздник, который отмечается в третье воскресенье сентября – </a:t>
            </a:r>
          </a:p>
          <a:p>
            <a:pPr algn="ctr">
              <a:lnSpc>
                <a:spcPct val="150000"/>
              </a:lnSpc>
            </a:pPr>
            <a:r>
              <a:rPr lang="ru-RU" sz="4800" b="1" i="1" kern="0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«День работников леса».</a:t>
            </a:r>
          </a:p>
          <a:p>
            <a:pPr algn="ctr">
              <a:lnSpc>
                <a:spcPct val="150000"/>
              </a:lnSpc>
            </a:pPr>
            <a:r>
              <a:rPr lang="ru-RU" sz="2800" b="1" i="1" kern="0" dirty="0">
                <a:effectLst>
                  <a:glow rad="127000">
                    <a:schemeClr val="accent1">
                      <a:lumMod val="60000"/>
                      <a:lumOff val="40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kern="0" dirty="0">
                <a:solidFill>
                  <a:srgbClr val="0E3816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Праздник тех, чье призвание — защищать и преумножать зеленые богатства нашей страны.</a:t>
            </a:r>
            <a:endParaRPr lang="ru-RU" sz="2800" b="1" i="1" dirty="0">
              <a:solidFill>
                <a:srgbClr val="0E3816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989B4F-D97F-C823-1845-277224696023}"/>
              </a:ext>
            </a:extLst>
          </p:cNvPr>
          <p:cNvSpPr txBox="1"/>
          <p:nvPr/>
        </p:nvSpPr>
        <p:spPr>
          <a:xfrm>
            <a:off x="1181100" y="4309586"/>
            <a:ext cx="10363200" cy="194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Этот праздник отмечается, чтобы привлекать внимание к лесу и научить каждого уважать и беречь природу.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7A278A-FE0E-1FCD-A74E-C4ADC7D0A4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99" y="1629957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4B4C5E-505F-9598-463F-9ABBE3BC3C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9470" y="1565496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34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016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10F91D-B597-335B-AB0A-3146C8566E2A}"/>
              </a:ext>
            </a:extLst>
          </p:cNvPr>
          <p:cNvSpPr txBox="1"/>
          <p:nvPr/>
        </p:nvSpPr>
        <p:spPr>
          <a:xfrm>
            <a:off x="698500" y="209797"/>
            <a:ext cx="11290300" cy="116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Профессия человека, который охраняет лес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называется – </a:t>
            </a:r>
            <a:r>
              <a:rPr lang="ru-RU" sz="2800" b="1" i="1" dirty="0">
                <a:solidFill>
                  <a:srgbClr val="FF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ЛЕСНИК</a:t>
            </a:r>
            <a:r>
              <a:rPr lang="ru-RU" sz="28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 хозяин леса, у него много дел.</a:t>
            </a:r>
            <a:endParaRPr lang="ru-RU" sz="2800" b="1" i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44C616-D46D-F4BC-810E-0AF6CF58F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88" y="1432035"/>
            <a:ext cx="3819375" cy="25446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DDF6C1-198B-16F8-16DF-8FD89799B2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463" y="1432403"/>
            <a:ext cx="4541235" cy="254465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989743B9-0301-944F-251E-562EBB8E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31" y="3999055"/>
            <a:ext cx="3966821" cy="25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32A7AE-88F7-15B0-95F1-41106AFF1B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03" y="3997115"/>
            <a:ext cx="3395463" cy="25465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1C9466-648A-1AD6-F1C8-0CDFFE354D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96" y="3997115"/>
            <a:ext cx="3395462" cy="25412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0E5DEE-4993-E4D7-9CE7-AC7BA86364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698" y="1538908"/>
            <a:ext cx="2974799" cy="2460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ADC716-5DE2-3DD7-E0EC-2B2FBB4872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569" y="369321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967D4-D6AE-8368-2756-BA648DC611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4979" y="410633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72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16304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3E20DE-CF7E-54F4-B58A-437BC690DB55}"/>
              </a:ext>
            </a:extLst>
          </p:cNvPr>
          <p:cNvSpPr txBox="1"/>
          <p:nvPr/>
        </p:nvSpPr>
        <p:spPr>
          <a:xfrm>
            <a:off x="2095500" y="312816"/>
            <a:ext cx="848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kern="0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 очень важен в жизни людей</a:t>
            </a:r>
            <a:endParaRPr lang="ru-RU" sz="3600" b="1" i="1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85C905-7979-3C80-87B3-9ED57245F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349" y="941162"/>
            <a:ext cx="3255546" cy="3023878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76FED9-6EF7-2AB5-B783-76995DE21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28" y="1299029"/>
            <a:ext cx="3242679" cy="2766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F54B6B-4299-0268-47D0-3A44ED3BBD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598" y="1288062"/>
            <a:ext cx="2933570" cy="27666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24B01FB-F7D6-A074-43A4-91F055BC5F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054" y="4065667"/>
            <a:ext cx="3390114" cy="25111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11844E-AF62-38CB-ED8C-D53418E891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465" y="4054701"/>
            <a:ext cx="3787758" cy="25205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2EAD56D-DDC9-CA26-D9C4-1C5F7874C8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44" y="4080715"/>
            <a:ext cx="3047121" cy="25189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20009C-33C7-D176-28E8-E1AB287198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044" y="26064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08EAA4-C3B4-2E7B-163C-FF495466F6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956" y="368597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2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28003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16EDFE-2D5F-061E-E404-3C0E304D55A3}"/>
              </a:ext>
            </a:extLst>
          </p:cNvPr>
          <p:cNvSpPr txBox="1"/>
          <p:nvPr/>
        </p:nvSpPr>
        <p:spPr>
          <a:xfrm>
            <a:off x="2482948" y="111060"/>
            <a:ext cx="7940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kern="0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</a:rPr>
              <a:t>Что мы делаем из древесины?</a:t>
            </a:r>
            <a:endParaRPr lang="ru-RU" sz="3600" b="1" i="1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F72F20-486D-8446-A1A3-2C6FA7622F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488" y="1333514"/>
            <a:ext cx="2944623" cy="1956986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0230B3F3-503B-7330-ADF2-423958055763}"/>
              </a:ext>
            </a:extLst>
          </p:cNvPr>
          <p:cNvSpPr/>
          <p:nvPr/>
        </p:nvSpPr>
        <p:spPr>
          <a:xfrm rot="15380846">
            <a:off x="7837072" y="1854920"/>
            <a:ext cx="312102" cy="10842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33D4DD-A833-ABC6-3597-D7283AB3A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612" y="938375"/>
            <a:ext cx="1718143" cy="1883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402685-557B-BE53-FF33-B23A0C3711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7081">
            <a:off x="7439118" y="3255225"/>
            <a:ext cx="1066892" cy="6035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C0EFC4-9FA3-2B53-73EC-5A0D0812FA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26" y="1205774"/>
            <a:ext cx="1855164" cy="18502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BFD773-5A34-BD7E-4228-55FCF6189E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460" y="4180857"/>
            <a:ext cx="2873233" cy="21465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A4485D5-AE7D-7BBA-4AC4-9EB149C34F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507" y="4837762"/>
            <a:ext cx="2944622" cy="17315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E97E7E0-A4F1-C250-BCE2-EAB73DCC81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2977">
            <a:off x="565290" y="2548758"/>
            <a:ext cx="2565946" cy="31171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1555E26-2785-79B9-44C9-B042812F64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8638">
            <a:off x="6453441" y="3494656"/>
            <a:ext cx="1133954" cy="12254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01E13D-2CA9-49B9-B814-9D5DFD1031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5062">
            <a:off x="5195183" y="3585882"/>
            <a:ext cx="1554615" cy="15972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5522A9E-C4DD-A36C-AE06-1E0B8156ABA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36625">
            <a:off x="2832040" y="2768856"/>
            <a:ext cx="1554615" cy="15972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1E5FF-1858-DBD8-6E5E-33CFF54CD59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00841">
            <a:off x="2651039" y="1474242"/>
            <a:ext cx="1749704" cy="17131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F18A9D-F6E2-4D8B-F284-D3B15525E72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20" y="2801522"/>
            <a:ext cx="2383743" cy="2036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E28874-8E33-5EAB-2AC7-91116CC454F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93" y="4981963"/>
            <a:ext cx="2084221" cy="1379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D8B445C-DDBF-9225-2BFE-D8AD6914516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4544">
            <a:off x="3598085" y="3006078"/>
            <a:ext cx="2200847" cy="2213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828313-491C-4D0E-43B3-471429FE31B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955" y="329358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B84B3A6-E72F-65C1-AA98-FBD6CB18341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1423" y="1038239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34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15601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E862C7-6B21-E159-189C-AFB1C72FB93E}"/>
              </a:ext>
            </a:extLst>
          </p:cNvPr>
          <p:cNvSpPr txBox="1"/>
          <p:nvPr/>
        </p:nvSpPr>
        <p:spPr>
          <a:xfrm>
            <a:off x="3029751" y="1727121"/>
            <a:ext cx="756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- Какие </a:t>
            </a:r>
            <a:r>
              <a:rPr lang="ru-RU" sz="2400" b="1" kern="0" spc="-30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съедобные</a:t>
            </a:r>
            <a:r>
              <a:rPr lang="ru-RU" sz="2400" b="1" kern="0" spc="-30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грибы вам знакомы? 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BEB6C5-B376-CE70-3500-A4455444B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130" y="2301988"/>
            <a:ext cx="1294917" cy="1677507"/>
          </a:xfrm>
          <a:prstGeom prst="rect">
            <a:avLst/>
          </a:prstGeom>
        </p:spPr>
      </p:pic>
      <p:sp>
        <p:nvSpPr>
          <p:cNvPr id="5" name="AutoShape 17">
            <a:extLst>
              <a:ext uri="{FF2B5EF4-FFF2-40B4-BE49-F238E27FC236}">
                <a16:creationId xmlns:a16="http://schemas.microsoft.com/office/drawing/2014/main" xmlns="" id="{D7974014-4A9C-0C38-1A71-045B7AFA3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994" y="3874448"/>
            <a:ext cx="1511300" cy="287337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белый гриб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F1E0D5-3B8E-1351-306D-2945807C9C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812" y="2360820"/>
            <a:ext cx="1291579" cy="1677508"/>
          </a:xfrm>
          <a:prstGeom prst="rect">
            <a:avLst/>
          </a:prstGeom>
        </p:spPr>
      </p:pic>
      <p:sp>
        <p:nvSpPr>
          <p:cNvPr id="7" name="AutoShape 21">
            <a:extLst>
              <a:ext uri="{FF2B5EF4-FFF2-40B4-BE49-F238E27FC236}">
                <a16:creationId xmlns:a16="http://schemas.microsoft.com/office/drawing/2014/main" xmlns="" id="{3E8ADFED-1D27-F7DA-1151-D781BF9B1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067" y="4034513"/>
            <a:ext cx="1628154" cy="285749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подберёзовик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BBA99C0-1B09-EFB2-5C38-491197F77A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323" y="2334431"/>
            <a:ext cx="1311021" cy="1705313"/>
          </a:xfrm>
          <a:prstGeom prst="rect">
            <a:avLst/>
          </a:prstGeom>
        </p:spPr>
      </p:pic>
      <p:sp>
        <p:nvSpPr>
          <p:cNvPr id="9" name="AutoShape 19">
            <a:extLst>
              <a:ext uri="{FF2B5EF4-FFF2-40B4-BE49-F238E27FC236}">
                <a16:creationId xmlns:a16="http://schemas.microsoft.com/office/drawing/2014/main" xmlns="" id="{00681AA5-0B19-36DA-0C16-7EE85217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882" y="3902447"/>
            <a:ext cx="1511300" cy="287337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подосиновик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E72421-EDFE-69B1-E227-72119DE472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8" y="2464356"/>
            <a:ext cx="1401717" cy="1819773"/>
          </a:xfrm>
          <a:prstGeom prst="rect">
            <a:avLst/>
          </a:prstGeom>
        </p:spPr>
      </p:pic>
      <p:sp>
        <p:nvSpPr>
          <p:cNvPr id="12" name="AutoShape 15">
            <a:extLst>
              <a:ext uri="{FF2B5EF4-FFF2-40B4-BE49-F238E27FC236}">
                <a16:creationId xmlns:a16="http://schemas.microsoft.com/office/drawing/2014/main" xmlns="" id="{E889336D-27DE-028C-356B-DC0FF08A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753" y="4113526"/>
            <a:ext cx="983630" cy="211932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опята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A8C26D7-4B72-8DF2-DC8F-7BE406AF12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527" y="2123424"/>
            <a:ext cx="1724849" cy="2243362"/>
          </a:xfrm>
          <a:prstGeom prst="rect">
            <a:avLst/>
          </a:prstGeom>
        </p:spPr>
      </p:pic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FA8B2452-8B3A-B1C8-97C6-7A0ECEED0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5797" y="3969856"/>
            <a:ext cx="1230313" cy="287339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лисички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CAA31F-8F6B-2996-117A-E56E5AC9AFEF}"/>
              </a:ext>
            </a:extLst>
          </p:cNvPr>
          <p:cNvSpPr txBox="1"/>
          <p:nvPr/>
        </p:nvSpPr>
        <p:spPr>
          <a:xfrm>
            <a:off x="2742708" y="4785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ВИКТОРИНА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«Лесные гостинцы»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C95229-3ACF-01A2-9029-F97D4CFC177A}"/>
              </a:ext>
            </a:extLst>
          </p:cNvPr>
          <p:cNvSpPr txBox="1"/>
          <p:nvPr/>
        </p:nvSpPr>
        <p:spPr>
          <a:xfrm>
            <a:off x="3507616" y="4395119"/>
            <a:ext cx="570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- Какие ядовитые </a:t>
            </a:r>
            <a:r>
              <a:rPr lang="ru-RU" sz="2400" b="1" kern="0" spc="-3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kern="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грибы вы знаете? </a:t>
            </a:r>
            <a:endParaRPr lang="ru-RU" sz="2400" b="1" dirty="0">
              <a:solidFill>
                <a:srgbClr val="C0000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50DAC53-F7D7-D28C-6020-FDF428D470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123" y="60036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7D8C3B6-19DF-6737-1000-D9ACBE3286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797" y="724983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3245B78-7920-2972-7DFE-712D0922E2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166" y="4885117"/>
            <a:ext cx="1355284" cy="1740471"/>
          </a:xfrm>
          <a:prstGeom prst="rect">
            <a:avLst/>
          </a:prstGeom>
        </p:spPr>
      </p:pic>
      <p:sp>
        <p:nvSpPr>
          <p:cNvPr id="23" name="AutoShape 19">
            <a:extLst>
              <a:ext uri="{FF2B5EF4-FFF2-40B4-BE49-F238E27FC236}">
                <a16:creationId xmlns:a16="http://schemas.microsoft.com/office/drawing/2014/main" xmlns="" id="{5525747D-4D10-8307-2E98-CFD97135B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4568" y="6028614"/>
            <a:ext cx="2248280" cy="350869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бледная поганка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17FE15E-4A62-2F8F-4E1D-16D8E37EE6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78" y="4767074"/>
            <a:ext cx="1530229" cy="1841152"/>
          </a:xfrm>
          <a:prstGeom prst="rect">
            <a:avLst/>
          </a:prstGeom>
        </p:spPr>
      </p:pic>
      <p:sp>
        <p:nvSpPr>
          <p:cNvPr id="26" name="AutoShape 14">
            <a:extLst>
              <a:ext uri="{FF2B5EF4-FFF2-40B4-BE49-F238E27FC236}">
                <a16:creationId xmlns:a16="http://schemas.microsoft.com/office/drawing/2014/main" xmlns="" id="{704F4805-78FF-C23C-A5C9-E3383BB5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734" y="5970296"/>
            <a:ext cx="1230313" cy="287339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 мухомор</a:t>
            </a:r>
          </a:p>
        </p:txBody>
      </p:sp>
    </p:spTree>
    <p:extLst>
      <p:ext uri="{BB962C8B-B14F-4D97-AF65-F5344CB8AC3E}">
        <p14:creationId xmlns:p14="http://schemas.microsoft.com/office/powerpoint/2010/main" val="7566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/>
      <p:bldP spid="23" grpId="0" animBg="1"/>
      <p:bldP spid="23" grpId="1" animBg="1"/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76837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F5AB8A-8013-D13D-2E58-AE301BC2A8D2}"/>
              </a:ext>
            </a:extLst>
          </p:cNvPr>
          <p:cNvSpPr txBox="1"/>
          <p:nvPr/>
        </p:nvSpPr>
        <p:spPr>
          <a:xfrm>
            <a:off x="2742708" y="4785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ВИКТОРИНА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«Лесные гостинцы»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264417-1E69-7D7F-553D-ABBA0B55969E}"/>
              </a:ext>
            </a:extLst>
          </p:cNvPr>
          <p:cNvSpPr txBox="1"/>
          <p:nvPr/>
        </p:nvSpPr>
        <p:spPr>
          <a:xfrm>
            <a:off x="3029751" y="1727121"/>
            <a:ext cx="756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- Какие </a:t>
            </a:r>
            <a:r>
              <a:rPr lang="ru-RU" sz="2400" b="1" kern="0" spc="-30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лесные ягоды вы знаете</a:t>
            </a:r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167B5F-1F7C-270A-7FA1-05CE9B5C68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01" y="2149140"/>
            <a:ext cx="2306764" cy="1647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47C6F8-E024-9611-3B52-C0398C78AF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279" y="2130987"/>
            <a:ext cx="2185921" cy="1648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62B4CA-1D12-3D84-7C27-A71C0BDC7F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838" y="2135034"/>
            <a:ext cx="2185921" cy="1642055"/>
          </a:xfrm>
          <a:prstGeom prst="rect">
            <a:avLst/>
          </a:prstGeom>
        </p:spPr>
      </p:pic>
      <p:sp>
        <p:nvSpPr>
          <p:cNvPr id="10" name="AutoShape 11">
            <a:extLst>
              <a:ext uri="{FF2B5EF4-FFF2-40B4-BE49-F238E27FC236}">
                <a16:creationId xmlns:a16="http://schemas.microsoft.com/office/drawing/2014/main" xmlns="" id="{6E71C9D9-DF5E-39D7-255D-3E28DB560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34" y="3633420"/>
            <a:ext cx="1223963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ежевика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E028AF-69F0-9D0D-0D3F-BB4261FB42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22" y="4102592"/>
            <a:ext cx="2505304" cy="18372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AB7130-75B6-AD3B-45D8-F5704C64B7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397" y="2130017"/>
            <a:ext cx="2185921" cy="1651236"/>
          </a:xfrm>
          <a:prstGeom prst="rect">
            <a:avLst/>
          </a:prstGeom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xmlns="" id="{BB2B31FB-9E3D-C990-C88C-CF96BD6E5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168" y="5843458"/>
            <a:ext cx="1389864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земляника</a:t>
            </a: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xmlns="" id="{23F89568-F3DA-AF3A-C47A-36D1D1DA4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383" y="3629878"/>
            <a:ext cx="1225550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клюква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1EEA9DE-C7B9-492F-FDE1-D278808411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24" y="4152429"/>
            <a:ext cx="2122885" cy="1594000"/>
          </a:xfrm>
          <a:prstGeom prst="rect">
            <a:avLst/>
          </a:prstGeom>
        </p:spPr>
      </p:pic>
      <p:sp>
        <p:nvSpPr>
          <p:cNvPr id="16" name="AutoShape 10">
            <a:extLst>
              <a:ext uri="{FF2B5EF4-FFF2-40B4-BE49-F238E27FC236}">
                <a16:creationId xmlns:a16="http://schemas.microsoft.com/office/drawing/2014/main" xmlns="" id="{395DA62B-7A0F-6A95-67EB-538E99749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159" y="5792309"/>
            <a:ext cx="1389864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 облепиха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4046394-C4CF-5249-0D4A-2AA60B56FA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36" y="4223381"/>
            <a:ext cx="2122886" cy="1592165"/>
          </a:xfrm>
          <a:prstGeom prst="rect">
            <a:avLst/>
          </a:prstGeom>
        </p:spPr>
      </p:pic>
      <p:sp>
        <p:nvSpPr>
          <p:cNvPr id="19" name="AutoShape 10">
            <a:extLst>
              <a:ext uri="{FF2B5EF4-FFF2-40B4-BE49-F238E27FC236}">
                <a16:creationId xmlns:a16="http://schemas.microsoft.com/office/drawing/2014/main" xmlns="" id="{C8BD8A28-4552-294A-737C-1C34D746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483" y="5811684"/>
            <a:ext cx="1389864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 шиповник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A39225A-3340-892D-19C2-021B42AF3E7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4223381"/>
            <a:ext cx="2476072" cy="1592165"/>
          </a:xfrm>
          <a:prstGeom prst="rect">
            <a:avLst/>
          </a:prstGeom>
        </p:spPr>
      </p:pic>
      <p:sp>
        <p:nvSpPr>
          <p:cNvPr id="21" name="AutoShape 10">
            <a:extLst>
              <a:ext uri="{FF2B5EF4-FFF2-40B4-BE49-F238E27FC236}">
                <a16:creationId xmlns:a16="http://schemas.microsoft.com/office/drawing/2014/main" xmlns="" id="{99304D35-D625-5469-8728-FEDDEBF59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383" y="5775120"/>
            <a:ext cx="1389864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 рябина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FED50BE-227C-D718-4FA6-A3B3F8B855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797" y="724983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8848B5C-C116-53CC-4747-696806942F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021" y="527068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9">
            <a:extLst>
              <a:ext uri="{FF2B5EF4-FFF2-40B4-BE49-F238E27FC236}">
                <a16:creationId xmlns:a16="http://schemas.microsoft.com/office/drawing/2014/main" xmlns="" id="{D16726B3-78ED-C1D3-B98D-604C521EA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72" y="3692436"/>
            <a:ext cx="1511300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малина</a:t>
            </a:r>
          </a:p>
        </p:txBody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xmlns="" id="{9FF9F8A9-E1F9-388B-2EF8-530862AA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88" y="3652501"/>
            <a:ext cx="1223962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черника</a:t>
            </a:r>
          </a:p>
        </p:txBody>
      </p:sp>
    </p:spTree>
    <p:extLst>
      <p:ext uri="{BB962C8B-B14F-4D97-AF65-F5344CB8AC3E}">
        <p14:creationId xmlns:p14="http://schemas.microsoft.com/office/powerpoint/2010/main" val="19691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217201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18F1D9-E366-A0F9-292F-1BC492FE32F1}"/>
              </a:ext>
            </a:extLst>
          </p:cNvPr>
          <p:cNvSpPr txBox="1"/>
          <p:nvPr/>
        </p:nvSpPr>
        <p:spPr>
          <a:xfrm>
            <a:off x="2876550" y="7902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«Украшение леса»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7A500A-C730-1D9A-6BB7-56DC255F6405}"/>
              </a:ext>
            </a:extLst>
          </p:cNvPr>
          <p:cNvSpPr txBox="1"/>
          <p:nvPr/>
        </p:nvSpPr>
        <p:spPr>
          <a:xfrm>
            <a:off x="3463334" y="1789628"/>
            <a:ext cx="756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- Какие</a:t>
            </a:r>
            <a:r>
              <a:rPr lang="ru-RU" sz="2400" b="1" kern="0" spc="-30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 цветы леса вы знаете</a:t>
            </a:r>
            <a:r>
              <a:rPr lang="ru-RU" sz="2400" b="1" kern="0" dirty="0"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437765F-8D66-E1EA-3EDE-C7C32B4E72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317" y="2440661"/>
            <a:ext cx="2132799" cy="18228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CDE655-22E8-D169-B956-D5C48DE5E9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2413263"/>
            <a:ext cx="2175288" cy="1822862"/>
          </a:xfrm>
          <a:prstGeom prst="rect">
            <a:avLst/>
          </a:prstGeom>
        </p:spPr>
      </p:pic>
      <p:sp>
        <p:nvSpPr>
          <p:cNvPr id="11" name="AutoShape 19">
            <a:extLst>
              <a:ext uri="{FF2B5EF4-FFF2-40B4-BE49-F238E27FC236}">
                <a16:creationId xmlns:a16="http://schemas.microsoft.com/office/drawing/2014/main" xmlns="" id="{E7944554-A834-4F5D-7EF5-A0A6A8092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053" y="4239948"/>
            <a:ext cx="1511300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entury Schoolbook" panose="02040604050505020304" pitchFamily="18" charset="0"/>
              </a:rPr>
              <a:t>подснежник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99C322A-4457-4119-2BFF-452F62638A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973" y="2426744"/>
            <a:ext cx="2405782" cy="1822862"/>
          </a:xfrm>
          <a:prstGeom prst="rect">
            <a:avLst/>
          </a:prstGeom>
        </p:spPr>
      </p:pic>
      <p:sp>
        <p:nvSpPr>
          <p:cNvPr id="15" name="AutoShape 9">
            <a:extLst>
              <a:ext uri="{FF2B5EF4-FFF2-40B4-BE49-F238E27FC236}">
                <a16:creationId xmlns:a16="http://schemas.microsoft.com/office/drawing/2014/main" xmlns="" id="{3940C907-EF57-907B-0C00-8A5D2DAC0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186" y="4192448"/>
            <a:ext cx="1917700" cy="340349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entury Schoolbook" panose="02040604050505020304" pitchFamily="18" charset="0"/>
              </a:rPr>
              <a:t>герань лесная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726BB99-038D-461F-44D4-AA4FF01E84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463" y="9668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A098446-D601-25C2-64D8-9C36F4E5EC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658" y="901892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3CF03A1-21D6-4174-6753-8F2B6D89A9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45" y="4575660"/>
            <a:ext cx="2185843" cy="1623491"/>
          </a:xfrm>
          <a:prstGeom prst="rect">
            <a:avLst/>
          </a:prstGeom>
        </p:spPr>
      </p:pic>
      <p:sp>
        <p:nvSpPr>
          <p:cNvPr id="19" name="AutoShape 14">
            <a:extLst>
              <a:ext uri="{FF2B5EF4-FFF2-40B4-BE49-F238E27FC236}">
                <a16:creationId xmlns:a16="http://schemas.microsoft.com/office/drawing/2014/main" xmlns="" id="{D836EFAD-DB7A-5CE0-2837-112672481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748" y="6076385"/>
            <a:ext cx="1511300" cy="287338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незабудка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2B8005A-93AA-F13F-B8BC-659F05257C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573" y="4551015"/>
            <a:ext cx="2126786" cy="1636589"/>
          </a:xfrm>
          <a:prstGeom prst="rect">
            <a:avLst/>
          </a:prstGeom>
        </p:spPr>
      </p:pic>
      <p:sp>
        <p:nvSpPr>
          <p:cNvPr id="21" name="AutoShape 14">
            <a:extLst>
              <a:ext uri="{FF2B5EF4-FFF2-40B4-BE49-F238E27FC236}">
                <a16:creationId xmlns:a16="http://schemas.microsoft.com/office/drawing/2014/main" xmlns="" id="{5519FA3E-454D-414C-3FB8-F58EE2975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636" y="6106951"/>
            <a:ext cx="1954250" cy="256772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Century Schoolbook" panose="02040604050505020304" pitchFamily="18" charset="0"/>
              </a:rPr>
              <a:t>иван-да-марья</a:t>
            </a:r>
          </a:p>
        </p:txBody>
      </p:sp>
      <p:sp>
        <p:nvSpPr>
          <p:cNvPr id="22" name="AutoShape 9">
            <a:extLst>
              <a:ext uri="{FF2B5EF4-FFF2-40B4-BE49-F238E27FC236}">
                <a16:creationId xmlns:a16="http://schemas.microsoft.com/office/drawing/2014/main" xmlns="" id="{1AF6BC6C-0E21-3175-43E5-A83CEF6F3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440" y="4217916"/>
            <a:ext cx="1511300" cy="287337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entury Schoolbook" panose="02040604050505020304" pitchFamily="18" charset="0"/>
              </a:rPr>
              <a:t>ландыши</a:t>
            </a: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xmlns="" id="{8B19221D-6E89-3379-F44C-29328AEED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996" y="6133374"/>
            <a:ext cx="1767647" cy="256772"/>
          </a:xfrm>
          <a:prstGeom prst="plaque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entury Schoolbook" panose="02040604050505020304" pitchFamily="18" charset="0"/>
              </a:rPr>
              <a:t> колокольчики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12B72B4-370B-AFED-D925-420F7CEA3E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794" y="4551015"/>
            <a:ext cx="2382123" cy="15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242253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63C5CC-8733-0FDE-C9C0-730AF27AD6D4}"/>
              </a:ext>
            </a:extLst>
          </p:cNvPr>
          <p:cNvSpPr txBox="1"/>
          <p:nvPr/>
        </p:nvSpPr>
        <p:spPr>
          <a:xfrm>
            <a:off x="2197101" y="358724"/>
            <a:ext cx="761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Игра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«Кто живет в лесу?»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E04161-7522-F93A-1302-90FE1B2E1A57}"/>
              </a:ext>
            </a:extLst>
          </p:cNvPr>
          <p:cNvSpPr txBox="1"/>
          <p:nvPr/>
        </p:nvSpPr>
        <p:spPr>
          <a:xfrm>
            <a:off x="2718337" y="380192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К</a:t>
            </a:r>
            <a:r>
              <a:rPr lang="ru-RU" sz="2400" b="1" i="0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осолапый, бурый, неуклюжий</a:t>
            </a:r>
            <a:r>
              <a:rPr lang="ru-RU" sz="2400" b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 - </a:t>
            </a:r>
            <a:endParaRPr lang="ru-RU" sz="2400" b="1" i="0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E75F79-3D3E-C472-002B-05B6A73A634E}"/>
              </a:ext>
            </a:extLst>
          </p:cNvPr>
          <p:cNvSpPr txBox="1"/>
          <p:nvPr/>
        </p:nvSpPr>
        <p:spPr>
          <a:xfrm>
            <a:off x="3585972" y="584474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</a:rPr>
              <a:t>Х</a:t>
            </a:r>
            <a:r>
              <a:rPr lang="ru-RU" sz="2400" b="1" i="0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</a:rPr>
              <a:t>итрая, рыжая, пушистая</a:t>
            </a:r>
            <a:r>
              <a:rPr lang="ru-RU" sz="2400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</a:rPr>
              <a:t> -</a:t>
            </a:r>
            <a:endParaRPr lang="ru-RU" sz="2400" b="1" i="0" dirty="0">
              <a:solidFill>
                <a:srgbClr val="C00000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A08B41-8990-3EDB-FFBA-180801C20C58}"/>
              </a:ext>
            </a:extLst>
          </p:cNvPr>
          <p:cNvSpPr txBox="1"/>
          <p:nvPr/>
        </p:nvSpPr>
        <p:spPr>
          <a:xfrm>
            <a:off x="1047054" y="238511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021878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Т</a:t>
            </a:r>
            <a:r>
              <a:rPr lang="ru-RU" sz="2400" b="1" i="0" dirty="0">
                <a:solidFill>
                  <a:srgbClr val="021878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русливый, длинноухий</a:t>
            </a:r>
            <a:r>
              <a:rPr lang="ru-RU" sz="2400" b="1" dirty="0">
                <a:solidFill>
                  <a:srgbClr val="021878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 -</a:t>
            </a:r>
            <a:endParaRPr lang="ru-RU" sz="2400" b="1" i="0" dirty="0">
              <a:solidFill>
                <a:srgbClr val="021878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4ED8DA-843B-A606-F32D-BF9C53B88BFD}"/>
              </a:ext>
            </a:extLst>
          </p:cNvPr>
          <p:cNvSpPr txBox="1"/>
          <p:nvPr/>
        </p:nvSpPr>
        <p:spPr>
          <a:xfrm>
            <a:off x="1679219" y="1078360"/>
            <a:ext cx="7861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21878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</a:rPr>
              <a:t>Крохотная, проворная, рыжая, запасливая 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66EE38-16FD-5D71-FE33-AD09F671812D}"/>
              </a:ext>
            </a:extLst>
          </p:cNvPr>
          <p:cNvSpPr txBox="1"/>
          <p:nvPr/>
        </p:nvSpPr>
        <p:spPr>
          <a:xfrm>
            <a:off x="1549569" y="4531044"/>
            <a:ext cx="7389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З</a:t>
            </a:r>
            <a:r>
              <a:rPr lang="ru-RU" sz="2400" b="1" i="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</a:rPr>
              <a:t>лой, голодный, зубастый, страшный -</a:t>
            </a:r>
          </a:p>
          <a:p>
            <a:r>
              <a:rPr lang="ru-RU" sz="1800" b="1" i="0" dirty="0">
                <a:solidFill>
                  <a:srgbClr val="111111"/>
                </a:solidFill>
                <a:effectLst/>
                <a:latin typeface="Century Schoolbook" panose="02040604050505020304" pitchFamily="18" charset="0"/>
              </a:rPr>
              <a:t> 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E22471-0E79-70CA-3A74-0D34B7C43DF5}"/>
              </a:ext>
            </a:extLst>
          </p:cNvPr>
          <p:cNvSpPr txBox="1"/>
          <p:nvPr/>
        </p:nvSpPr>
        <p:spPr>
          <a:xfrm>
            <a:off x="760131" y="1760357"/>
            <a:ext cx="7277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Шустрый, колючий, серый, маленький -</a:t>
            </a:r>
            <a:endParaRPr lang="ru-RU" sz="2400" b="1" dirty="0">
              <a:solidFill>
                <a:srgbClr val="C00000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6EF7D5-A79F-AD7A-C7CC-F5A768F359A4}"/>
              </a:ext>
            </a:extLst>
          </p:cNvPr>
          <p:cNvSpPr txBox="1"/>
          <p:nvPr/>
        </p:nvSpPr>
        <p:spPr>
          <a:xfrm>
            <a:off x="1201805" y="5145183"/>
            <a:ext cx="8147050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021878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Хищная, пернатая, зоркая, ночная, ухающая 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ECF8A6-0FF0-D7D0-1006-3281CD90E790}"/>
              </a:ext>
            </a:extLst>
          </p:cNvPr>
          <p:cNvSpPr txBox="1"/>
          <p:nvPr/>
        </p:nvSpPr>
        <p:spPr>
          <a:xfrm>
            <a:off x="753988" y="3215166"/>
            <a:ext cx="8980854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46150" algn="l"/>
              </a:tabLst>
            </a:pPr>
            <a:r>
              <a:rPr lang="ru-RU" sz="2400" b="1" kern="100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Красноголовый, пернатый, маленький, лекарь - </a:t>
            </a:r>
            <a:r>
              <a:rPr lang="ru-RU" sz="18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F5534C4-C2AA-FF26-C280-D498CFE9B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243" y="26697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A2E6130-BA8B-9665-FB12-A0FBE3B446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407" y="351928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314C8EC-ACCF-5088-0B50-F6C9F7832A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278" y="2512243"/>
            <a:ext cx="1762168" cy="2159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9786734-A410-DDA8-ADF9-7381221D6A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538" y="833530"/>
            <a:ext cx="1446859" cy="1431521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A68D8AA-2BFE-D41C-120B-617629150B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873" y="2386648"/>
            <a:ext cx="1085182" cy="1426588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5120" name="Рисунок 5119">
            <a:extLst>
              <a:ext uri="{FF2B5EF4-FFF2-40B4-BE49-F238E27FC236}">
                <a16:creationId xmlns:a16="http://schemas.microsoft.com/office/drawing/2014/main" xmlns="" id="{CB067582-77DA-1F45-6A56-4CC1C5375B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462" y="2072558"/>
            <a:ext cx="1666684" cy="1330506"/>
          </a:xfrm>
          <a:prstGeom prst="rect">
            <a:avLst/>
          </a:prstGeom>
        </p:spPr>
      </p:pic>
      <p:pic>
        <p:nvPicPr>
          <p:cNvPr id="5125" name="Рисунок 5124">
            <a:extLst>
              <a:ext uri="{FF2B5EF4-FFF2-40B4-BE49-F238E27FC236}">
                <a16:creationId xmlns:a16="http://schemas.microsoft.com/office/drawing/2014/main" xmlns="" id="{F4D95E10-A278-F0B5-F683-53852A2463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389" y="1598391"/>
            <a:ext cx="1446859" cy="898967"/>
          </a:xfrm>
          <a:prstGeom prst="rect">
            <a:avLst/>
          </a:prstGeom>
        </p:spPr>
      </p:pic>
      <p:pic>
        <p:nvPicPr>
          <p:cNvPr id="5126" name="Рисунок 5125">
            <a:extLst>
              <a:ext uri="{FF2B5EF4-FFF2-40B4-BE49-F238E27FC236}">
                <a16:creationId xmlns:a16="http://schemas.microsoft.com/office/drawing/2014/main" xmlns="" id="{900DA3D5-89D9-A92E-B6DA-B52C2E39CD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216" y="4113272"/>
            <a:ext cx="1656326" cy="1250791"/>
          </a:xfrm>
          <a:prstGeom prst="rect">
            <a:avLst/>
          </a:prstGeom>
        </p:spPr>
      </p:pic>
      <p:pic>
        <p:nvPicPr>
          <p:cNvPr id="5127" name="Рисунок 5126">
            <a:extLst>
              <a:ext uri="{FF2B5EF4-FFF2-40B4-BE49-F238E27FC236}">
                <a16:creationId xmlns:a16="http://schemas.microsoft.com/office/drawing/2014/main" xmlns="" id="{DDDDD006-7D84-FD77-2611-78F743A6E4B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336" y="5287167"/>
            <a:ext cx="1122160" cy="1315866"/>
          </a:xfrm>
          <a:prstGeom prst="rect">
            <a:avLst/>
          </a:prstGeom>
        </p:spPr>
      </p:pic>
      <p:pic>
        <p:nvPicPr>
          <p:cNvPr id="5128" name="Рисунок 5127">
            <a:extLst>
              <a:ext uri="{FF2B5EF4-FFF2-40B4-BE49-F238E27FC236}">
                <a16:creationId xmlns:a16="http://schemas.microsoft.com/office/drawing/2014/main" xmlns="" id="{B38E16CC-9F37-1FB2-1BFA-B56E392E891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89" y="4663458"/>
            <a:ext cx="1482121" cy="128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66401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0DE95B-CD47-4B29-93E4-10834764E445}"/>
              </a:ext>
            </a:extLst>
          </p:cNvPr>
          <p:cNvSpPr txBox="1"/>
          <p:nvPr/>
        </p:nvSpPr>
        <p:spPr>
          <a:xfrm>
            <a:off x="2197101" y="358724"/>
            <a:ext cx="761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Правила друзей природы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F06267-92CB-D5D1-EE48-C48DDDED59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243" y="26697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B8E5E1-EAB5-7E16-7026-A75D8A5EC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000" y="323748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97A066-3D84-A3D7-8B00-5D58A7292DEF}"/>
              </a:ext>
            </a:extLst>
          </p:cNvPr>
          <p:cNvSpPr txBox="1"/>
          <p:nvPr/>
        </p:nvSpPr>
        <p:spPr>
          <a:xfrm>
            <a:off x="3048000" y="26141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2400" b="1" i="1" dirty="0">
              <a:solidFill>
                <a:srgbClr val="111111"/>
              </a:solidFill>
              <a:effectLst/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0D2A0E-EF93-D9D0-0006-C587D56105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371" y="1096809"/>
            <a:ext cx="7273158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9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84064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2776B0-4BBC-D47C-3B32-D7FB685C4F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143" y="2108816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763915-FA11-74F0-884A-D858DE313E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630" y="1423016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4C2186-32B0-C48A-AA26-5E89A75683E7}"/>
              </a:ext>
            </a:extLst>
          </p:cNvPr>
          <p:cNvSpPr txBox="1"/>
          <p:nvPr/>
        </p:nvSpPr>
        <p:spPr>
          <a:xfrm>
            <a:off x="2921000" y="1569066"/>
            <a:ext cx="6934200" cy="4421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учащихся представление о роли леса в жизни человека;</a:t>
            </a:r>
            <a:r>
              <a:rPr lang="ru-RU" sz="2800" b="1" i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чувство ответственности за экологическое состояние планеты и желание созидательно взаимодействовать с природой.</a:t>
            </a:r>
          </a:p>
        </p:txBody>
      </p:sp>
    </p:spTree>
    <p:extLst>
      <p:ext uri="{BB962C8B-B14F-4D97-AF65-F5344CB8AC3E}">
        <p14:creationId xmlns:p14="http://schemas.microsoft.com/office/powerpoint/2010/main" val="205112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016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B29991-3008-8728-9E94-2E88CD544733}"/>
              </a:ext>
            </a:extLst>
          </p:cNvPr>
          <p:cNvSpPr txBox="1"/>
          <p:nvPr/>
        </p:nvSpPr>
        <p:spPr>
          <a:xfrm>
            <a:off x="2197101" y="358724"/>
            <a:ext cx="761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Игра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Собери пейзаж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A59937-CA3F-4787-2FAA-6AC0939ECBD5}"/>
              </a:ext>
            </a:extLst>
          </p:cNvPr>
          <p:cNvSpPr txBox="1"/>
          <p:nvPr/>
        </p:nvSpPr>
        <p:spPr>
          <a:xfrm>
            <a:off x="2082800" y="1899984"/>
            <a:ext cx="7613650" cy="1042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indent="89535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C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Пейзаж</a:t>
            </a:r>
            <a:r>
              <a:rPr lang="ru-RU" sz="2800" b="1" i="1" dirty="0">
                <a:solidFill>
                  <a:srgbClr val="7030A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это картина или рисунок, с изображением природы.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843443-2826-F00E-33FD-EBD660CBA024}"/>
              </a:ext>
            </a:extLst>
          </p:cNvPr>
          <p:cNvSpPr txBox="1"/>
          <p:nvPr/>
        </p:nvSpPr>
        <p:spPr>
          <a:xfrm>
            <a:off x="1841500" y="3837571"/>
            <a:ext cx="8547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kern="0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Дети из предметных картинок собирают картину «Лес» </a:t>
            </a:r>
            <a:endParaRPr lang="ru-RU" sz="3600" b="1" i="1" dirty="0"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FF3754-3926-E72F-752D-189C58AE1D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463" y="9668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FCE0A9-D980-51C0-8A35-05A1ABD4B1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407" y="516681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82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" y="217201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D5C9E5F8-9F82-AA0B-731E-B377A5B5C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4550" y="33414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F0CA3E-BFA6-A43E-04EE-265639E4DC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463" y="9668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4FAF31-5AE1-18E4-A623-A7A7949184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100" y="67161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515B04-DFDF-212D-F72D-BFC23CC516F9}"/>
              </a:ext>
            </a:extLst>
          </p:cNvPr>
          <p:cNvSpPr txBox="1"/>
          <p:nvPr/>
        </p:nvSpPr>
        <p:spPr>
          <a:xfrm>
            <a:off x="2876550" y="20351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чём мы сегодня говорили?</a:t>
            </a:r>
            <a:endParaRPr lang="ru-RU" sz="28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B800FD-5B00-1E09-3E49-FC4B672BB370}"/>
              </a:ext>
            </a:extLst>
          </p:cNvPr>
          <p:cNvSpPr txBox="1"/>
          <p:nvPr/>
        </p:nvSpPr>
        <p:spPr>
          <a:xfrm>
            <a:off x="4298950" y="271030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лес?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0DC21D-1003-2B4F-252D-1D4C052E7B31}"/>
              </a:ext>
            </a:extLst>
          </p:cNvPr>
          <p:cNvSpPr txBox="1"/>
          <p:nvPr/>
        </p:nvSpPr>
        <p:spPr>
          <a:xfrm>
            <a:off x="2574925" y="3461310"/>
            <a:ext cx="7118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профессия человека, который охраняет лес?</a:t>
            </a:r>
            <a:endParaRPr lang="ru-RU" sz="2800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085ED2-78AE-6CD6-464A-13DD52947ADC}"/>
              </a:ext>
            </a:extLst>
          </p:cNvPr>
          <p:cNvSpPr txBox="1"/>
          <p:nvPr/>
        </p:nvSpPr>
        <p:spPr>
          <a:xfrm>
            <a:off x="3296443" y="469399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людям важен лес?</a:t>
            </a:r>
            <a:endParaRPr lang="ru-RU" sz="2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1A552C-520B-157D-7742-690E5F6E05EE}"/>
              </a:ext>
            </a:extLst>
          </p:cNvPr>
          <p:cNvSpPr txBox="1"/>
          <p:nvPr/>
        </p:nvSpPr>
        <p:spPr>
          <a:xfrm>
            <a:off x="3086100" y="55605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нужно вести себя в лесу?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89CBC2-FAD1-76C7-0D6D-5A693B2410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52775" y="-276225"/>
            <a:ext cx="5886450" cy="7937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22690A-881D-7A49-8A3F-EBECA5E62C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49" y="88900"/>
            <a:ext cx="11925299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8F5B5DE-592E-820D-6CA1-CBD883DEC1C0}"/>
              </a:ext>
            </a:extLst>
          </p:cNvPr>
          <p:cNvSpPr/>
          <p:nvPr/>
        </p:nvSpPr>
        <p:spPr>
          <a:xfrm>
            <a:off x="1452563" y="108740"/>
            <a:ext cx="10606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Дети, берегите природу!!!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E8A9F7C-8D29-E8C1-DC5C-4B2913B3FE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463" y="9668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1706F8-FAB4-1D3D-7A9B-596E20316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50" y="126216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69CC13-2ED6-E50C-3873-73422A262C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4600" y="49673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202A29A-AADB-6262-6B30-81E89E6D54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63" y="401488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4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96764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E0A779-8D1D-93A3-B2D9-12E0462983BD}"/>
              </a:ext>
            </a:extLst>
          </p:cNvPr>
          <p:cNvSpPr txBox="1"/>
          <p:nvPr/>
        </p:nvSpPr>
        <p:spPr>
          <a:xfrm>
            <a:off x="4092574" y="1832879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ЗАГАДКА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7363DE-9ECC-C468-149C-4B126F41B710}"/>
              </a:ext>
            </a:extLst>
          </p:cNvPr>
          <p:cNvSpPr txBox="1"/>
          <p:nvPr/>
        </p:nvSpPr>
        <p:spPr>
          <a:xfrm>
            <a:off x="3084513" y="3273652"/>
            <a:ext cx="60229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1.Белки в нём живут и волки,  </a:t>
            </a:r>
          </a:p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В нём растут дубы и ёлки </a:t>
            </a:r>
          </a:p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Высоченны – до небес! </a:t>
            </a:r>
          </a:p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Называют его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9624F3-E338-E575-3E56-734E35991AC0}"/>
              </a:ext>
            </a:extLst>
          </p:cNvPr>
          <p:cNvSpPr txBox="1"/>
          <p:nvPr/>
        </p:nvSpPr>
        <p:spPr>
          <a:xfrm>
            <a:off x="6569074" y="4533100"/>
            <a:ext cx="16764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(Лес)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2776B0-4BBC-D47C-3B32-D7FB685C4F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543" y="2044760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763915-FA11-74F0-884A-D858DE313E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830" y="2108816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016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34935-88B7-BD62-A766-674F52A1B1E3}"/>
              </a:ext>
            </a:extLst>
          </p:cNvPr>
          <p:cNvSpPr txBox="1"/>
          <p:nvPr/>
        </p:nvSpPr>
        <p:spPr>
          <a:xfrm>
            <a:off x="3181350" y="1800354"/>
            <a:ext cx="56515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Хочешь знать, что значит лес?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сосны до небес,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Ели да осины, да кусты калины.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Шелест листьев в синеве,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пенье птичек,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некошеной траве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Огоньки лисичек.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 меняется, растёт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Долгими годами,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живое в нём живёт,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Вечно дружит с нами.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xmlns="" id="{A7A6E650-7A32-7C7D-6CCC-10E5EE035F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25" y="4876799"/>
            <a:ext cx="1895095" cy="157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xmlns="" id="{E4AA3C38-746D-77CD-6E3C-EC02E084BF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206" y="4221744"/>
            <a:ext cx="2154237" cy="216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01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25687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3ABA12-8DC8-16E2-D7C9-F654CA6F2243}"/>
              </a:ext>
            </a:extLst>
          </p:cNvPr>
          <p:cNvSpPr txBox="1"/>
          <p:nvPr/>
        </p:nvSpPr>
        <p:spPr>
          <a:xfrm>
            <a:off x="1186843" y="1620048"/>
            <a:ext cx="6835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1.Клейкие почки, зеленые листочки.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С белой корой расту под горой. 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19BC3A-3F9D-6E16-44B3-1F4A77937EE8}"/>
              </a:ext>
            </a:extLst>
          </p:cNvPr>
          <p:cNvSpPr txBox="1"/>
          <p:nvPr/>
        </p:nvSpPr>
        <p:spPr>
          <a:xfrm>
            <a:off x="3187700" y="715579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Загадки про деревья</a:t>
            </a: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E21E8C-9EC0-B3D3-B371-D3A02BAFC2C5}"/>
              </a:ext>
            </a:extLst>
          </p:cNvPr>
          <p:cNvSpPr txBox="1"/>
          <p:nvPr/>
        </p:nvSpPr>
        <p:spPr>
          <a:xfrm>
            <a:off x="6543675" y="2001198"/>
            <a:ext cx="181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(Берёза)</a:t>
            </a:r>
            <a:endParaRPr lang="ru-RU" sz="24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FFD6F8-1BA3-334B-C55E-A3770C652930}"/>
              </a:ext>
            </a:extLst>
          </p:cNvPr>
          <p:cNvSpPr txBox="1"/>
          <p:nvPr/>
        </p:nvSpPr>
        <p:spPr>
          <a:xfrm>
            <a:off x="1872008" y="2678406"/>
            <a:ext cx="6226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2.Жёлто-красная одёжка,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листик, как ладошка.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 всех ярче он.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Догадались? Это…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E73D52-8CF6-8AAE-B894-D3944B7004F5}"/>
              </a:ext>
            </a:extLst>
          </p:cNvPr>
          <p:cNvSpPr txBox="1"/>
          <p:nvPr/>
        </p:nvSpPr>
        <p:spPr>
          <a:xfrm>
            <a:off x="5100560" y="3724045"/>
            <a:ext cx="1282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(Клён)</a:t>
            </a:r>
            <a:endParaRPr lang="ru-RU" sz="24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B8F08D-938C-0164-DAA9-DE62DFA29EBA}"/>
              </a:ext>
            </a:extLst>
          </p:cNvPr>
          <p:cNvSpPr txBox="1"/>
          <p:nvPr/>
        </p:nvSpPr>
        <p:spPr>
          <a:xfrm>
            <a:off x="1556730" y="455759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3.Это дерево не елка,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есть шишки и иголки.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колонна каждый ствол,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Сверху крона как шатер. 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51B808-0143-AFC5-DA35-A8BEB6A98012}"/>
              </a:ext>
            </a:extLst>
          </p:cNvPr>
          <p:cNvSpPr txBox="1"/>
          <p:nvPr/>
        </p:nvSpPr>
        <p:spPr>
          <a:xfrm>
            <a:off x="5936781" y="5639542"/>
            <a:ext cx="1511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(Сосна)</a:t>
            </a:r>
            <a:endParaRPr lang="ru-RU" sz="24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Рисунок 1" descr="hello_html_m4e274fb9.jpg">
            <a:extLst>
              <a:ext uri="{FF2B5EF4-FFF2-40B4-BE49-F238E27FC236}">
                <a16:creationId xmlns:a16="http://schemas.microsoft.com/office/drawing/2014/main" xmlns="" id="{74172E6A-40D9-0383-9C51-15B1D8794F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9266" y="2587086"/>
            <a:ext cx="1963360" cy="3052456"/>
          </a:xfrm>
          <a:prstGeom prst="rect">
            <a:avLst/>
          </a:prstGeom>
        </p:spPr>
      </p:pic>
      <p:pic>
        <p:nvPicPr>
          <p:cNvPr id="4" name="Рисунок 3" descr="8922c708896e2001f6258e72cdc5a76b.jpg">
            <a:extLst>
              <a:ext uri="{FF2B5EF4-FFF2-40B4-BE49-F238E27FC236}">
                <a16:creationId xmlns:a16="http://schemas.microsoft.com/office/drawing/2014/main" xmlns="" id="{CA3BEDE1-CE2A-D794-582E-0D1DCC27E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132" y="177022"/>
            <a:ext cx="2574718" cy="35517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75A8B6D-B01A-6EBD-8BB1-BCD97E5B3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9195" y="3724045"/>
            <a:ext cx="2031446" cy="28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508614-B92C-7CA4-1455-1AE33C1C64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424" y="720114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xmlns="" id="{5F7A29F3-75C8-C99D-11EF-C954EFE434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63" y="3954877"/>
            <a:ext cx="8496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2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58029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B0C302-2C31-9D77-3B2E-4500767904EA}"/>
              </a:ext>
            </a:extLst>
          </p:cNvPr>
          <p:cNvSpPr txBox="1"/>
          <p:nvPr/>
        </p:nvSpPr>
        <p:spPr>
          <a:xfrm>
            <a:off x="2207192" y="828603"/>
            <a:ext cx="472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4.Темной он покрыт корой,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красивый и резной,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на кончиках ветвей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Много-много желудей</a:t>
            </a:r>
            <a:r>
              <a:rPr lang="ru-RU" sz="2400" b="1" i="1" dirty="0"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. </a:t>
            </a:r>
            <a:endParaRPr lang="ru-RU" sz="2400" b="1" dirty="0"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E0E5F-8A6D-40AF-4983-21D89AB8CBDC}"/>
              </a:ext>
            </a:extLst>
          </p:cNvPr>
          <p:cNvSpPr txBox="1"/>
          <p:nvPr/>
        </p:nvSpPr>
        <p:spPr>
          <a:xfrm>
            <a:off x="6096155" y="1836918"/>
            <a:ext cx="1181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b="1" i="1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Дуб</a:t>
            </a:r>
            <a:r>
              <a:rPr lang="ru-RU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2" descr="http://pozdravimvsex.ru/images/stories/pozdrav2/dub.png">
            <a:extLst>
              <a:ext uri="{FF2B5EF4-FFF2-40B4-BE49-F238E27FC236}">
                <a16:creationId xmlns:a16="http://schemas.microsoft.com/office/drawing/2014/main" xmlns="" id="{8E5D3AE6-515B-0864-0D83-8875A1A3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141" y="154844"/>
            <a:ext cx="2875413" cy="3399524"/>
          </a:xfrm>
          <a:prstGeom prst="rect">
            <a:avLst/>
          </a:prstGeom>
          <a:noFill/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6" name="Picture 2" descr="http://detectivebooks.ru/img/d/?src=33593509&amp;i=10&amp;ext=jpg">
            <a:extLst>
              <a:ext uri="{FF2B5EF4-FFF2-40B4-BE49-F238E27FC236}">
                <a16:creationId xmlns:a16="http://schemas.microsoft.com/office/drawing/2014/main" xmlns="" id="{3C4F7515-6678-30BB-EEC9-D2FA77ECC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5980" y="1726810"/>
            <a:ext cx="2071349" cy="352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рябина дерево рисунок">
            <a:hlinkClick r:id="rId5"/>
            <a:extLst>
              <a:ext uri="{FF2B5EF4-FFF2-40B4-BE49-F238E27FC236}">
                <a16:creationId xmlns:a16="http://schemas.microsoft.com/office/drawing/2014/main" xmlns="" id="{7D37B367-1955-F461-20A4-D21BD10F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617" y="3375110"/>
            <a:ext cx="2353533" cy="320505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55BAB8-90F6-A818-C222-F30FC6261AD3}"/>
              </a:ext>
            </a:extLst>
          </p:cNvPr>
          <p:cNvSpPr txBox="1"/>
          <p:nvPr/>
        </p:nvSpPr>
        <p:spPr>
          <a:xfrm>
            <a:off x="1755219" y="4273748"/>
            <a:ext cx="4599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6. Ягоды – не сладость,</a:t>
            </a:r>
            <a:b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Зато глазу радость.</a:t>
            </a:r>
            <a:b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И садам украшенье,</a:t>
            </a:r>
            <a:b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А дроздам угощенье.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111F4D-CFD1-6F9D-A8E1-638BBB774749}"/>
              </a:ext>
            </a:extLst>
          </p:cNvPr>
          <p:cNvSpPr txBox="1"/>
          <p:nvPr/>
        </p:nvSpPr>
        <p:spPr>
          <a:xfrm>
            <a:off x="5201904" y="5261214"/>
            <a:ext cx="2049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kern="0" dirty="0">
                <a:solidFill>
                  <a:srgbClr val="C00000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Рябина</a:t>
            </a:r>
            <a:r>
              <a:rPr lang="ru-RU" sz="2800" b="1" i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5B5DA9-BF72-D6BE-AAC6-9FB99CE82C45}"/>
              </a:ext>
            </a:extLst>
          </p:cNvPr>
          <p:cNvSpPr txBox="1"/>
          <p:nvPr/>
        </p:nvSpPr>
        <p:spPr>
          <a:xfrm>
            <a:off x="890606" y="2685454"/>
            <a:ext cx="7902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5.Что же это за девица?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швея, не мастерица, ничего сама не шьет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i="1" kern="0" dirty="0"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Century Schoolbook" panose="02040604050505020304" pitchFamily="18" charset="0"/>
                <a:ea typeface="Times New Roman" panose="02020603050405020304" pitchFamily="18" charset="0"/>
              </a:rPr>
              <a:t>А в иголках круглый год. </a:t>
            </a:r>
            <a:endParaRPr lang="ru-RU" sz="2400" b="1" dirty="0">
              <a:effectLst>
                <a:glow rad="127000">
                  <a:schemeClr val="bg1">
                    <a:lumMod val="95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B80F6A-B4E4-8965-1060-043EEA739923}"/>
              </a:ext>
            </a:extLst>
          </p:cNvPr>
          <p:cNvSpPr txBox="1"/>
          <p:nvPr/>
        </p:nvSpPr>
        <p:spPr>
          <a:xfrm>
            <a:off x="5030489" y="3406578"/>
            <a:ext cx="170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rgbClr val="C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(Ёлка)</a:t>
            </a:r>
            <a:endParaRPr lang="ru-RU" sz="24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xmlns="" id="{75ABA55D-49D5-CDED-64B8-143107013B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8349" y="3234401"/>
            <a:ext cx="8496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6" grpId="0"/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778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D0E734-7A49-17BB-9123-32BDFFB887D1}"/>
              </a:ext>
            </a:extLst>
          </p:cNvPr>
          <p:cNvSpPr txBox="1"/>
          <p:nvPr/>
        </p:nvSpPr>
        <p:spPr>
          <a:xfrm>
            <a:off x="3379787" y="1628087"/>
            <a:ext cx="6832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«Отгадай-ка»</a:t>
            </a:r>
            <a:r>
              <a:rPr lang="ru-RU" sz="3600" b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984132-22AD-28B1-7266-640981CEF2E7}"/>
              </a:ext>
            </a:extLst>
          </p:cNvPr>
          <p:cNvSpPr txBox="1"/>
          <p:nvPr/>
        </p:nvSpPr>
        <p:spPr>
          <a:xfrm>
            <a:off x="2933700" y="2767070"/>
            <a:ext cx="6096000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kern="0" dirty="0">
                <a:solidFill>
                  <a:srgbClr val="0218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Ребята по очереди берут из коробки листик, ветку или плод и называют с какого он дерева или куста. </a:t>
            </a:r>
            <a:endParaRPr lang="ru-RU" sz="2800" b="1" i="1" dirty="0">
              <a:solidFill>
                <a:srgbClr val="0218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191863-9529-90D2-6B1A-B4FB277BA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756" y="155925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F556DD-5EF3-E472-02CC-791C36E65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5044" y="155925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6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397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BA7623-E227-1344-FD32-0C32470610FB}"/>
              </a:ext>
            </a:extLst>
          </p:cNvPr>
          <p:cNvSpPr txBox="1"/>
          <p:nvPr/>
        </p:nvSpPr>
        <p:spPr>
          <a:xfrm>
            <a:off x="4044236" y="625691"/>
            <a:ext cx="4425950" cy="80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Типы лесов</a:t>
            </a:r>
            <a:endParaRPr lang="ru-RU" sz="4400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62DA93-894A-2A28-C63F-2543AF23C198}"/>
              </a:ext>
            </a:extLst>
          </p:cNvPr>
          <p:cNvSpPr txBox="1"/>
          <p:nvPr/>
        </p:nvSpPr>
        <p:spPr>
          <a:xfrm>
            <a:off x="1487207" y="5095656"/>
            <a:ext cx="2607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</a:rPr>
              <a:t>Ели, сосны, лиственницы, пихты.</a:t>
            </a:r>
            <a:endParaRPr lang="ru-RU" sz="2400" b="1" i="1" dirty="0"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30CCAE-6CAA-F5AC-F282-B29F4A6CB9EA}"/>
              </a:ext>
            </a:extLst>
          </p:cNvPr>
          <p:cNvSpPr txBox="1"/>
          <p:nvPr/>
        </p:nvSpPr>
        <p:spPr>
          <a:xfrm>
            <a:off x="1357477" y="1925181"/>
            <a:ext cx="2330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rgbClr val="196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kern="0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ХВОЙНЫЕ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1D1D74-FA8D-DEC5-A9C0-F5CA454000D2}"/>
              </a:ext>
            </a:extLst>
          </p:cNvPr>
          <p:cNvSpPr txBox="1"/>
          <p:nvPr/>
        </p:nvSpPr>
        <p:spPr>
          <a:xfrm>
            <a:off x="4663833" y="1908873"/>
            <a:ext cx="2864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rgbClr val="196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b="1" i="1" kern="0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ЛИСТВЕННЫЕ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B7CBEA-7121-1756-609D-C0DC9BAE48E6}"/>
              </a:ext>
            </a:extLst>
          </p:cNvPr>
          <p:cNvSpPr txBox="1"/>
          <p:nvPr/>
        </p:nvSpPr>
        <p:spPr>
          <a:xfrm>
            <a:off x="8244485" y="1923160"/>
            <a:ext cx="2864334" cy="461665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rgbClr val="196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b="1" i="1" kern="0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СМЕШАННЫЕ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5A3E9F-CE7E-5846-A8D8-587462E05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037" y="2432093"/>
            <a:ext cx="2557491" cy="266356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4374A958-49EC-317C-14AE-26EC6767D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1415" y="2423214"/>
            <a:ext cx="2338386" cy="26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82136C4-B817-0CE6-27C6-DA3E01688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4688" y="2432093"/>
            <a:ext cx="2563929" cy="270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4C764E4-146F-0D2F-A94B-1167E3C7335C}"/>
              </a:ext>
            </a:extLst>
          </p:cNvPr>
          <p:cNvSpPr txBox="1"/>
          <p:nvPr/>
        </p:nvSpPr>
        <p:spPr>
          <a:xfrm>
            <a:off x="4751783" y="5163887"/>
            <a:ext cx="3010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Березы, рябины, клёны, дубы.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1295A7-3ABA-4BC5-FD38-B66CDE80F642}"/>
              </a:ext>
            </a:extLst>
          </p:cNvPr>
          <p:cNvSpPr txBox="1"/>
          <p:nvPr/>
        </p:nvSpPr>
        <p:spPr>
          <a:xfrm>
            <a:off x="8379816" y="5058469"/>
            <a:ext cx="30108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Лиственные и хвойные </a:t>
            </a:r>
          </a:p>
          <a:p>
            <a:r>
              <a:rPr lang="ru-RU" sz="2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 вместе.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558E4E-B1BE-4C8F-500F-248079732D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770" y="855745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68B17-D465-8331-BEB9-D4B7F38097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524" y="888983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4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EB287B-2B36-C01A-BF3E-ED839D76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01600"/>
            <a:ext cx="1182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4B3D53-9913-B5B6-C2C2-907608DBE1FA}"/>
              </a:ext>
            </a:extLst>
          </p:cNvPr>
          <p:cNvSpPr txBox="1"/>
          <p:nvPr/>
        </p:nvSpPr>
        <p:spPr>
          <a:xfrm>
            <a:off x="2768600" y="429957"/>
            <a:ext cx="728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ПОСЛОВИЦЫ ПРО ЛЕС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BD02BC-EBD7-5BA1-3B00-8AC0A1B598BE}"/>
              </a:ext>
            </a:extLst>
          </p:cNvPr>
          <p:cNvSpPr txBox="1"/>
          <p:nvPr/>
        </p:nvSpPr>
        <p:spPr>
          <a:xfrm>
            <a:off x="292100" y="1140262"/>
            <a:ext cx="11360150" cy="5007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Много леса – не руби, мало леса – береги, нет леса – посади.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 лес с лукошком пойдешь – много ягод наберешь.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3. Для волка да медведя лес дом родной, а для   человека друг.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Из леса бери по потребностям, а не по жадности.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5. В лесу играй, да тишину соблюдай. 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6. Тот человек лесу друг, кто о лесе заботится.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7. Человек дарит лесу заботу, а лес человеку – пользу.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8. </a:t>
            </a:r>
            <a:r>
              <a:rPr lang="ru-RU" sz="2400" b="1" i="1" dirty="0">
                <a:solidFill>
                  <a:srgbClr val="00206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Возле леса жить – голодному не быть.</a:t>
            </a:r>
            <a:endParaRPr lang="ru-RU" sz="2400" b="1" dirty="0">
              <a:solidFill>
                <a:srgbClr val="002060"/>
              </a:solidFill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9.</a:t>
            </a:r>
            <a:r>
              <a:rPr lang="ru-RU" sz="2400" b="1" i="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лесу ходи – под ноги гляди.</a:t>
            </a:r>
            <a:endParaRPr lang="ru-RU" sz="2400" b="1" dirty="0">
              <a:effectLst>
                <a:glow rad="127000">
                  <a:schemeClr val="bg1">
                    <a:lumMod val="8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EA9DCE-B220-6896-92B8-4A2B7F5D31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769" y="410633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D0415-6DCF-C7AC-FE3C-B2A2379039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857" y="429957"/>
            <a:ext cx="674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4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2694</TotalTime>
  <Words>778</Words>
  <Application>Microsoft Office PowerPoint</Application>
  <PresentationFormat>Произвольный</PresentationFormat>
  <Paragraphs>140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Dmitrii Oleinik</dc:creator>
  <cp:lastModifiedBy>Надежда</cp:lastModifiedBy>
  <cp:revision>209</cp:revision>
  <dcterms:created xsi:type="dcterms:W3CDTF">2023-08-09T12:31:00Z</dcterms:created>
  <dcterms:modified xsi:type="dcterms:W3CDTF">2024-01-08T18:25:37Z</dcterms:modified>
</cp:coreProperties>
</file>