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7" r:id="rId1"/>
  </p:sldMasterIdLst>
  <p:sldIdLst>
    <p:sldId id="265" r:id="rId2"/>
    <p:sldId id="263" r:id="rId3"/>
    <p:sldId id="261" r:id="rId4"/>
    <p:sldId id="267" r:id="rId5"/>
    <p:sldId id="284" r:id="rId6"/>
    <p:sldId id="283" r:id="rId7"/>
    <p:sldId id="257" r:id="rId8"/>
    <p:sldId id="270" r:id="rId9"/>
    <p:sldId id="271" r:id="rId10"/>
    <p:sldId id="274" r:id="rId11"/>
    <p:sldId id="275" r:id="rId12"/>
    <p:sldId id="276" r:id="rId13"/>
    <p:sldId id="277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77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82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11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10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42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00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33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66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99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07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41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13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3768" y="476672"/>
            <a:ext cx="411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Девиз урока: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9085" y="2276872"/>
            <a:ext cx="592117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уверенность, </a:t>
            </a:r>
          </a:p>
          <a:p>
            <a:pPr algn="ctr"/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успех, </a:t>
            </a:r>
          </a:p>
          <a:p>
            <a:pPr algn="ctr"/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удовольствие.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14290"/>
            <a:ext cx="60901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Творческая 5-минутка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285860"/>
            <a:ext cx="7004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Написать стихотворение - </a:t>
            </a:r>
            <a:r>
              <a:rPr lang="ru-RU" sz="2800" b="1" dirty="0" err="1"/>
              <a:t>синквейн</a:t>
            </a:r>
            <a:r>
              <a:rPr lang="ru-RU" sz="2800" b="1" dirty="0"/>
              <a:t> о весне</a:t>
            </a: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7158" y="2204671"/>
            <a:ext cx="8997271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Существительное    </a:t>
            </a:r>
            <a:r>
              <a:rPr kumimoji="0" lang="ru-RU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(тема)</a:t>
            </a:r>
            <a:endParaRPr kumimoji="0" lang="ru-RU" sz="3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Прилагательные (2)  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(раскрывающие тему)</a:t>
            </a:r>
            <a:endParaRPr kumimoji="0" lang="ru-RU" sz="2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Глаголы ( 3)   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(описывающие действия по теме)</a:t>
            </a:r>
            <a:endParaRPr kumimoji="0" lang="ru-RU" sz="2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Предложение    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(отношение к теме)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Picture 2" descr="славянское Записи в рубрике славянское Дневник nataliij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214950"/>
            <a:ext cx="1534968" cy="1416893"/>
          </a:xfrm>
          <a:prstGeom prst="rect">
            <a:avLst/>
          </a:prstGeom>
          <a:noFill/>
        </p:spPr>
      </p:pic>
      <p:pic>
        <p:nvPicPr>
          <p:cNvPr id="6" name="Рисунок 5" descr="52f9ce78-257c-4a6a-b646-ee715ccee9bf.jpg"/>
          <p:cNvPicPr>
            <a:picLocks noChangeAspect="1"/>
          </p:cNvPicPr>
          <p:nvPr/>
        </p:nvPicPr>
        <p:blipFill>
          <a:blip r:embed="rId3"/>
          <a:srcRect l="9375" t="2345" r="2343" b="5441"/>
          <a:stretch>
            <a:fillRect/>
          </a:stretch>
        </p:blipFill>
        <p:spPr>
          <a:xfrm>
            <a:off x="857224" y="5159271"/>
            <a:ext cx="2786082" cy="1698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984742.jpg"/>
          <p:cNvPicPr>
            <a:picLocks noChangeAspect="1"/>
          </p:cNvPicPr>
          <p:nvPr/>
        </p:nvPicPr>
        <p:blipFill>
          <a:blip r:embed="rId2"/>
          <a:srcRect b="4762"/>
          <a:stretch>
            <a:fillRect/>
          </a:stretch>
        </p:blipFill>
        <p:spPr>
          <a:xfrm>
            <a:off x="500034" y="642918"/>
            <a:ext cx="8201082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14414" y="1142984"/>
            <a:ext cx="74295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5400" b="1" dirty="0"/>
              <a:t>Весна. </a:t>
            </a:r>
            <a:br>
              <a:rPr lang="ru-RU" sz="5400" b="1" dirty="0"/>
            </a:br>
            <a:r>
              <a:rPr lang="ru-RU" sz="5400" b="1" dirty="0"/>
              <a:t>Тёплая, яркая. </a:t>
            </a:r>
            <a:br>
              <a:rPr lang="ru-RU" sz="5400" b="1" dirty="0"/>
            </a:br>
            <a:r>
              <a:rPr lang="ru-RU" sz="5400" b="1" dirty="0"/>
              <a:t>Тает, бегут, журчат. </a:t>
            </a:r>
            <a:br>
              <a:rPr lang="ru-RU" sz="5400" b="1" dirty="0"/>
            </a:br>
            <a:r>
              <a:rPr lang="ru-RU" sz="5400" b="1" dirty="0"/>
              <a:t>Наступила долгожданная весна! </a:t>
            </a:r>
          </a:p>
          <a:p>
            <a:endParaRPr lang="ru-RU" sz="5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79512" y="682642"/>
            <a:ext cx="878993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На уроке я узнал…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40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Мне на уроке удалось…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40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Мне бы хотелось похвалить…</a:t>
            </a:r>
            <a:endParaRPr lang="ru-RU" sz="4000" dirty="0">
              <a:solidFill>
                <a:srgbClr val="002060"/>
              </a:solidFill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40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Самым интересным на уроке было…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*Мне понравилось …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*Я понял, что …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*Я научился …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*Я сегодня работал … 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0026-026-Refleksija.jpg"/>
          <p:cNvPicPr>
            <a:picLocks noChangeAspect="1"/>
          </p:cNvPicPr>
          <p:nvPr/>
        </p:nvPicPr>
        <p:blipFill>
          <a:blip r:embed="rId2"/>
          <a:srcRect l="62500" b="88542"/>
          <a:stretch>
            <a:fillRect/>
          </a:stretch>
        </p:blipFill>
        <p:spPr>
          <a:xfrm>
            <a:off x="2786050" y="0"/>
            <a:ext cx="3428992" cy="785794"/>
          </a:xfrm>
          <a:prstGeom prst="rect">
            <a:avLst/>
          </a:prstGeom>
        </p:spPr>
      </p:pic>
      <p:pic>
        <p:nvPicPr>
          <p:cNvPr id="33794" name="Picture 2" descr="https://avatars.mds.yandex.net/i?id=37c1a469773b65b2fb75ab5c1e8eab27-3613310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071" y="4365104"/>
            <a:ext cx="2545454" cy="1847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3284984"/>
            <a:ext cx="71287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работу 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Вдохновения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выполнении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домашнего задания!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3473" y="260648"/>
            <a:ext cx="5007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Домашнее задание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778505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1.Выучить наизусть.</a:t>
            </a:r>
          </a:p>
          <a:p>
            <a:r>
              <a:rPr lang="ru-RU" sz="3200" b="1" dirty="0"/>
              <a:t>2.Нарисовать иллюстрацию. ( по желанию)</a:t>
            </a:r>
          </a:p>
          <a:p>
            <a:r>
              <a:rPr lang="ru-RU" sz="3200" b="1" dirty="0"/>
              <a:t>3. Написать сочинение о весне. ( по желанию)</a:t>
            </a:r>
          </a:p>
        </p:txBody>
      </p:sp>
      <p:pic>
        <p:nvPicPr>
          <p:cNvPr id="7" name="Рисунок 2" descr="072c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23336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0"/>
            <a:ext cx="5450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РАБОТА ПО ГРУППАМ</a:t>
            </a:r>
            <a:endParaRPr lang="ru-RU" sz="44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357298"/>
          <a:ext cx="8215370" cy="3996119"/>
        </p:xfrm>
        <a:graphic>
          <a:graphicData uri="http://schemas.openxmlformats.org/drawingml/2006/table">
            <a:tbl>
              <a:tblPr/>
              <a:tblGrid>
                <a:gridCol w="3516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Что?</a:t>
                      </a:r>
                      <a:endParaRPr lang="ru-RU" sz="2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Где?</a:t>
                      </a:r>
                      <a:endParaRPr lang="ru-RU" sz="24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Для чего?</a:t>
                      </a:r>
                      <a:endParaRPr lang="ru-RU" sz="24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Знаки восклицания</a:t>
                      </a:r>
                      <a:endParaRPr lang="ru-RU" sz="2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8 знаков. По всему тексту.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 середине стихотворной строки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Выражение …восторга, радости, восхищения.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Чувства переполняют настолько, что не хватает воздуха: делает вдох!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Многоточие </a:t>
                      </a:r>
                      <a:endParaRPr lang="ru-RU" sz="2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Стихотворение заканчивается им.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Герой многое ещё мог бы сказать, но все слова не могут передать то, что происходит в душе.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58" y="714356"/>
            <a:ext cx="6442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«Пунктуация»                   1 группа</a:t>
            </a:r>
            <a:endParaRPr lang="ru-RU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0"/>
            <a:ext cx="5450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РАБОТА ПО ГРУППАМ</a:t>
            </a:r>
            <a:endParaRPr lang="ru-RU" sz="4400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627687"/>
              </p:ext>
            </p:extLst>
          </p:nvPr>
        </p:nvGraphicFramePr>
        <p:xfrm>
          <a:off x="321439" y="1354216"/>
          <a:ext cx="8501122" cy="4544759"/>
        </p:xfrm>
        <a:graphic>
          <a:graphicData uri="http://schemas.openxmlformats.org/drawingml/2006/table">
            <a:tbl>
              <a:tblPr/>
              <a:tblGrid>
                <a:gridCol w="2357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6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Что?</a:t>
                      </a:r>
                      <a:endParaRPr lang="ru-RU" sz="2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Где?</a:t>
                      </a:r>
                      <a:endParaRPr lang="ru-RU" sz="2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Для чего?</a:t>
                      </a:r>
                      <a:endParaRPr lang="ru-RU" sz="24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Олицетворение</a:t>
                      </a:r>
                      <a:endParaRPr lang="ru-RU" sz="2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«ласкаясь»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лист «шумит»,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летают облака”, 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“взревев, река несёт”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Одушевление природы.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Природа радуется приходу весны, возрождению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Эпитет</a:t>
                      </a:r>
                      <a:endParaRPr lang="ru-RU" sz="2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“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лазурию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живой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”</a:t>
                      </a: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 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“на </a:t>
                      </a: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торжествующем 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хребте”,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“в </a:t>
                      </a: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яркой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вышине”,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“</a:t>
                      </a: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незримый 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жавронок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”, “</a:t>
                      </a: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заздравный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гимн”.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Показать счастье, радость природы.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Ощущение радости, праздничности приятного весеннего дня.</a:t>
                      </a:r>
                    </a:p>
                    <a:p>
                      <a:pPr algn="just"/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Они передают мощь и величие весны, восхищение поэта переменами в природе, которые он приветствует.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71472" y="769441"/>
            <a:ext cx="80724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«Выразительные средства»          2 группа </a:t>
            </a:r>
            <a:endParaRPr kumimoji="0" lang="ru-RU" sz="3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428604"/>
            <a:ext cx="4643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Задачи урока: </a:t>
            </a:r>
            <a:endParaRPr lang="ru-RU" sz="4800" b="1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44" y="1500174"/>
            <a:ext cx="435771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Познакомиться…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Проанализировать…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Провести…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Научиться…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143372" y="1643050"/>
            <a:ext cx="50006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биографией поэта и его стихотворениями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прочитанное стихотворение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словарно-лексическую работу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выразительно читать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2857496"/>
            <a:ext cx="4680063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Баратынский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0"/>
            <a:ext cx="85725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асшифруй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-Зачеркните только одинаковые слоги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341627"/>
              </p:ext>
            </p:extLst>
          </p:nvPr>
        </p:nvGraphicFramePr>
        <p:xfrm>
          <a:off x="395536" y="2357430"/>
          <a:ext cx="831986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9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3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МАБМААМАРМААМАТМАЫМАНМАСМАКМАИМАЙ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14290"/>
            <a:ext cx="87496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baratinskiy_e_a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980728"/>
            <a:ext cx="3106017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260648"/>
            <a:ext cx="5131534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Баратынский </a:t>
            </a:r>
            <a:br>
              <a:rPr lang="ru-RU" sz="44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</a:br>
            <a:r>
              <a:rPr lang="ru-RU" sz="44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Евгений </a:t>
            </a:r>
          </a:p>
          <a:p>
            <a:pPr algn="ctr">
              <a:defRPr/>
            </a:pPr>
            <a:r>
              <a:rPr lang="ru-RU" sz="44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Абрамович 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F01840-D208-402D-99BA-F7A578608A2A}"/>
              </a:ext>
            </a:extLst>
          </p:cNvPr>
          <p:cNvSpPr txBox="1"/>
          <p:nvPr/>
        </p:nvSpPr>
        <p:spPr>
          <a:xfrm>
            <a:off x="4139952" y="5635598"/>
            <a:ext cx="446449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1800-1844 </a:t>
            </a:r>
            <a:r>
              <a:rPr lang="ru-RU" sz="4000" dirty="0">
                <a:solidFill>
                  <a:srgbClr val="C00000"/>
                </a:solidFill>
              </a:rPr>
              <a:t>гг.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2696F5-C4D4-47D9-B106-880587A3EA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587"/>
            <a:ext cx="9144000" cy="58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0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xn----8sbiecm6bhdx8i.xn--p1ai/sites/default/files/resize/images/shkolnikam/Shishkin_Sosni_osveschennie_solncem-250x353.jpg">
            <a:extLst>
              <a:ext uri="{FF2B5EF4-FFF2-40B4-BE49-F238E27FC236}">
                <a16:creationId xmlns:a16="http://schemas.microsoft.com/office/drawing/2014/main" id="{7A3A61AD-84C7-41DB-BA22-B157B8457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16633"/>
            <a:ext cx="2016224" cy="284690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73CE16-5763-4F60-9660-FEF2039D7F7F}"/>
              </a:ext>
            </a:extLst>
          </p:cNvPr>
          <p:cNvSpPr txBox="1"/>
          <p:nvPr/>
        </p:nvSpPr>
        <p:spPr>
          <a:xfrm>
            <a:off x="74373" y="2955058"/>
            <a:ext cx="3789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И.И. Шишкин</a:t>
            </a:r>
          </a:p>
          <a:p>
            <a:r>
              <a:rPr lang="ru-RU" b="1" dirty="0">
                <a:solidFill>
                  <a:srgbClr val="FF0000"/>
                </a:solidFill>
              </a:rPr>
              <a:t>«Сосны освещённые солнцем»</a:t>
            </a:r>
          </a:p>
        </p:txBody>
      </p:sp>
      <p:pic>
        <p:nvPicPr>
          <p:cNvPr id="5" name="Picture 2" descr="http://xn----8sbiecm6bhdx8i.xn--p1ai/sites/default/files/Savrasov_Grachi_Prileteli.jpg">
            <a:extLst>
              <a:ext uri="{FF2B5EF4-FFF2-40B4-BE49-F238E27FC236}">
                <a16:creationId xmlns:a16="http://schemas.microsoft.com/office/drawing/2014/main" id="{D7A95FE0-F00B-4C18-AED5-97197790C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0547" y="268170"/>
            <a:ext cx="1944216" cy="254383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2B3C32-66F3-46F3-9105-775D99BADB56}"/>
              </a:ext>
            </a:extLst>
          </p:cNvPr>
          <p:cNvSpPr txBox="1"/>
          <p:nvPr/>
        </p:nvSpPr>
        <p:spPr>
          <a:xfrm>
            <a:off x="4147371" y="2781908"/>
            <a:ext cx="3055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А.Саврасов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«Грачи прилетели»</a:t>
            </a:r>
          </a:p>
        </p:txBody>
      </p:sp>
      <p:pic>
        <p:nvPicPr>
          <p:cNvPr id="7" name="Picture 2" descr="http://xn----8sbiecm6bhdx8i.xn--p1ai/sites/default/files/Levitan_Zolotay_osen.jpg">
            <a:extLst>
              <a:ext uri="{FF2B5EF4-FFF2-40B4-BE49-F238E27FC236}">
                <a16:creationId xmlns:a16="http://schemas.microsoft.com/office/drawing/2014/main" id="{A2857087-B07C-4514-8F40-10D93DCC8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1815" y="3579776"/>
            <a:ext cx="2926000" cy="19059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7EBFE9-7299-4FF5-B03A-98E7D03EC9A0}"/>
              </a:ext>
            </a:extLst>
          </p:cNvPr>
          <p:cNvSpPr txBox="1"/>
          <p:nvPr/>
        </p:nvSpPr>
        <p:spPr>
          <a:xfrm>
            <a:off x="1996258" y="5485676"/>
            <a:ext cx="2097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И. Левитан</a:t>
            </a:r>
          </a:p>
          <a:p>
            <a:r>
              <a:rPr lang="ru-RU" b="1" dirty="0">
                <a:solidFill>
                  <a:srgbClr val="C00000"/>
                </a:solidFill>
              </a:rPr>
              <a:t>«Золотая осень»</a:t>
            </a:r>
          </a:p>
        </p:txBody>
      </p:sp>
      <p:pic>
        <p:nvPicPr>
          <p:cNvPr id="9" name="Picture 2" descr="Грабарь Февральская лазурь">
            <a:extLst>
              <a:ext uri="{FF2B5EF4-FFF2-40B4-BE49-F238E27FC236}">
                <a16:creationId xmlns:a16="http://schemas.microsoft.com/office/drawing/2014/main" id="{E48E3C54-6CE5-4906-9E7C-B9D161BE9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216" y="1484785"/>
            <a:ext cx="2069144" cy="355065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89F43C-4B73-4351-AAAF-41EC0D99AB08}"/>
              </a:ext>
            </a:extLst>
          </p:cNvPr>
          <p:cNvSpPr txBox="1"/>
          <p:nvPr/>
        </p:nvSpPr>
        <p:spPr>
          <a:xfrm>
            <a:off x="6099186" y="5164542"/>
            <a:ext cx="2865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И.Э. Грабарь</a:t>
            </a:r>
          </a:p>
          <a:p>
            <a:r>
              <a:rPr lang="ru-RU" b="1" dirty="0">
                <a:solidFill>
                  <a:srgbClr val="002060"/>
                </a:solidFill>
              </a:rPr>
              <a:t>«Февральская лазурь»</a:t>
            </a:r>
          </a:p>
        </p:txBody>
      </p:sp>
    </p:spTree>
    <p:extLst>
      <p:ext uri="{BB962C8B-B14F-4D97-AF65-F5344CB8AC3E}">
        <p14:creationId xmlns:p14="http://schemas.microsoft.com/office/powerpoint/2010/main" val="3763386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142984"/>
            <a:ext cx="3786214" cy="557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Лазурь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Торжествующий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Древа обнажены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Ветхий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Душист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Взвился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Незримый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Заздравный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Ясен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Хребет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214290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Словарная</a:t>
            </a:r>
            <a:r>
              <a: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работа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00430" y="1142984"/>
            <a:ext cx="5072098" cy="557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синева, синий цвет.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одержавший победу.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голые деревья.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старый.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ароматен, с приятным запахом.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быстро взлетел, поднялся.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невидимый.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приветственный.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чист, прозрачен.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гребень волны.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5.infourok.ru/uploads/ex/12d2/00012441-cf5d6f55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0"/>
            <a:ext cx="5450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РАБОТА ПО ГРУППАМ</a:t>
            </a:r>
            <a:endParaRPr lang="ru-RU" sz="44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357298"/>
          <a:ext cx="7881949" cy="1692594"/>
        </p:xfrm>
        <a:graphic>
          <a:graphicData uri="http://schemas.openxmlformats.org/drawingml/2006/table">
            <a:tbl>
              <a:tblPr/>
              <a:tblGrid>
                <a:gridCol w="2626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5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Что?</a:t>
                      </a:r>
                      <a:endParaRPr lang="ru-RU" sz="2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Где?</a:t>
                      </a:r>
                      <a:endParaRPr lang="ru-RU" sz="24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Для чего?</a:t>
                      </a:r>
                      <a:endParaRPr lang="ru-RU" sz="24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 Знаки    восклицания</a:t>
                      </a:r>
                      <a:endParaRPr lang="ru-RU" sz="2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Многоточие </a:t>
                      </a:r>
                      <a:endParaRPr lang="ru-RU" sz="2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58" y="714356"/>
            <a:ext cx="6442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«Пунктуация»                   1 группа</a:t>
            </a:r>
            <a:endParaRPr lang="ru-RU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4357694"/>
          <a:ext cx="8286808" cy="1465708"/>
        </p:xfrm>
        <a:graphic>
          <a:graphicData uri="http://schemas.openxmlformats.org/drawingml/2006/table">
            <a:tbl>
              <a:tblPr/>
              <a:tblGrid>
                <a:gridCol w="3286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Что?</a:t>
                      </a:r>
                      <a:endParaRPr lang="ru-RU" sz="2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Где?</a:t>
                      </a:r>
                      <a:endParaRPr lang="ru-RU" sz="2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Для чего?</a:t>
                      </a:r>
                      <a:endParaRPr lang="ru-RU" sz="24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Олицетворение</a:t>
                      </a:r>
                      <a:endParaRPr lang="ru-RU" sz="2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Эпитет</a:t>
                      </a:r>
                      <a:endParaRPr lang="ru-RU" sz="2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14348" y="3111341"/>
            <a:ext cx="80724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«Выразительные средства»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и 3 группа </a:t>
            </a:r>
            <a:endParaRPr kumimoji="0" lang="ru-RU" sz="3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519</TotalTime>
  <Words>503</Words>
  <Application>Microsoft Office PowerPoint</Application>
  <PresentationFormat>Экран (4:3)</PresentationFormat>
  <Paragraphs>127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Book Antiqua</vt:lpstr>
      <vt:lpstr>Calibri</vt:lpstr>
      <vt:lpstr>Gill Sans MT</vt:lpstr>
      <vt:lpstr>Times New Roman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Кацуба1</dc:creator>
  <cp:lastModifiedBy>Наталья</cp:lastModifiedBy>
  <cp:revision>40</cp:revision>
  <dcterms:created xsi:type="dcterms:W3CDTF">2016-11-03T09:37:20Z</dcterms:created>
  <dcterms:modified xsi:type="dcterms:W3CDTF">2024-01-08T02:32:20Z</dcterms:modified>
</cp:coreProperties>
</file>