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72" r:id="rId3"/>
    <p:sldId id="311" r:id="rId5"/>
    <p:sldId id="298" r:id="rId6"/>
    <p:sldId id="300" r:id="rId7"/>
    <p:sldId id="287" r:id="rId8"/>
    <p:sldId id="286" r:id="rId9"/>
    <p:sldId id="304" r:id="rId10"/>
    <p:sldId id="277" r:id="rId11"/>
    <p:sldId id="307" r:id="rId12"/>
    <p:sldId id="292" r:id="rId13"/>
    <p:sldId id="312" r:id="rId14"/>
  </p:sldIdLst>
  <p:sldSz cx="9144000" cy="6858000" type="screen4x3"/>
  <p:notesSz cx="6858000" cy="9144000"/>
  <p:embeddedFontLst>
    <p:embeddedFont>
      <p:font typeface="Verdana" panose="020B0604030504040204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00FF"/>
    <a:srgbClr val="339966"/>
    <a:srgbClr val="990000"/>
    <a:srgbClr val="3333CC"/>
    <a:srgbClr val="66C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99" autoAdjust="0"/>
  </p:normalViewPr>
  <p:slideViewPr>
    <p:cSldViewPr>
      <p:cViewPr varScale="1">
        <p:scale>
          <a:sx n="66" d="100"/>
          <a:sy n="66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097A-CB8D-4705-B1C9-AC498B531DF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6474B-D662-4072-AF2E-93D400146C1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474B-D662-4072-AF2E-93D400146C1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474B-D662-4072-AF2E-93D400146C1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8989-208C-4C8F-8B26-FFEC9C0E709F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60EC4-0DFE-4DA1-B3A9-116CCF001186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BCD8-289E-423A-BED1-2C6BDC9DE5D6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A6AC-B0DA-4DE9-AF99-0B3B70D3F555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6EEE-3E76-4F83-9FEB-154736868A2C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8656B-ABF5-4707-B19F-D30AF4866558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8B4FB-E58D-42DD-A690-CF5EAA214746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4118-383A-4802-BE3E-726575E8ECA4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8AB4-FD06-4B97-A1A7-C6B9707377D9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03A8-7AEB-41B0-BBDF-0F2F23D68BBC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929C5-FF52-4306-AFBD-05B377B3284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  <a:endParaRPr lang="ru-RU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  <a:endParaRPr lang="ru-RU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7289AC87-5792-4C1C-AE37-91FC2DB86226}" type="slidenum">
              <a:rPr lang="ru-RU"/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609600" y="0"/>
            <a:ext cx="98298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t25" panose="02000500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1692938"/>
            <a:ext cx="71628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t25" panose="02000500000000020004" pitchFamily="2" charset="0"/>
                <a:cs typeface="Times New Roman" panose="02020603050405020304" pitchFamily="18" charset="0"/>
              </a:rPr>
              <a:t>Классный час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t25" panose="02000500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4114800"/>
            <a:ext cx="5105400" cy="18158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cs typeface="Times New Roman" panose="02020603050405020304" pitchFamily="18" charset="0"/>
              </a:rPr>
              <a:t>Гинетуллина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n-lt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cs typeface="Times New Roman" panose="02020603050405020304" pitchFamily="18" charset="0"/>
              </a:rPr>
              <a:t>Сирине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cs typeface="Times New Roman" panose="02020603050405020304" pitchFamily="18" charset="0"/>
              </a:rPr>
              <a:t>Минсеетовна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cs typeface="Times New Roman" panose="02020603050405020304" pitchFamily="18" charset="0"/>
              </a:rPr>
              <a:t>,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n-lt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cs typeface="Times New Roman" panose="02020603050405020304" pitchFamily="18" charset="0"/>
              </a:rPr>
              <a:t>учитель обществознания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n-lt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cs typeface="Times New Roman" panose="02020603050405020304" pitchFamily="18" charset="0"/>
              </a:rPr>
              <a:t>МАОУ «Токаевская СОШ»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609600"/>
            <a:ext cx="6934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счастье, любовь и удача.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летом поездки на дачу.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праздник, семейные даты,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покупки, приятные траты.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первый шаг, первый лепет,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Мечты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хорошем, волнение и трепет.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труд, друг о друге забота,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много домашней работы,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важно!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сложно!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счастливо жить одному невозможно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-79653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59469"/>
            <a:ext cx="9143999" cy="57985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69349" y="14440"/>
            <a:ext cx="6145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609600" y="457200"/>
            <a:ext cx="98298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t25" panose="02000500000000020004" pitchFamily="2" charset="0"/>
                <a:cs typeface="Times New Roman" panose="02020603050405020304" pitchFamily="18" charset="0"/>
              </a:rPr>
              <a:t>СЕМЬЯ – 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t25" panose="02000500000000020004" pitchFamily="2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t25" panose="02000500000000020004" pitchFamily="2" charset="0"/>
                <a:cs typeface="Times New Roman" panose="02020603050405020304" pitchFamily="18" charset="0"/>
              </a:rPr>
              <a:t>ГЛАВНЫЙ СИМВОЛ ЖИЗНИ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t25" panose="02000500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7" descr="48-turkiyede-mutluluk-kaynagi-aile-650x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3796697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128157"/>
            <a:ext cx="3559069" cy="2467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84497" y="228600"/>
            <a:ext cx="383573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t25" panose="02000500000000020004" pitchFamily="2" charset="0"/>
                <a:cs typeface="+mn-cs"/>
              </a:rPr>
              <a:t>Понятие «СЕМЬЯ»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t25" panose="02000500000000020004" pitchFamily="2" charset="0"/>
              <a:cs typeface="+mn-cs"/>
            </a:endParaRPr>
          </a:p>
        </p:txBody>
      </p:sp>
      <p:pic>
        <p:nvPicPr>
          <p:cNvPr id="4100" name="Picture 3" descr="C:\Users\Karpov\Desktop\slider_img_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12371"/>
            <a:ext cx="4120150" cy="3025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702" y="990600"/>
            <a:ext cx="43688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родные друг- другу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люди,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живущие вместе. Семья – группа кровных родственников, имеющих общий быт, хозяйство, взаимные права и обязанности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семей бывают?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функции семья выполняет?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arpov\Desktop\77740243_1314950917_tree_21001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3453" r="2141" b="3304"/>
          <a:stretch>
            <a:fillRect/>
          </a:stretch>
        </p:blipFill>
        <p:spPr bwMode="auto">
          <a:xfrm>
            <a:off x="87843" y="990600"/>
            <a:ext cx="5885392" cy="510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599" y="40710"/>
            <a:ext cx="87629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t25" panose="02000500000000020004" pitchFamily="2" charset="0"/>
                <a:cs typeface="+mn-cs"/>
              </a:rPr>
              <a:t>Генеалогическое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t25" panose="02000500000000020004" pitchFamily="2" charset="0"/>
                <a:cs typeface="+mn-cs"/>
              </a:rPr>
              <a:t>древо  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t25" panose="02000500000000020004" pitchFamily="2" charset="0"/>
                <a:cs typeface="+mn-cs"/>
              </a:rPr>
              <a:t>семьи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t25" panose="02000500000000020004" pitchFamily="2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73234" y="1241039"/>
            <a:ext cx="315912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      генеалогия? </a:t>
            </a: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6890" y="544501"/>
            <a:ext cx="569431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ft25" panose="02000500000000020004" pitchFamily="2" charset="0"/>
                <a:cs typeface="+mn-cs"/>
              </a:rPr>
              <a:t>Упражнение «Ассоциация»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ft25" panose="02000500000000020004" pitchFamily="2" charset="0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95985" y="1219200"/>
            <a:ext cx="8148668" cy="1074775"/>
            <a:chOff x="0" y="-134373"/>
            <a:chExt cx="7125112" cy="769975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7125112" cy="635602"/>
            </a:xfrm>
            <a:prstGeom prst="roundRect">
              <a:avLst/>
            </a:prstGeom>
            <a:gradFill rotWithShape="1">
              <a:gsLst>
                <a:gs pos="0">
                  <a:srgbClr val="F47E5A">
                    <a:hueOff val="0"/>
                    <a:satOff val="0"/>
                    <a:lumOff val="0"/>
                    <a:alphaOff val="0"/>
                    <a:tint val="97000"/>
                    <a:satMod val="100000"/>
                    <a:lumMod val="110000"/>
                  </a:srgbClr>
                </a:gs>
                <a:gs pos="100000">
                  <a:srgbClr val="F47E5A">
                    <a:hueOff val="0"/>
                    <a:satOff val="0"/>
                    <a:lumOff val="0"/>
                    <a:alphaOff val="0"/>
                    <a:shade val="85000"/>
                    <a:lumMod val="8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31028" y="-134373"/>
              <a:ext cx="7063056" cy="73894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•	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Если семья — это постройка, то какая… 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90542" y="2250664"/>
            <a:ext cx="8154355" cy="988947"/>
            <a:chOff x="-13443" y="592090"/>
            <a:chExt cx="7138555" cy="961774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799087"/>
              <a:ext cx="7125112" cy="754777"/>
            </a:xfrm>
            <a:prstGeom prst="roundRect">
              <a:avLst/>
            </a:prstGeom>
            <a:gradFill rotWithShape="1">
              <a:gsLst>
                <a:gs pos="0">
                  <a:srgbClr val="F47E5A">
                    <a:hueOff val="4600817"/>
                    <a:satOff val="-1138"/>
                    <a:lumOff val="2304"/>
                    <a:alphaOff val="0"/>
                    <a:tint val="97000"/>
                    <a:satMod val="100000"/>
                    <a:lumMod val="110000"/>
                  </a:srgbClr>
                </a:gs>
                <a:gs pos="100000">
                  <a:srgbClr val="F47E5A">
                    <a:hueOff val="4600817"/>
                    <a:satOff val="-1138"/>
                    <a:lumOff val="2304"/>
                    <a:alphaOff val="0"/>
                    <a:shade val="85000"/>
                    <a:lumMod val="8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-13443" y="592090"/>
              <a:ext cx="7051422" cy="89435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marR="0" lvl="0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•</a:t>
              </a:r>
              <a:r>
                <a:rPr kumimoji="0" lang="ru-RU" sz="1900" b="1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 </a:t>
              </a:r>
              <a: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47E5A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Если семья — это музыка, то какая …</a:t>
              </a:r>
              <a:endPara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F47E5A">
                    <a:lumMod val="5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33400" y="3473294"/>
            <a:ext cx="8253936" cy="744414"/>
            <a:chOff x="0" y="1648329"/>
            <a:chExt cx="7125112" cy="754777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648329"/>
              <a:ext cx="7125112" cy="754777"/>
            </a:xfrm>
            <a:prstGeom prst="roundRect">
              <a:avLst/>
            </a:prstGeom>
            <a:gradFill rotWithShape="1">
              <a:gsLst>
                <a:gs pos="0">
                  <a:srgbClr val="F47E5A">
                    <a:hueOff val="9201635"/>
                    <a:satOff val="-2276"/>
                    <a:lumOff val="4608"/>
                    <a:alphaOff val="0"/>
                    <a:tint val="97000"/>
                    <a:satMod val="100000"/>
                    <a:lumMod val="110000"/>
                  </a:srgbClr>
                </a:gs>
                <a:gs pos="100000">
                  <a:srgbClr val="F47E5A">
                    <a:hueOff val="9201635"/>
                    <a:satOff val="-2276"/>
                    <a:lumOff val="4608"/>
                    <a:alphaOff val="0"/>
                    <a:shade val="85000"/>
                    <a:lumMod val="8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36845" y="1685174"/>
              <a:ext cx="7051422" cy="68108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marR="0" lvl="0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• </a:t>
              </a:r>
              <a: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Если семья — это геометрическая фигура, то какая… </a:t>
              </a:r>
              <a:endPara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33401" y="4419600"/>
            <a:ext cx="8253936" cy="824038"/>
            <a:chOff x="0" y="2494672"/>
            <a:chExt cx="7125112" cy="717932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2494672"/>
              <a:ext cx="7125112" cy="717932"/>
            </a:xfrm>
            <a:prstGeom prst="roundRect">
              <a:avLst/>
            </a:prstGeom>
            <a:gradFill rotWithShape="1">
              <a:gsLst>
                <a:gs pos="0">
                  <a:srgbClr val="F47E5A">
                    <a:hueOff val="13802452"/>
                    <a:satOff val="-3415"/>
                    <a:lumOff val="6912"/>
                    <a:alphaOff val="0"/>
                    <a:tint val="97000"/>
                    <a:satMod val="100000"/>
                    <a:lumMod val="110000"/>
                  </a:srgbClr>
                </a:gs>
                <a:gs pos="100000">
                  <a:srgbClr val="F47E5A">
                    <a:hueOff val="13802452"/>
                    <a:satOff val="-3415"/>
                    <a:lumOff val="6912"/>
                    <a:alphaOff val="0"/>
                    <a:shade val="85000"/>
                    <a:lumMod val="8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24" name="Скругленный прямоугольник 4"/>
            <p:cNvSpPr txBox="1"/>
            <p:nvPr/>
          </p:nvSpPr>
          <p:spPr>
            <a:xfrm>
              <a:off x="36845" y="2494672"/>
              <a:ext cx="7051422" cy="68108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marR="0" lvl="0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•</a:t>
              </a:r>
              <a:r>
                <a:rPr kumimoji="0" lang="ru-RU" sz="1900" b="1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 </a:t>
              </a:r>
              <a: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Если семья — это название фильма, то какого…</a:t>
              </a:r>
              <a:endPara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80762" y="5388212"/>
            <a:ext cx="8206573" cy="783988"/>
            <a:chOff x="0" y="3267325"/>
            <a:chExt cx="7125112" cy="75477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3267325"/>
              <a:ext cx="7125112" cy="754777"/>
            </a:xfrm>
            <a:prstGeom prst="roundRect">
              <a:avLst/>
            </a:prstGeom>
            <a:gradFill rotWithShape="1">
              <a:gsLst>
                <a:gs pos="0">
                  <a:srgbClr val="F47E5A">
                    <a:hueOff val="18403270"/>
                    <a:satOff val="-4554"/>
                    <a:lumOff val="9216"/>
                    <a:alphaOff val="0"/>
                    <a:tint val="97000"/>
                    <a:satMod val="100000"/>
                    <a:lumMod val="110000"/>
                  </a:srgbClr>
                </a:gs>
                <a:gs pos="100000">
                  <a:srgbClr val="F47E5A">
                    <a:hueOff val="18403270"/>
                    <a:satOff val="-4554"/>
                    <a:lumOff val="9216"/>
                    <a:alphaOff val="0"/>
                    <a:shade val="85000"/>
                    <a:lumMod val="8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27" name="Скругленный прямоугольник 4"/>
            <p:cNvSpPr txBox="1"/>
            <p:nvPr/>
          </p:nvSpPr>
          <p:spPr>
            <a:xfrm>
              <a:off x="36845" y="3304170"/>
              <a:ext cx="7051422" cy="68108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marR="0" lvl="0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•</a:t>
              </a:r>
              <a:r>
                <a:rPr kumimoji="0" lang="ru-RU" sz="1900" b="1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 </a:t>
              </a:r>
              <a: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56FF4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Если семья — это настроение, то какое…</a:t>
              </a:r>
              <a:endPara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B56FF4">
                    <a:lumMod val="5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3000" y="304800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eaLnBrk="0" hangingPunct="0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 «Родители глазами детей»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ft25" panose="02000500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400" y="1143000"/>
            <a:ext cx="8305800" cy="2387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ts val="140"/>
              </a:spcBef>
              <a:spcAft>
                <a:spcPts val="0"/>
              </a:spcAft>
            </a:pPr>
            <a:r>
              <a:rPr lang="ru-RU" sz="20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1</a:t>
            </a:r>
            <a:r>
              <a:rPr lang="ru-RU" sz="2000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Вы открыли дневник и увидели, что у вашего ребенка двойка. Вам надо выяснить причину этого и принять решение.</a:t>
            </a:r>
            <a:endParaRPr lang="ru-RU" sz="2000" kern="1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40"/>
              </a:spcBef>
              <a:spcAft>
                <a:spcPts val="850"/>
              </a:spcAft>
            </a:pPr>
            <a:r>
              <a:rPr lang="ru-RU" sz="20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</a:t>
            </a:r>
            <a:r>
              <a:rPr lang="ru-RU" sz="2000" b="1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2 -</a:t>
            </a:r>
            <a:r>
              <a:rPr lang="ru-RU" sz="2000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пришел из школы без сменной обуви , он потерял ее. Ваша реакция?</a:t>
            </a:r>
            <a:endParaRPr lang="ru-RU" sz="2000" kern="1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40"/>
              </a:spcBef>
              <a:spcAft>
                <a:spcPts val="850"/>
              </a:spcAft>
            </a:pPr>
            <a:r>
              <a:rPr lang="ru-RU" sz="20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3 </a:t>
            </a:r>
            <a:r>
              <a:rPr lang="ru-RU" sz="2000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Вы поручили ребенку навести порядок в комнате и </a:t>
            </a:r>
            <a:r>
              <a:rPr lang="ru-RU" sz="2000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помыть -</a:t>
            </a:r>
            <a:r>
              <a:rPr lang="ru-RU" sz="2000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посуду, а он не сделал ничего, а играл в игры на компьютере. Ваша реакция?</a:t>
            </a:r>
            <a:endParaRPr lang="ru-RU" sz="2000" kern="15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3810000"/>
            <a:ext cx="3657600" cy="2430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737507" y="439732"/>
            <a:ext cx="7339693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семейных ценностей» 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172" y="1752600"/>
            <a:ext cx="5029201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0"/>
              </a:spcBef>
              <a:spcAft>
                <a:spcPts val="850"/>
              </a:spcAft>
            </a:pPr>
            <a:r>
              <a:rPr lang="ru-RU" sz="2400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 </a:t>
            </a:r>
            <a:r>
              <a:rPr lang="ru-RU" sz="2400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Будь уверен и </a:t>
            </a:r>
            <a:r>
              <a:rPr lang="ru-RU" sz="2400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надежен;</a:t>
            </a:r>
            <a:endParaRPr lang="ru-RU" sz="2400" kern="1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40"/>
              </a:spcBef>
              <a:spcAft>
                <a:spcPts val="850"/>
              </a:spcAft>
            </a:pPr>
            <a:r>
              <a:rPr lang="ru-RU" sz="2400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 </a:t>
            </a:r>
            <a:r>
              <a:rPr lang="ru-RU" sz="2400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Уважай себя и </a:t>
            </a:r>
            <a:r>
              <a:rPr lang="ru-RU" sz="2400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других;</a:t>
            </a:r>
            <a:endParaRPr lang="ru-RU" sz="2400" kern="1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40"/>
              </a:spcBef>
              <a:spcAft>
                <a:spcPts val="850"/>
              </a:spcAft>
            </a:pPr>
            <a:r>
              <a:rPr lang="ru-RU" sz="2400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 Будь </a:t>
            </a:r>
            <a:r>
              <a:rPr lang="ru-RU" sz="2400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добрым;</a:t>
            </a:r>
            <a:endParaRPr lang="ru-RU" sz="2400" kern="1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40"/>
              </a:spcBef>
              <a:spcAft>
                <a:spcPts val="850"/>
              </a:spcAft>
            </a:pPr>
            <a:r>
              <a:rPr lang="ru-RU" sz="2400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 Проявляй заботу о своих </a:t>
            </a:r>
            <a:r>
              <a:rPr lang="ru-RU" sz="2400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близких;</a:t>
            </a:r>
            <a:endParaRPr lang="ru-RU" sz="2400" kern="1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40"/>
              </a:spcBef>
              <a:spcAft>
                <a:spcPts val="850"/>
              </a:spcAft>
            </a:pPr>
            <a:r>
              <a:rPr lang="ru-RU" sz="2400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5- Умей прощать и не будь </a:t>
            </a:r>
            <a:r>
              <a:rPr lang="ru-RU" sz="2400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обидчив;</a:t>
            </a:r>
            <a:endParaRPr lang="ru-RU" sz="2400" kern="1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40"/>
              </a:spcBef>
              <a:spcAft>
                <a:spcPts val="850"/>
              </a:spcAft>
            </a:pPr>
            <a:r>
              <a:rPr lang="ru-RU" sz="2400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6- Уважай только </a:t>
            </a:r>
            <a:r>
              <a:rPr lang="ru-RU" sz="2400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себя;</a:t>
            </a:r>
            <a:endParaRPr lang="ru-RU" sz="2400" kern="1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40"/>
              </a:spcBef>
              <a:spcAft>
                <a:spcPts val="850"/>
              </a:spcAft>
            </a:pPr>
            <a:r>
              <a:rPr lang="ru-RU" sz="2400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 Умей слушать </a:t>
            </a:r>
            <a:r>
              <a:rPr lang="ru-RU" sz="2400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собеседника;</a:t>
            </a:r>
            <a:endParaRPr lang="ru-RU" sz="2400" kern="1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40"/>
              </a:spcBef>
              <a:spcAft>
                <a:spcPts val="850"/>
              </a:spcAft>
            </a:pPr>
            <a:r>
              <a:rPr lang="ru-RU" sz="2400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8- Думай только о </a:t>
            </a:r>
            <a:r>
              <a:rPr lang="ru-RU" sz="2400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себе;</a:t>
            </a:r>
            <a:endParaRPr lang="ru-RU" sz="2400" kern="1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40"/>
              </a:spcBef>
              <a:spcAft>
                <a:spcPts val="850"/>
              </a:spcAft>
            </a:pPr>
            <a:r>
              <a:rPr lang="ru-RU" sz="2400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9- Не слушай советов </a:t>
            </a:r>
            <a:r>
              <a:rPr lang="ru-RU" sz="2400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старших.</a:t>
            </a:r>
            <a:endParaRPr lang="ru-RU" sz="2400" kern="15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Картинки счастливой семьи (57 фото) 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73" y="1447800"/>
            <a:ext cx="3512220" cy="2341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738" y="4148217"/>
            <a:ext cx="3427855" cy="228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228600"/>
            <a:ext cx="85344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t25" panose="02000500000000020004" pitchFamily="2" charset="0"/>
                <a:cs typeface="Times New Roman" panose="02020603050405020304" pitchFamily="18" charset="0"/>
              </a:rPr>
              <a:t>ПРИТЧА «ТЕПЛО СЕМЕЙНОГО ОЧАГА»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t25" panose="02000500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03" y="1842286"/>
            <a:ext cx="65532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eaLnBrk="0" hangingPunct="0">
              <a:buFont typeface="Wingdings" panose="05000000000000000000" pitchFamily="2" charset="2"/>
              <a:buChar char="§"/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447800"/>
            <a:ext cx="830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  <a:spcBef>
                <a:spcPts val="140"/>
              </a:spcBef>
              <a:spcAft>
                <a:spcPts val="0"/>
              </a:spcAft>
            </a:pPr>
            <a:r>
              <a:rPr lang="ru-RU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 </a:t>
            </a:r>
            <a:r>
              <a:rPr lang="ru-RU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одного дома решило уйти счастье. Трудно сказать, почему. Но так решило. «Но </a:t>
            </a:r>
            <a:r>
              <a:rPr lang="ru-RU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прежде, </a:t>
            </a:r>
            <a:r>
              <a:rPr lang="ru-RU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сказало </a:t>
            </a:r>
            <a:r>
              <a:rPr lang="ru-RU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счастье, </a:t>
            </a:r>
            <a:r>
              <a:rPr lang="ru-RU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я исполню по одному желанию каждого члена семьи, в которой жило долгие годы. «Чего ты хочешь? – спросило счастье у хозяйки дома. А та ответила, что нет у нее шубы </a:t>
            </a:r>
            <a:r>
              <a:rPr lang="ru-RU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норковой и получила </a:t>
            </a:r>
            <a:r>
              <a:rPr lang="ru-RU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хозяйка шубу. Спросило счастье взрослую дочь хозяйки: «Что ты хочешь?»- </a:t>
            </a:r>
            <a:r>
              <a:rPr lang="ru-RU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та ответила, что хочет замуж </a:t>
            </a:r>
            <a:r>
              <a:rPr lang="ru-RU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принца </a:t>
            </a:r>
            <a:r>
              <a:rPr lang="ru-RU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заморского </a:t>
            </a:r>
            <a:r>
              <a:rPr lang="ru-RU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вышла замуж за принца. Спросило счастье сына хозяйки: «А ты чего хочешь»? «Хочу,  – говорит он – велосипед». И получил мальчик велосипед. И уже на пороге дома счастье увидело хозяина и спросило: «А чего ты хочешь?» Хозяин подумал и сказал «Хочу,  чтобы из моего дома никогда не уходило тепло семейного очага</a:t>
            </a:r>
            <a:r>
              <a:rPr lang="ru-RU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r>
              <a:rPr lang="ru-RU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И счастье выполнило просьбу хозяина и не ушло из этого дома, потому, что счастье живет там, где горит семейный очаг.</a:t>
            </a:r>
            <a:endParaRPr lang="ru-RU" kern="15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3208" y="3516444"/>
            <a:ext cx="2683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Подберите слова – ассоциации к слову СЕМЬЯ</a:t>
            </a:r>
            <a:endParaRPr lang="ru-RU" sz="2400" kern="15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49188"/>
            <a:ext cx="3638145" cy="2425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729" y="590405"/>
            <a:ext cx="3657600" cy="238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945" y="3124200"/>
            <a:ext cx="3152775" cy="214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58674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бы вы хотели видеть вашу семью?</a:t>
            </a:r>
            <a:endParaRPr lang="ru-R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2648</Words>
  <Application>WPS Presentation</Application>
  <PresentationFormat>Экран (4:3)</PresentationFormat>
  <Paragraphs>83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ft25</vt:lpstr>
      <vt:lpstr>Sitka Text</vt:lpstr>
      <vt:lpstr>Verdana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Karpov</dc:creator>
  <cp:lastModifiedBy>1</cp:lastModifiedBy>
  <cp:revision>97</cp:revision>
  <cp:lastPrinted>2113-01-01T00:00:00Z</cp:lastPrinted>
  <dcterms:created xsi:type="dcterms:W3CDTF">2113-01-01T00:00:00Z</dcterms:created>
  <dcterms:modified xsi:type="dcterms:W3CDTF">2023-10-17T05:19:31Z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2DD325CBC79A4F09933EA7686388E9E4</vt:lpwstr>
  </property>
  <property fmtid="{D5CDD505-2E9C-101B-9397-08002B2CF9AE}" pid="4" name="KSOProductBuildVer">
    <vt:lpwstr>1049-11.2.0.11536</vt:lpwstr>
  </property>
</Properties>
</file>