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7" r:id="rId5"/>
    <p:sldId id="282" r:id="rId6"/>
    <p:sldId id="281" r:id="rId7"/>
    <p:sldId id="278" r:id="rId8"/>
    <p:sldId id="283" r:id="rId9"/>
    <p:sldId id="284" r:id="rId10"/>
    <p:sldId id="279" r:id="rId11"/>
    <p:sldId id="285" r:id="rId12"/>
    <p:sldId id="286" r:id="rId13"/>
    <p:sldId id="290" r:id="rId14"/>
    <p:sldId id="280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8" autoAdjust="0"/>
    <p:restoredTop sz="94000" autoAdjust="0"/>
  </p:normalViewPr>
  <p:slideViewPr>
    <p:cSldViewPr>
      <p:cViewPr varScale="1">
        <p:scale>
          <a:sx n="69" d="100"/>
          <a:sy n="69" d="100"/>
        </p:scale>
        <p:origin x="11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" y="-3448"/>
            <a:ext cx="9173197" cy="68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8208912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Дифференциация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гласных звуков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«А»  «Э»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87240"/>
            <a:ext cx="64087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 общеобразовательное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«Школа-интернат для обучающихся с нарушениями слуха»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7454" r="8318" b="11626"/>
          <a:stretch/>
        </p:blipFill>
        <p:spPr>
          <a:xfrm>
            <a:off x="522880" y="81987"/>
            <a:ext cx="1507088" cy="14027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3848" y="5630932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Автор-составитель: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Моисеева Раиса Ивановна –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Учитель-сурдопедагог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7963" y="6280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 - 2023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971600" y="2872809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98125" y="3933056"/>
            <a:ext cx="2513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2060" y="2211090"/>
            <a:ext cx="2593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</a:t>
            </a:r>
            <a:r>
              <a:rPr lang="ru-RU" sz="8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ля</a:t>
            </a:r>
            <a:endParaRPr lang="ru-RU" sz="8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38" y="2872809"/>
            <a:ext cx="2707550" cy="379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49088" y="18864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«Составь вместе»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683568" y="162880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514356">
            <a:off x="2246908" y="19803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939603">
            <a:off x="5127494" y="2028709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8160" y="3599083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</a:rPr>
              <a:t>А Э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38" y="1916832"/>
            <a:ext cx="2707550" cy="379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 flipH="1">
            <a:off x="6787217" y="162880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264624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«Составь вместе»</a:t>
            </a:r>
          </a:p>
        </p:txBody>
      </p:sp>
      <p:sp>
        <p:nvSpPr>
          <p:cNvPr id="9" name="TextBox 8"/>
          <p:cNvSpPr txBox="1"/>
          <p:nvPr/>
        </p:nvSpPr>
        <p:spPr>
          <a:xfrm rot="20520115">
            <a:off x="2099733" y="1613528"/>
            <a:ext cx="240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233588">
            <a:off x="4993680" y="180748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9201" y="3789041"/>
            <a:ext cx="31934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b="1" dirty="0">
                <a:solidFill>
                  <a:srgbClr val="FF0000"/>
                </a:solidFill>
              </a:rPr>
              <a:t>Э</a:t>
            </a:r>
            <a:r>
              <a:rPr lang="ru-RU" sz="15000" b="1" dirty="0" smtClean="0">
                <a:solidFill>
                  <a:srgbClr val="FF0000"/>
                </a:solidFill>
              </a:rPr>
              <a:t> </a:t>
            </a:r>
            <a:r>
              <a:rPr lang="ru-RU" sz="15000" b="1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2" name="Рисунок 11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873" y="1998838"/>
            <a:ext cx="2831637" cy="379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8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"/>
          <p:cNvSpPr>
            <a:spLocks noChangeShapeType="1"/>
          </p:cNvSpPr>
          <p:nvPr/>
        </p:nvSpPr>
        <p:spPr bwMode="auto">
          <a:xfrm>
            <a:off x="2662238" y="5667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60648"/>
            <a:ext cx="6696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Упражнение: «Прочитай»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998" y="112474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Аэ</a:t>
            </a:r>
            <a:r>
              <a:rPr lang="ru-RU" sz="4800" b="1" dirty="0" smtClean="0">
                <a:solidFill>
                  <a:srgbClr val="FF0000"/>
                </a:solidFill>
              </a:rPr>
              <a:t>! </a:t>
            </a:r>
            <a:r>
              <a:rPr lang="ru-RU" sz="4800" b="1" dirty="0" err="1" smtClean="0">
                <a:solidFill>
                  <a:srgbClr val="FF0000"/>
                </a:solidFill>
              </a:rPr>
              <a:t>Аэ</a:t>
            </a:r>
            <a:r>
              <a:rPr lang="ru-RU" sz="4800" b="1" dirty="0" smtClean="0">
                <a:solidFill>
                  <a:srgbClr val="FF0000"/>
                </a:solidFill>
              </a:rPr>
              <a:t>! </a:t>
            </a:r>
            <a:r>
              <a:rPr lang="ru-RU" sz="4800" b="1" dirty="0" err="1" smtClean="0">
                <a:solidFill>
                  <a:srgbClr val="FF0000"/>
                </a:solidFill>
              </a:rPr>
              <a:t>Аэ</a:t>
            </a:r>
            <a:r>
              <a:rPr lang="ru-RU" sz="4800" b="1" dirty="0" smtClean="0">
                <a:solidFill>
                  <a:srgbClr val="FF0000"/>
                </a:solidFill>
              </a:rPr>
              <a:t>! </a:t>
            </a:r>
            <a:r>
              <a:rPr lang="ru-RU" sz="4800" b="1" dirty="0" err="1" smtClean="0">
                <a:solidFill>
                  <a:srgbClr val="FF0000"/>
                </a:solidFill>
              </a:rPr>
              <a:t>Аэ</a:t>
            </a:r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112474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FF0000"/>
                </a:solidFill>
              </a:rPr>
              <a:t>Э</a:t>
            </a:r>
            <a:r>
              <a:rPr lang="ru-RU" sz="4800" b="1" dirty="0" err="1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</a:rPr>
              <a:t>! </a:t>
            </a:r>
            <a:r>
              <a:rPr lang="ru-RU" sz="4800" b="1" dirty="0" err="1">
                <a:solidFill>
                  <a:srgbClr val="FF0000"/>
                </a:solidFill>
              </a:rPr>
              <a:t>Э</a:t>
            </a:r>
            <a:r>
              <a:rPr lang="ru-RU" sz="4800" b="1" dirty="0" err="1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</a:rPr>
              <a:t>! </a:t>
            </a:r>
            <a:r>
              <a:rPr lang="ru-RU" sz="4800" b="1" dirty="0" err="1">
                <a:solidFill>
                  <a:srgbClr val="FF0000"/>
                </a:solidFill>
              </a:rPr>
              <a:t>Э</a:t>
            </a:r>
            <a:r>
              <a:rPr lang="ru-RU" sz="4800" b="1" dirty="0" err="1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</a:rPr>
              <a:t>! </a:t>
            </a:r>
            <a:r>
              <a:rPr lang="ru-RU" sz="4800" b="1" dirty="0" err="1">
                <a:solidFill>
                  <a:srgbClr val="FF0000"/>
                </a:solidFill>
              </a:rPr>
              <a:t>Э</a:t>
            </a:r>
            <a:r>
              <a:rPr lang="ru-RU" sz="4800" b="1" dirty="0" err="1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6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1691680" y="234888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803" y="2471991"/>
            <a:ext cx="126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3395" y="2692989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ля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33" y="2532283"/>
            <a:ext cx="2707550" cy="379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409" y="19737950"/>
            <a:ext cx="1367751" cy="10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899592" y="2917434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«Четвёртый лишний»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Помоги Ане найти лишнюю картинку.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2278434"/>
            <a:ext cx="18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рфа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48264" y="5849488"/>
            <a:ext cx="18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Э</a:t>
            </a:r>
            <a:r>
              <a:rPr lang="ru-RU" sz="4000" b="1" dirty="0" smtClean="0"/>
              <a:t>му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22936" y="584948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втобус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46745" y="314217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нгел</a:t>
            </a:r>
            <a:endParaRPr lang="ru-RU" sz="4000" b="1" dirty="0"/>
          </a:p>
        </p:txBody>
      </p:sp>
      <p:pic>
        <p:nvPicPr>
          <p:cNvPr id="15" name="Рисунок 14" descr="Стикеры Арфа — бесплатные стикеры Музыка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7461" l="9961" r="9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4101" r="11523" b="3906"/>
          <a:stretch/>
        </p:blipFill>
        <p:spPr bwMode="auto">
          <a:xfrm>
            <a:off x="2120278" y="1341950"/>
            <a:ext cx="1873933" cy="2095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Статуэтка &quot;Ангел. Воздушный поцелуй&quot; 10 см - купить в Reywood по цене 4 970  руб (Арт. RS1807)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5" b="98681" l="9670" r="89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79" y="1112843"/>
            <a:ext cx="2014499" cy="208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Забавно выглядящий мультипликационный автобус - иллюстрация для плакаты на  стену • плакаты желтый, автомобиль, из | myloview.ru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28" b="93763" l="3143" r="95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7" t="8449" r="4591" b="7789"/>
          <a:stretch/>
        </p:blipFill>
        <p:spPr bwMode="auto">
          <a:xfrm flipH="1">
            <a:off x="2427664" y="4128093"/>
            <a:ext cx="3557063" cy="1939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38" y="2278434"/>
            <a:ext cx="1837163" cy="34835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50" y="-39782"/>
            <a:ext cx="9200549" cy="68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«Четвёртый лишний»</a:t>
            </a:r>
          </a:p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Помоги Э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ле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найти лишнюю картинку.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4079" y="6033482"/>
            <a:ext cx="183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рбуз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89770" y="3729226"/>
            <a:ext cx="311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Э</a:t>
            </a:r>
            <a:r>
              <a:rPr lang="ru-RU" sz="4000" b="1" dirty="0" smtClean="0"/>
              <a:t>кскаватор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140968"/>
            <a:ext cx="2131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Э</a:t>
            </a:r>
            <a:r>
              <a:rPr lang="ru-RU" sz="4000" b="1" dirty="0" smtClean="0"/>
              <a:t>скимо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1" y="579739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Э</a:t>
            </a:r>
            <a:r>
              <a:rPr lang="ru-RU" sz="4000" b="1" dirty="0" smtClean="0"/>
              <a:t>скимос</a:t>
            </a:r>
            <a:endParaRPr lang="ru-RU" sz="4000" b="1" dirty="0"/>
          </a:p>
        </p:txBody>
      </p:sp>
      <p:sp>
        <p:nvSpPr>
          <p:cNvPr id="2" name="AutoShape 2" descr="Улитка - картинки для детей | Картинки Detki.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38" y="2872809"/>
            <a:ext cx="2707550" cy="379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Эскимо (22 фото)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0" r="30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0" r="69213"/>
          <a:stretch/>
        </p:blipFill>
        <p:spPr bwMode="auto">
          <a:xfrm>
            <a:off x="1144218" y="1427740"/>
            <a:ext cx="738505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Слова, начинающиеся с буквы Э. Слова с Э в начале слова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67800" l="70933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39" t="8178" r="4907" b="32409"/>
          <a:stretch/>
        </p:blipFill>
        <p:spPr bwMode="auto">
          <a:xfrm>
            <a:off x="2552967" y="3501008"/>
            <a:ext cx="1336803" cy="2292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Экскаватор для детей (33 шт.) - #112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59" l="1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31" y="1088799"/>
            <a:ext cx="3471445" cy="246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Скачать - Картина арбуз — стоковая иллюстрация | Арбузное искусство, Арбуз,  Еда в живопис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88" b="98617" l="2585" r="98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97" y="4459802"/>
            <a:ext cx="1735711" cy="17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6225" y="1052736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 МОЛОДЕЦ?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58924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Я МОЛОДЕЦ</a:t>
            </a: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 flipH="1">
            <a:off x="6012160" y="1272609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7344" y="2888949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ля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8946" y="2888949"/>
            <a:ext cx="126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3326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Какие девочки сегодня пришли в гости?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r="25206"/>
          <a:stretch/>
        </p:blipFill>
        <p:spPr>
          <a:xfrm rot="5400000">
            <a:off x="3176584" y="2273412"/>
            <a:ext cx="3170297" cy="268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9266" y="1699444"/>
            <a:ext cx="2831637" cy="379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0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3" y="-75022"/>
            <a:ext cx="9173197" cy="69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683568" y="692696"/>
            <a:ext cx="3139317" cy="158280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 звук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А-А-А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2044" y="2059474"/>
            <a:ext cx="2589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</a:t>
            </a:r>
            <a:endParaRPr lang="ru-RU" sz="8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1763688" y="2944818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лако 9"/>
          <p:cNvSpPr/>
          <p:nvPr/>
        </p:nvSpPr>
        <p:spPr>
          <a:xfrm>
            <a:off x="4961075" y="692696"/>
            <a:ext cx="3139317" cy="158280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 звук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Э-Э-Э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87337" y="2059475"/>
            <a:ext cx="2641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</a:t>
            </a:r>
            <a:r>
              <a:rPr lang="ru-RU" sz="8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ля</a:t>
            </a:r>
            <a:endParaRPr lang="ru-RU" sz="8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8780" y="116632"/>
            <a:ext cx="590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Игра: «Где Аня? Где Эля?»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18594"/>
            <a:ext cx="2707550" cy="379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1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Артикуляционная гимнастика: «Мыльные пузыри»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6000">
            <a:off x="1259632" y="3861048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8345">
            <a:off x="899592" y="1196752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9342">
            <a:off x="2415194" y="2131737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90119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6339">
            <a:off x="5321420" y="1313660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65" y="2933363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3" y="4653136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Сказка про мыльные пузыри для детей - чита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19" y="4784233"/>
            <a:ext cx="2364029" cy="18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1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0674" y="170637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Артикуляционная гимнастика: «Цветные пёрышки»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oFun | Декоративные перья SoFun 5-10 см разноцветные 100 шт - 45 ₴ купить  в Киеве от компании &quot;SoFun - товары для праздника&quot; - 137006675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5111" l="4444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" t="11865" r="3390" b="15254"/>
          <a:stretch/>
        </p:blipFill>
        <p:spPr bwMode="auto">
          <a:xfrm>
            <a:off x="1115616" y="816710"/>
            <a:ext cx="7488831" cy="596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2984" y="11663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Произнесём звуки «А» и «Э»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долго, коротко, громко, тихо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1763688" y="2944818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2984" y="1268760"/>
            <a:ext cx="318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1268760"/>
            <a:ext cx="318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Э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664623"/>
            <a:ext cx="318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8232" y="1668870"/>
            <a:ext cx="318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354" y="2421025"/>
            <a:ext cx="318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0632" y="2420888"/>
            <a:ext cx="318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18594"/>
            <a:ext cx="2707550" cy="379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07" y="0"/>
            <a:ext cx="9230607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Споём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звуки «А» и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«Э»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7332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Звуки, которые можно петь, называются гласными!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>
            <a:off x="683568" y="1628800"/>
            <a:ext cx="1872208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20514356">
            <a:off x="2246908" y="198030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939603">
            <a:off x="5127494" y="2028709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Э</a:t>
            </a:r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4861" y="3284984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</a:rPr>
              <a:t>А Э</a:t>
            </a:r>
            <a:endParaRPr lang="ru-RU" sz="10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38" y="1988840"/>
            <a:ext cx="2707550" cy="379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классный час - 8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-27384"/>
            <a:ext cx="91731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2984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Физкультминутка</a:t>
            </a:r>
          </a:p>
        </p:txBody>
      </p:sp>
      <p:pic>
        <p:nvPicPr>
          <p:cNvPr id="5122" name="Picture 2" descr="Интегрированное индивидуальное логопедическое занятие с ребенком, имеющим  РАС - &quot;Академия педагогических проектов Российской Федераци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714" r="63383" b="50000"/>
          <a:stretch/>
        </p:blipFill>
        <p:spPr bwMode="auto">
          <a:xfrm>
            <a:off x="611560" y="1772816"/>
            <a:ext cx="3600400" cy="37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Гласные звуки; буквы, обозначающие гласные звуки на письме — урок. Русский  язык, 2 класс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9" r="573" b="50136"/>
          <a:stretch/>
        </p:blipFill>
        <p:spPr bwMode="auto">
          <a:xfrm>
            <a:off x="5004048" y="1782165"/>
            <a:ext cx="3297768" cy="373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с мультяшный картинки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73"/>
            <a:ext cx="9159700" cy="682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9206" y="103341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Аня гуляет в лесу</a:t>
            </a:r>
          </a:p>
        </p:txBody>
      </p:sp>
      <p:sp>
        <p:nvSpPr>
          <p:cNvPr id="9" name="Прямоугольник 8"/>
          <p:cNvSpPr/>
          <p:nvPr/>
        </p:nvSpPr>
        <p:spPr>
          <a:xfrm rot="1500849">
            <a:off x="295629" y="2297326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А-А-А-А-А-А-А-А</a:t>
            </a:r>
          </a:p>
        </p:txBody>
      </p:sp>
      <p:pic>
        <p:nvPicPr>
          <p:cNvPr id="11" name="Picture 6" descr="Девочка на прозрачном фоне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21196" b="1503"/>
          <a:stretch/>
        </p:blipFill>
        <p:spPr bwMode="auto">
          <a:xfrm flipH="1">
            <a:off x="4904664" y="2840196"/>
            <a:ext cx="2088232" cy="39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Блестящие рисунки зайцев и кроликов | Рисунки, Кроли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253" y="3573016"/>
            <a:ext cx="1504886" cy="155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 главных деревьев, которые помогут выжить в лесу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5" y="-33130"/>
            <a:ext cx="9185816" cy="6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11663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Эля гуляет в лесу</a:t>
            </a:r>
          </a:p>
        </p:txBody>
      </p:sp>
      <p:sp>
        <p:nvSpPr>
          <p:cNvPr id="13" name="Прямоугольник 12"/>
          <p:cNvSpPr/>
          <p:nvPr/>
        </p:nvSpPr>
        <p:spPr>
          <a:xfrm rot="1341204">
            <a:off x="2261016" y="2633874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Э-Э-Э-Э-Э-Э-Э</a:t>
            </a:r>
          </a:p>
        </p:txBody>
      </p:sp>
      <p:pic>
        <p:nvPicPr>
          <p:cNvPr id="6" name="Рисунок 5" descr="Картинки девочка рисунки: Рисунки для девочек для срисовки карандашом (52  фото) • Развлекательные картин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38" y="3018594"/>
            <a:ext cx="2707550" cy="379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Животное, Птица, Большая Синица, Воробьинообразные, Маленькая Птица, Живая природа, png thumbnail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1031" y="1108977"/>
            <a:ext cx="1449487" cy="78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274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Times New Roman</vt:lpstr>
      <vt:lpstr>Verdana</vt:lpstr>
      <vt:lpstr>Wingdings 2</vt:lpstr>
      <vt:lpstr>Тема Office</vt:lpstr>
      <vt:lpstr>Аспект</vt:lpstr>
      <vt:lpstr>1_Тема Office</vt:lpstr>
      <vt:lpstr>Дифференциация гласных звуков «А»  «Э»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звуков и слогов </dc:title>
  <dc:creator>1</dc:creator>
  <cp:lastModifiedBy>user</cp:lastModifiedBy>
  <cp:revision>93</cp:revision>
  <dcterms:created xsi:type="dcterms:W3CDTF">2014-09-18T02:33:38Z</dcterms:created>
  <dcterms:modified xsi:type="dcterms:W3CDTF">2023-12-15T02:19:09Z</dcterms:modified>
</cp:coreProperties>
</file>