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65" r:id="rId4"/>
    <p:sldId id="264" r:id="rId5"/>
    <p:sldId id="283" r:id="rId6"/>
    <p:sldId id="268" r:id="rId7"/>
    <p:sldId id="266" r:id="rId8"/>
    <p:sldId id="269" r:id="rId9"/>
    <p:sldId id="258" r:id="rId10"/>
    <p:sldId id="259" r:id="rId11"/>
    <p:sldId id="277" r:id="rId12"/>
    <p:sldId id="260" r:id="rId13"/>
    <p:sldId id="278" r:id="rId14"/>
    <p:sldId id="261" r:id="rId15"/>
    <p:sldId id="271" r:id="rId16"/>
    <p:sldId id="262" r:id="rId17"/>
    <p:sldId id="274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E750-2EAD-40BE-BB8B-B59E40523D5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F4155-DE34-4E18-B79C-BC7D9759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9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F4155-DE34-4E18-B79C-BC7D975979E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3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52;&#1072;&#1089;&#1090;&#1077;&#1088;%20&#1082;&#1083;&#1072;&#1089;&#1089;%202019\&#1053;&#1086;&#1074;&#1099;&#1081;%20&#1087;&#1088;&#1086;&#1077;&#1082;&#109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8\Desktop\111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24936" cy="24482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функциональной грамотности обучающихся на уроках английского языка»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85184"/>
            <a:ext cx="3059832" cy="1296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нглийского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языка</a:t>
            </a:r>
            <a:endParaRPr lang="ru-RU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Маркова Ольга Ивановна</a:t>
            </a:r>
          </a:p>
          <a:p>
            <a:pPr>
              <a:buNone/>
            </a:pPr>
            <a:r>
              <a:rPr lang="ru-RU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Стригункова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Маргарита Дмитриевна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«СОШ№59»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 2019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77" y="332656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England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633618"/>
              </p:ext>
            </p:extLst>
          </p:nvPr>
        </p:nvGraphicFramePr>
        <p:xfrm>
          <a:off x="457200" y="1600200"/>
          <a:ext cx="8229600" cy="319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0744"/>
                <a:gridCol w="461885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How many parts are there in Great Britain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i="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en-US" sz="1400" b="1" i="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   </a:t>
                      </a: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2) 1  3)   4 parts   4)</a:t>
                      </a:r>
                      <a:r>
                        <a:rPr lang="ru-RU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400" b="1" i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largest part of the UK?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u="none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England  2) Wales  3) Scotland    4) Northern Ireland</a:t>
                      </a:r>
                      <a:endParaRPr lang="ru-RU" sz="1400" b="1" i="0" u="none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river is the capital situated on? 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Amur 2) Thames </a:t>
                      </a:r>
                      <a:r>
                        <a:rPr lang="en-US" sz="1400" b="1" i="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Zambezi 4) Mississippi</a:t>
                      </a:r>
                      <a:endParaRPr lang="ru-RU" sz="1400" b="1" i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Who is the Head of State in Great Britain?                                                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The President  2) The King   3) The Parliament   </a:t>
                      </a:r>
                      <a:r>
                        <a:rPr lang="en-US" sz="1400" b="1" i="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The Queen </a:t>
                      </a:r>
                      <a:endParaRPr lang="ru-RU" sz="1400" b="1" i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favorite topic to discuss in Great Britain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Animals 2) Weather  </a:t>
                      </a:r>
                      <a:r>
                        <a:rPr lang="en-US" sz="1400" b="1" i="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3) Tea 4) Politic</a:t>
                      </a:r>
                      <a:endParaRPr lang="ru-RU" sz="1400" b="1" i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capital city of England?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Belfast2) London3) Cardiff  4) Ireland</a:t>
                      </a:r>
                      <a:endParaRPr lang="ru-RU" sz="1400" b="1" i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symbol of England?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Rose </a:t>
                      </a:r>
                      <a:r>
                        <a:rPr lang="en-US" sz="1400" b="1" i="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Violet3) The Thistle  4) The Dandelion</a:t>
                      </a:r>
                      <a:endParaRPr lang="ru-RU" sz="1400" b="1" i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population of England?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Over 8.6 million. 2)-1,871    3)-3,2million  4)-5.45 million</a:t>
                      </a:r>
                      <a:endParaRPr lang="ru-RU" sz="1400" b="1" i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Picture 3" descr="C:\Users\User8\Desktop\758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00" y="404664"/>
            <a:ext cx="1840202" cy="11521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User8\Desktop\4534563.png"/>
          <p:cNvPicPr>
            <a:picLocks noChangeAspect="1" noChangeArrowheads="1"/>
          </p:cNvPicPr>
          <p:nvPr/>
        </p:nvPicPr>
        <p:blipFill>
          <a:blip r:embed="rId4" cstate="print"/>
          <a:srcRect t="18999"/>
          <a:stretch>
            <a:fillRect/>
          </a:stretch>
        </p:blipFill>
        <p:spPr bwMode="auto">
          <a:xfrm>
            <a:off x="467544" y="404664"/>
            <a:ext cx="1008112" cy="12248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C:\Users\User8\Desktop\54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725144"/>
            <a:ext cx="1782315" cy="17071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C:\Users\User8\Desktop\4345834.jpg"/>
          <p:cNvPicPr>
            <a:picLocks noChangeAspect="1" noChangeArrowheads="1"/>
          </p:cNvPicPr>
          <p:nvPr/>
        </p:nvPicPr>
        <p:blipFill>
          <a:blip r:embed="rId6" cstate="print"/>
          <a:srcRect l="24800" r="24800"/>
          <a:stretch>
            <a:fillRect/>
          </a:stretch>
        </p:blipFill>
        <p:spPr bwMode="auto">
          <a:xfrm>
            <a:off x="395536" y="4725144"/>
            <a:ext cx="1656184" cy="172521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F:\Мастер класс 2019\символы\bashnja-elizav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3611116" cy="2430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астер класс 2019\символы\qpj5_epPD6xKJE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332820" cy="2380188"/>
          </a:xfrm>
          <a:prstGeom prst="rect">
            <a:avLst/>
          </a:prstGeom>
          <a:noFill/>
        </p:spPr>
      </p:pic>
      <p:pic>
        <p:nvPicPr>
          <p:cNvPr id="1027" name="Picture 3" descr="F:\Мастер класс 2019\символы\2-21-1030x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76872"/>
            <a:ext cx="4032448" cy="3022378"/>
          </a:xfrm>
          <a:prstGeom prst="rect">
            <a:avLst/>
          </a:prstGeom>
          <a:noFill/>
        </p:spPr>
      </p:pic>
      <p:pic>
        <p:nvPicPr>
          <p:cNvPr id="1030" name="Picture 6" descr="F:\Мастер класс 2019\символы\ozernyy-kr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20688"/>
            <a:ext cx="3128051" cy="2088232"/>
          </a:xfrm>
          <a:prstGeom prst="rect">
            <a:avLst/>
          </a:prstGeom>
          <a:noFill/>
        </p:spPr>
      </p:pic>
      <p:pic>
        <p:nvPicPr>
          <p:cNvPr id="1028" name="Picture 4" descr="F:\Мастер класс 2019\символы\vindzorskii-zam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48680"/>
            <a:ext cx="2664296" cy="1778638"/>
          </a:xfrm>
          <a:prstGeom prst="rect">
            <a:avLst/>
          </a:prstGeom>
          <a:noFill/>
        </p:spPr>
      </p:pic>
      <p:pic>
        <p:nvPicPr>
          <p:cNvPr id="1031" name="Picture 7" descr="F:\Мастер класс 2019\символы\gaid-par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581128"/>
            <a:ext cx="2592288" cy="19406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238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Scotland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User8\Desktop\4563453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04664"/>
            <a:ext cx="1368152" cy="15062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8" name="Picture 6" descr="C:\Users\User8\Desktop\46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2"/>
            <a:ext cx="1728192" cy="1728192"/>
          </a:xfrm>
          <a:prstGeom prst="rect">
            <a:avLst/>
          </a:prstGeom>
          <a:noFill/>
        </p:spPr>
      </p:pic>
      <p:pic>
        <p:nvPicPr>
          <p:cNvPr id="2051" name="Picture 3" descr="C:\Users\User8\Desktop\символы\14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6672"/>
            <a:ext cx="1632181" cy="1224136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381206"/>
              </p:ext>
            </p:extLst>
          </p:nvPr>
        </p:nvGraphicFramePr>
        <p:xfrm>
          <a:off x="467544" y="1916832"/>
          <a:ext cx="8208912" cy="3173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How many parts are there in Great Britain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)-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3    2)</a:t>
                      </a:r>
                      <a:r>
                        <a:rPr lang="ru-RU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ru-RU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parts </a:t>
                      </a:r>
                      <a:r>
                        <a:rPr lang="ru-RU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lang="ru-RU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largest part of the UK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England  2) Wales  3) Scotland    4) Northern Ireland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0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river is the capital of the UK situated on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Amur 2) Thames </a:t>
                      </a:r>
                      <a:r>
                        <a:rPr lang="en-US" sz="1400" b="1" u="non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3) Zambezi 4) Mississippi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Who is the Head of State in Great Britain?                                                        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The President  2) The King   3) The Parliament </a:t>
                      </a:r>
                      <a:r>
                        <a:rPr lang="en-US" sz="1400" b="1" u="non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4) The Queen 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favorite topic to discuss in Great Britain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Animals</a:t>
                      </a:r>
                      <a:r>
                        <a:rPr lang="ru-RU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2) Weather  </a:t>
                      </a:r>
                      <a:r>
                        <a:rPr lang="en-US" sz="1400" b="1" u="non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Tea  4) Politic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capital city of Scotland?         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Belfast2) London3) Cardiff  4) Edinburg  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symbol of Scotland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Rose </a:t>
                      </a:r>
                      <a:r>
                        <a:rPr lang="en-US" sz="1400" b="1" u="non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Violet3) The Thistle  </a:t>
                      </a:r>
                      <a:r>
                        <a:rPr lang="en-US" sz="1400" b="1" u="non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The Dandelion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 the population of Scotland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Over 8.6 million. 2)-1,871    3)-3,2million  4)-5.45 million </a:t>
                      </a:r>
                      <a:endParaRPr lang="ru-RU" sz="1400" b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User8\Desktop\символы\453645365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941168"/>
            <a:ext cx="1453455" cy="15841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400"/>
            <a:ext cx="9144000" cy="6832600"/>
          </a:xfrm>
          <a:prstGeom prst="rect">
            <a:avLst/>
          </a:prstGeom>
          <a:noFill/>
        </p:spPr>
      </p:pic>
      <p:pic>
        <p:nvPicPr>
          <p:cNvPr id="2050" name="Picture 2" descr="F:\Мастер класс 2019\символы\edinburgh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467099" cy="2319337"/>
          </a:xfrm>
          <a:prstGeom prst="rect">
            <a:avLst/>
          </a:prstGeom>
          <a:noFill/>
        </p:spPr>
      </p:pic>
      <p:pic>
        <p:nvPicPr>
          <p:cNvPr id="2051" name="Picture 3" descr="F:\Мастер класс 2019\символы\broch-of-mou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5197659" cy="3448447"/>
          </a:xfrm>
          <a:prstGeom prst="rect">
            <a:avLst/>
          </a:prstGeom>
          <a:noFill/>
        </p:spPr>
      </p:pic>
      <p:pic>
        <p:nvPicPr>
          <p:cNvPr id="2052" name="Picture 4" descr="F:\Мастер класс 2019\символы\ostrov-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4664"/>
            <a:ext cx="4464496" cy="2980419"/>
          </a:xfrm>
          <a:prstGeom prst="rect">
            <a:avLst/>
          </a:prstGeom>
          <a:noFill/>
        </p:spPr>
      </p:pic>
      <p:pic>
        <p:nvPicPr>
          <p:cNvPr id="2053" name="Picture 5" descr="F:\Мастер класс 2019\символы\korolevskaya-mil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61048"/>
            <a:ext cx="3687029" cy="23347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Wales</a:t>
            </a:r>
            <a:endParaRPr lang="ru-RU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8\Desktop\4646486.jpg"/>
          <p:cNvPicPr>
            <a:picLocks noChangeAspect="1" noChangeArrowheads="1"/>
          </p:cNvPicPr>
          <p:nvPr/>
        </p:nvPicPr>
        <p:blipFill>
          <a:blip r:embed="rId3" cstate="print"/>
          <a:srcRect r="6937"/>
          <a:stretch>
            <a:fillRect/>
          </a:stretch>
        </p:blipFill>
        <p:spPr bwMode="auto">
          <a:xfrm>
            <a:off x="7164288" y="4607346"/>
            <a:ext cx="1472874" cy="17410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2" name="Picture 6" descr="C:\Users\User8\Desktop\434343.jpg"/>
          <p:cNvPicPr>
            <a:picLocks noChangeAspect="1" noChangeArrowheads="1"/>
          </p:cNvPicPr>
          <p:nvPr/>
        </p:nvPicPr>
        <p:blipFill>
          <a:blip r:embed="rId4" cstate="print"/>
          <a:srcRect l="31844" r="30693"/>
          <a:stretch>
            <a:fillRect/>
          </a:stretch>
        </p:blipFill>
        <p:spPr bwMode="auto">
          <a:xfrm>
            <a:off x="539552" y="4581128"/>
            <a:ext cx="1080120" cy="1885373"/>
          </a:xfrm>
          <a:prstGeom prst="rect">
            <a:avLst/>
          </a:prstGeom>
          <a:noFill/>
        </p:spPr>
      </p:pic>
      <p:pic>
        <p:nvPicPr>
          <p:cNvPr id="4103" name="Picture 7" descr="C:\Users\User8\Desktop\24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404664"/>
            <a:ext cx="1080119" cy="118813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 descr="C:\Users\User8\Desktop\символы\54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4664"/>
            <a:ext cx="1747276" cy="1160942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75947"/>
              </p:ext>
            </p:extLst>
          </p:nvPr>
        </p:nvGraphicFramePr>
        <p:xfrm>
          <a:off x="457200" y="1600200"/>
          <a:ext cx="8229600" cy="324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4760"/>
                <a:gridCol w="4474840"/>
              </a:tblGrid>
              <a:tr h="37084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How many parts are there in Great 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Britain?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1)-3    2) -1  3) –4 parts   4)  -6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What is the largest part of the UK?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England  2) Wales  3) Scotland    4) Northern Ireland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river is the capital of the UK situated on?   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Amur 2) Thames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3) Zambezi 4) Mississippi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Who is the Head of State in Great Britain?                                                   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The President  2) The King   3) The Parliament  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4) The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Queen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favorite topic to discuss in Great Britain?                                          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Animals  2)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Weather 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3) Tea 4) Politic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capital city of Wales?             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Belfast</a:t>
                      </a:r>
                      <a:r>
                        <a:rPr lang="ru-RU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London3) Cardiff </a:t>
                      </a:r>
                      <a:r>
                        <a:rPr lang="ru-RU" sz="1400" b="1" u="non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Ireland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symbol of Wales?     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Rose </a:t>
                      </a:r>
                      <a:r>
                        <a:rPr lang="en-US" sz="1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Violet3) The Thistle  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4)  Daffodil 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population of Wales?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Over 8.6 million  2)</a:t>
                      </a:r>
                      <a:r>
                        <a:rPr lang="ru-RU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5.45 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million 3)-1,</a:t>
                      </a:r>
                      <a:r>
                        <a:rPr lang="ru-RU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4)-3,2million</a:t>
                      </a:r>
                      <a:endParaRPr lang="ru-RU" sz="14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Мастер класс 2019\символы\zamok-i-sad-pou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576322" cy="2979638"/>
          </a:xfrm>
          <a:prstGeom prst="rect">
            <a:avLst/>
          </a:prstGeom>
          <a:noFill/>
        </p:spPr>
      </p:pic>
      <p:pic>
        <p:nvPicPr>
          <p:cNvPr id="3075" name="Picture 3" descr="F:\Мастер класс 2019\символы\sobor-svyatogo-dav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2"/>
            <a:ext cx="3371528" cy="2232248"/>
          </a:xfrm>
          <a:prstGeom prst="rect">
            <a:avLst/>
          </a:prstGeom>
          <a:noFill/>
        </p:spPr>
      </p:pic>
      <p:pic>
        <p:nvPicPr>
          <p:cNvPr id="3076" name="Picture 4" descr="F:\Мастер класс 2019\символы\but-p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852936"/>
            <a:ext cx="4691236" cy="3118899"/>
          </a:xfrm>
          <a:prstGeom prst="rect">
            <a:avLst/>
          </a:prstGeom>
          <a:noFill/>
        </p:spPr>
      </p:pic>
      <p:pic>
        <p:nvPicPr>
          <p:cNvPr id="3077" name="Picture 5" descr="F:\Мастер класс 2019\символы\portmeyr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01008"/>
            <a:ext cx="3790692" cy="2530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Northern Ireland</a:t>
            </a:r>
            <a:endParaRPr lang="ru-RU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Users\User8\Desktop\13616.jpg"/>
          <p:cNvPicPr>
            <a:picLocks noChangeAspect="1" noChangeArrowheads="1"/>
          </p:cNvPicPr>
          <p:nvPr/>
        </p:nvPicPr>
        <p:blipFill>
          <a:blip r:embed="rId3" cstate="print"/>
          <a:srcRect l="20000" t="10667" r="20000"/>
          <a:stretch>
            <a:fillRect/>
          </a:stretch>
        </p:blipFill>
        <p:spPr bwMode="auto">
          <a:xfrm flipH="1">
            <a:off x="539552" y="4725144"/>
            <a:ext cx="1512168" cy="1688588"/>
          </a:xfrm>
          <a:prstGeom prst="rect">
            <a:avLst/>
          </a:prstGeom>
          <a:noFill/>
        </p:spPr>
      </p:pic>
      <p:pic>
        <p:nvPicPr>
          <p:cNvPr id="6149" name="Picture 5" descr="C:\Users\User8\Desktop\slide-42.jpg"/>
          <p:cNvPicPr>
            <a:picLocks noChangeAspect="1" noChangeArrowheads="1"/>
          </p:cNvPicPr>
          <p:nvPr/>
        </p:nvPicPr>
        <p:blipFill>
          <a:blip r:embed="rId4" cstate="print"/>
          <a:srcRect l="17967" t="24032" r="19739" b="12819"/>
          <a:stretch>
            <a:fillRect/>
          </a:stretch>
        </p:blipFill>
        <p:spPr bwMode="auto">
          <a:xfrm>
            <a:off x="323528" y="332656"/>
            <a:ext cx="1728192" cy="1312146"/>
          </a:xfrm>
          <a:prstGeom prst="rect">
            <a:avLst/>
          </a:prstGeom>
          <a:noFill/>
        </p:spPr>
      </p:pic>
      <p:pic>
        <p:nvPicPr>
          <p:cNvPr id="4098" name="Picture 2" descr="C:\Users\User8\Desktop\символы\4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04664"/>
            <a:ext cx="1792078" cy="1194387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404338"/>
              </p:ext>
            </p:extLst>
          </p:nvPr>
        </p:nvGraphicFramePr>
        <p:xfrm>
          <a:off x="467544" y="1700808"/>
          <a:ext cx="8229600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4413176"/>
              </a:tblGrid>
              <a:tr h="37084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How many parts are there in Great Britain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1)-3    2)- 1  3)-   4 parts   4) -6 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largest part of the UK?      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England  2) Wales  3) Scotland    4) Northern Ireland</a:t>
                      </a:r>
                      <a:endParaRPr lang="ru-RU" sz="1400" b="1" u="none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river is the capital of the UK situated on?  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Amur 2) Thames </a:t>
                      </a:r>
                      <a:r>
                        <a:rPr lang="en-US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3) Zambezi 4) Mississippi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Who is the Head of State in Great Britain?                                                 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The President  2) The King   3) The Parliament     </a:t>
                      </a:r>
                      <a:r>
                        <a:rPr lang="en-US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4) The Queen 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favorite topic to discuss in Great Britain?                                            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Animals   2) </a:t>
                      </a:r>
                      <a:r>
                        <a:rPr lang="en-US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Weather </a:t>
                      </a: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3) Tea  </a:t>
                      </a:r>
                      <a:r>
                        <a:rPr lang="en-US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4) Politic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capital city of Northern Ireland?                                                            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Belfast</a:t>
                      </a:r>
                      <a:r>
                        <a:rPr lang="ru-RU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London3) Cardiff  4) Ireland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symbol of Northern Ireland?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Rose </a:t>
                      </a:r>
                      <a:r>
                        <a:rPr lang="en-US" sz="14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Violet3) The Thistle  4) Clove 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the population of Northern Ireland? 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 Over 8.6 million  2)5.45 million  3)-1,5 million 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4)-3,2million</a:t>
                      </a:r>
                      <a:endParaRPr lang="ru-RU" sz="14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7" name="Picture 3" descr="C:\Users\User8\Desktop\44535443.jpg"/>
          <p:cNvPicPr>
            <a:picLocks noChangeAspect="1" noChangeArrowheads="1"/>
          </p:cNvPicPr>
          <p:nvPr/>
        </p:nvPicPr>
        <p:blipFill>
          <a:blip r:embed="rId6" cstate="print"/>
          <a:srcRect l="9450" r="9045"/>
          <a:stretch>
            <a:fillRect/>
          </a:stretch>
        </p:blipFill>
        <p:spPr bwMode="auto">
          <a:xfrm>
            <a:off x="6804248" y="4595665"/>
            <a:ext cx="1944216" cy="17890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400"/>
            <a:ext cx="9143999" cy="683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F:\Мастер класс 2019\символы\doroga-gigan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76672"/>
            <a:ext cx="3960440" cy="2611279"/>
          </a:xfrm>
          <a:prstGeom prst="rect">
            <a:avLst/>
          </a:prstGeom>
          <a:noFill/>
        </p:spPr>
      </p:pic>
      <p:pic>
        <p:nvPicPr>
          <p:cNvPr id="4099" name="Picture 3" descr="F:\Мастер класс 2019\символы\titanic-belf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6672"/>
            <a:ext cx="4654792" cy="3024336"/>
          </a:xfrm>
          <a:prstGeom prst="rect">
            <a:avLst/>
          </a:prstGeom>
          <a:noFill/>
        </p:spPr>
      </p:pic>
      <p:pic>
        <p:nvPicPr>
          <p:cNvPr id="4101" name="Picture 5" descr="F:\Мастер класс 2019\символы\botanicheskiy-sad-belf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4123740" cy="2713285"/>
          </a:xfrm>
          <a:prstGeom prst="rect">
            <a:avLst/>
          </a:prstGeom>
          <a:noFill/>
        </p:spPr>
      </p:pic>
      <p:pic>
        <p:nvPicPr>
          <p:cNvPr id="4098" name="Picture 2" descr="F:\Мастер класс 2019\символы\ratusha-v-belfas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284984"/>
            <a:ext cx="3960440" cy="28887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Thanks for attention</a:t>
            </a:r>
            <a:endParaRPr lang="ru-RU" dirty="0"/>
          </a:p>
        </p:txBody>
      </p:sp>
      <p:pic>
        <p:nvPicPr>
          <p:cNvPr id="9220" name="Picture 4" descr="C:\Users\User8\Desktop\символ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869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мастер-класса обусловлена целями и задачами современного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государство России  четко обозначило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приоритеты в области школьного образования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соответствующие мировым тенденциям.</a:t>
            </a:r>
          </a:p>
          <a:p>
            <a:pPr>
              <a:buNone/>
            </a:pPr>
            <a:endParaRPr lang="ru-RU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нужны: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 образованные,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 воспитанные,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предприимчивые люди,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умеющие самостоятельно принимать ответственные решения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ситуации выбора, прогнозируя их возможные последствия,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способные к сотрудничеству, отличающиеся мобильностью,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динамизмом, конструктивностью, обладающие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развитым  чувством ответственности за судьбу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страны.</a:t>
            </a:r>
          </a:p>
          <a:p>
            <a:endParaRPr lang="ru-RU" dirty="0" smtClean="0"/>
          </a:p>
        </p:txBody>
      </p:sp>
      <p:pic>
        <p:nvPicPr>
          <p:cNvPr id="6146" name="Picture 2" descr="C:\Users\User8\Desktop\символы\3ro62uaZy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6680" y="5157192"/>
            <a:ext cx="1713791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эти характеристики </a:t>
            </a:r>
            <a:r>
              <a:rPr lang="ru-RU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определяют понятие   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функциональной грамотности человека.</a:t>
            </a:r>
          </a:p>
          <a:p>
            <a:pPr>
              <a:buNone/>
            </a:pPr>
            <a:endParaRPr lang="ru-RU" sz="2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Функциональная </a:t>
            </a:r>
            <a:r>
              <a:rPr lang="ru-RU" sz="2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способность человека вступать в отношения с внешней средой и максимально быстро адаптироваться и</a:t>
            </a:r>
            <a:r>
              <a:rPr lang="ru-RU" sz="2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функционировать в </a:t>
            </a:r>
            <a:r>
              <a:rPr lang="ru-RU" sz="2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ней, то </a:t>
            </a:r>
            <a:r>
              <a:rPr lang="ru-RU" sz="2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действовать .</a:t>
            </a:r>
            <a:endParaRPr lang="ru-RU" sz="2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User8\Desktop\символы\kval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77072"/>
            <a:ext cx="2509316" cy="180848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102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 </a:t>
            </a:r>
            <a:r>
              <a:rPr lang="ru-RU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современного образования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обозначенные в ФГОС, направлены на принцип «учить не науке, а учить учиться», </a:t>
            </a:r>
            <a:r>
              <a:rPr lang="ru-RU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действовать </a:t>
            </a:r>
            <a:r>
              <a:rPr lang="ru-RU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приобретать знания, ступень за ступенью повышая свой уровень грамотности.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Цели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Создать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полноценного проявления и развития педагогического мастерства его участников на основе организации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коллаборативной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среды для профессионального общения и обмена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опытом.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Совместно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участниками семинара отработать методические приёмы создания обучающего пространства для формирования функциональной грамотности путём демонстрации форм и методов педагогической деятельности. 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8\Desktop\символы\outsourcing-benefits-team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1751179" cy="1200944"/>
          </a:xfrm>
          <a:prstGeom prst="rect">
            <a:avLst/>
          </a:prstGeom>
          <a:noFill/>
        </p:spPr>
      </p:pic>
      <p:pic>
        <p:nvPicPr>
          <p:cNvPr id="8195" name="Picture 3" descr="C:\Users\User8\Desktop\символы\manager-clipart-style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080756"/>
            <a:ext cx="2021954" cy="1421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C:\Users\User8\Desktop\символы\Formirovanie-ispolnitelnogo-mehanizma-funktsionirovaniya-otechestvennogo-predpriyat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229200"/>
            <a:ext cx="1760998" cy="1272952"/>
          </a:xfrm>
          <a:prstGeom prst="rect">
            <a:avLst/>
          </a:prstGeom>
          <a:noFill/>
        </p:spPr>
      </p:pic>
      <p:pic>
        <p:nvPicPr>
          <p:cNvPr id="8197" name="Picture 5" descr="C:\Users\User8\Desktop\символы\199_650x37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2699" y="1976636"/>
            <a:ext cx="1711789" cy="14401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400"/>
            <a:ext cx="9143999" cy="683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941" y="2175389"/>
            <a:ext cx="8504531" cy="434995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Интерактивное обучение;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дискуссии;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ролевые и деловые игры проблемной направленности;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ситуационный анализ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исследовательские;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поисковые;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проектов;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лингафонном кабинете;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драматизация;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ИКТ.</a:t>
            </a:r>
          </a:p>
          <a:p>
            <a:endParaRPr lang="ru-RU" sz="20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Достичь функциональной грамотности в процессе обучения английскому языку можно различными способами используя современные педагогические  приёмы и технологии:</a:t>
            </a:r>
            <a:endParaRPr lang="ru-RU" sz="2400" dirty="0"/>
          </a:p>
        </p:txBody>
      </p:sp>
      <p:pic>
        <p:nvPicPr>
          <p:cNvPr id="6146" name="Picture 2" descr="C:\Users\User2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75444"/>
            <a:ext cx="2616970" cy="1745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2\Desktop\classro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227448" cy="148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2\Desktop\144565_11fb2ca6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0760" y="4653136"/>
            <a:ext cx="2776600" cy="1851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2" y="332656"/>
            <a:ext cx="858592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8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we speaking about?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020119"/>
              </p:ext>
            </p:extLst>
          </p:nvPr>
        </p:nvGraphicFramePr>
        <p:xfrm>
          <a:off x="457200" y="1556792"/>
          <a:ext cx="8229600" cy="2952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42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Capital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London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Official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language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English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Bus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Red Double decker 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The longest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river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Thames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The weather 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Wet, rainy 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Tourists 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In the country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Islands 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many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76790" cy="146267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2241"/>
            <a:ext cx="1259632" cy="12554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81" y="4495124"/>
            <a:ext cx="2784438" cy="194421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857500" cy="17722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784245" cy="186542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8\Desktop\12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02848"/>
              </p:ext>
            </p:extLst>
          </p:nvPr>
        </p:nvGraphicFramePr>
        <p:xfrm>
          <a:off x="539552" y="476672"/>
          <a:ext cx="822960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English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Russian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Symbol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Визит- посещение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Emblem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Национальный парк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Million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Символ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Flag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Премьер Министр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ational 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park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Монумент - памятник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onuments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Популярные места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niversities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арламент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Parliament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Университеты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opular 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place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нтересный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Population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аселение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Prime Minister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лаг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Welcome to Britain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Добро пожаловать в Британию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Visit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</a:t>
                      </a: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мблема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Interesting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1400" b="1" i="1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иллион</a:t>
                      </a:r>
                      <a:endParaRPr lang="ru-RU" sz="1400" b="1" dirty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85185"/>
            <a:ext cx="2088232" cy="1224136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941168"/>
            <a:ext cx="1944216" cy="15841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Новый проект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61878" y="1"/>
            <a:ext cx="12240682" cy="688538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1031</Words>
  <Application>Microsoft Office PowerPoint</Application>
  <PresentationFormat>Экран (4:3)</PresentationFormat>
  <Paragraphs>167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Тема:  «Формирование функциональной грамотности обучающихся на уроках английского языка»</vt:lpstr>
      <vt:lpstr>Актуальность</vt:lpstr>
      <vt:lpstr>Актуальность</vt:lpstr>
      <vt:lpstr>Цели</vt:lpstr>
      <vt:lpstr> </vt:lpstr>
      <vt:lpstr>Презентация PowerPoint</vt:lpstr>
      <vt:lpstr>What are we speaking about?</vt:lpstr>
      <vt:lpstr>Презентация PowerPoint</vt:lpstr>
      <vt:lpstr>Презентация PowerPoint</vt:lpstr>
      <vt:lpstr>England</vt:lpstr>
      <vt:lpstr>Презентация PowerPoint</vt:lpstr>
      <vt:lpstr>Scotland</vt:lpstr>
      <vt:lpstr>Презентация PowerPoint</vt:lpstr>
      <vt:lpstr>Wales</vt:lpstr>
      <vt:lpstr>Презентация PowerPoint</vt:lpstr>
      <vt:lpstr>Northern Ireland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Olga Belova</cp:lastModifiedBy>
  <cp:revision>55</cp:revision>
  <dcterms:created xsi:type="dcterms:W3CDTF">2019-03-20T06:00:41Z</dcterms:created>
  <dcterms:modified xsi:type="dcterms:W3CDTF">2019-04-24T22:21:18Z</dcterms:modified>
</cp:coreProperties>
</file>