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7" r:id="rId4"/>
    <p:sldId id="259" r:id="rId5"/>
    <p:sldId id="260" r:id="rId6"/>
    <p:sldId id="268" r:id="rId7"/>
    <p:sldId id="261" r:id="rId8"/>
    <p:sldId id="262" r:id="rId9"/>
    <p:sldId id="263" r:id="rId10"/>
    <p:sldId id="270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6699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1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hyperlink" Target="&#1043;&#1086;&#1088;&#1086;&#1076;%20&#1084;&#1091;&#1079;&#1077;&#1081;%201.htm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24744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Формирование </a:t>
            </a:r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диалогической 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речи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на индивидуальных коррекционных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 занятиях по Формировани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ю речевого слуха и произносительной стороны устной речи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 (ФРС 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и 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ПСУР)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74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124744"/>
            <a:ext cx="4224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1. Назови части речи.</a:t>
            </a:r>
            <a:endParaRPr lang="ru-RU" sz="2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060848"/>
            <a:ext cx="77877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2. Какая часть речи отвечает на вопросы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ЧТО ДЕЛАЕТ? ЧТО СДЕЛАЕТ?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284984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3. На какие вопросы отвечают  глаголы прошедшего времени?</a:t>
            </a:r>
            <a:endParaRPr lang="ru-RU" sz="2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653136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4. Как изменяются глаголы в прошедшем времени?</a:t>
            </a:r>
            <a:endParaRPr lang="ru-RU" sz="2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332656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Послушай глаголы.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Скажи глаголы в прошедшем времени.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2348880"/>
            <a:ext cx="355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прыгает  - ……. (ж.р.)</a:t>
            </a:r>
            <a:endParaRPr lang="ru-RU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3068960"/>
            <a:ext cx="3366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болеет  - ……. (м.р.)</a:t>
            </a:r>
            <a:endParaRPr lang="ru-RU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3861048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светит  - ……. (ср.р.)</a:t>
            </a:r>
            <a:endParaRPr lang="ru-RU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4509120"/>
            <a:ext cx="3496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читает  - ……. (мн.ч.)</a:t>
            </a:r>
            <a:endParaRPr lang="ru-RU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estival.1september.ru/articles/212156/ris3.jpg"/>
          <p:cNvPicPr>
            <a:picLocks noChangeAspect="1" noChangeArrowheads="1"/>
          </p:cNvPicPr>
          <p:nvPr/>
        </p:nvPicPr>
        <p:blipFill>
          <a:blip r:embed="rId2" cstate="print"/>
          <a:srcRect t="9375"/>
          <a:stretch>
            <a:fillRect/>
          </a:stretch>
        </p:blipFill>
        <p:spPr bwMode="auto">
          <a:xfrm>
            <a:off x="2771800" y="3052006"/>
            <a:ext cx="6319708" cy="380599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42910" y="785794"/>
            <a:ext cx="1691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скорость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3768" y="227687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S</a:t>
            </a:r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496" y="2285992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V</a:t>
            </a:r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2240" y="2492896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t</a:t>
            </a:r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548680"/>
            <a:ext cx="2137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расстояние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620688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время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2708920"/>
            <a:ext cx="2339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Послушай задачу. 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221088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Назови формулу.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0.0243 L -0.34063 -0.164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-0.3151 -0.230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-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0.01388 L 0.41736 -0.178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0" y="-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23728" y="1700808"/>
            <a:ext cx="50914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- Я плохо себя чувствую.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068960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		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болит голова (ухо)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		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высокая температура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у меня 	</a:t>
            </a: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	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насморк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		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сильный кашель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		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живот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3108" y="1142984"/>
            <a:ext cx="44644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6600"/>
                </a:solidFill>
                <a:latin typeface="Comic Sans MS" pitchFamily="66" charset="0"/>
              </a:rPr>
              <a:t>- Что случилось?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3108" y="2285992"/>
            <a:ext cx="44644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6600"/>
                </a:solidFill>
                <a:latin typeface="Comic Sans MS" pitchFamily="66" charset="0"/>
              </a:rPr>
              <a:t>- Что у ….. болит?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66-bengeltje32-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861048"/>
            <a:ext cx="2193032" cy="21930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27176" y="836712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- привет (доброе утро, добрый день)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- разрешите познакомиться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- меня зовут… (как … зовут?)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- я рада встретиться с вами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832" y="188640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ДИАЛОГ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personage6oy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79" y="3356992"/>
            <a:ext cx="2134357" cy="2831580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 rot="20727200">
            <a:off x="1175341" y="3845968"/>
            <a:ext cx="2624990" cy="810604"/>
          </a:xfrm>
          <a:prstGeom prst="cloudCallou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Привет! </a:t>
            </a:r>
            <a:endParaRPr lang="ru-RU" sz="2800" dirty="0"/>
          </a:p>
        </p:txBody>
      </p:sp>
      <p:sp>
        <p:nvSpPr>
          <p:cNvPr id="10" name="Выноска-облако 9"/>
          <p:cNvSpPr/>
          <p:nvPr/>
        </p:nvSpPr>
        <p:spPr>
          <a:xfrm rot="21072347">
            <a:off x="5328870" y="5134252"/>
            <a:ext cx="2258226" cy="1154544"/>
          </a:xfrm>
          <a:prstGeom prst="cloudCallou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Доброе утро!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256467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Comic Sans MS" pitchFamily="66" charset="0"/>
              </a:rPr>
              <a:t>дифференциация </a:t>
            </a:r>
            <a:r>
              <a:rPr lang="ru-RU" sz="2400" dirty="0" smtClean="0">
                <a:latin typeface="Comic Sans MS" pitchFamily="66" charset="0"/>
              </a:rPr>
              <a:t>звуков С-З;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Comic Sans MS" pitchFamily="66" charset="0"/>
              </a:rPr>
              <a:t>автоматизация К;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Comic Sans MS" pitchFamily="66" charset="0"/>
              </a:rPr>
              <a:t>различение речевого материала учебных предметов;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Comic Sans MS" pitchFamily="66" charset="0"/>
              </a:rPr>
              <a:t>различение речевого материала разговорно-обиходного характера по теме «У врача» и речевого этикета по теме «Знакомство»;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Comic Sans MS" pitchFamily="66" charset="0"/>
              </a:rPr>
              <a:t>различение речевого материала по тексту «Город-музей</a:t>
            </a:r>
            <a:r>
              <a:rPr lang="ru-RU" sz="2000" dirty="0" smtClean="0">
                <a:latin typeface="Comic Sans MS" pitchFamily="66" charset="0"/>
              </a:rPr>
              <a:t>».</a:t>
            </a:r>
            <a:endParaRPr lang="ru-RU" sz="20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endParaRPr lang="ru-RU" dirty="0" smtClean="0"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19872" y="188640"/>
            <a:ext cx="1560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C00000"/>
                </a:solidFill>
                <a:latin typeface="Comic Sans MS" pitchFamily="66" charset="0"/>
              </a:rPr>
              <a:t>Тема: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вуки 023.jpg"/>
          <p:cNvPicPr>
            <a:picLocks noChangeAspect="1"/>
          </p:cNvPicPr>
          <p:nvPr/>
        </p:nvPicPr>
        <p:blipFill>
          <a:blip r:embed="rId2" cstate="print"/>
          <a:srcRect l="10336" t="18333" r="13228" b="25416"/>
          <a:stretch>
            <a:fillRect/>
          </a:stretch>
        </p:blipFill>
        <p:spPr>
          <a:xfrm>
            <a:off x="3357554" y="142852"/>
            <a:ext cx="2643205" cy="2571767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357554" y="221455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D:\презентации\Презентации по звукам\Профили\Звуки 014.jpg"/>
          <p:cNvPicPr>
            <a:picLocks noChangeAspect="1" noChangeArrowheads="1"/>
          </p:cNvPicPr>
          <p:nvPr/>
        </p:nvPicPr>
        <p:blipFill>
          <a:blip r:embed="rId3" cstate="print"/>
          <a:srcRect l="18889" t="15661" r="7655" b="28783"/>
          <a:stretch>
            <a:fillRect/>
          </a:stretch>
        </p:blipFill>
        <p:spPr bwMode="auto">
          <a:xfrm>
            <a:off x="6215074" y="142852"/>
            <a:ext cx="2571768" cy="2571768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286512" y="221455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’</a:t>
            </a:r>
            <a:endParaRPr lang="ru-RU" sz="2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3" descr="Звуки 015.jpg"/>
          <p:cNvPicPr>
            <a:picLocks noChangeAspect="1"/>
          </p:cNvPicPr>
          <p:nvPr/>
        </p:nvPicPr>
        <p:blipFill>
          <a:blip r:embed="rId4" cstate="print"/>
          <a:srcRect l="18600" t="16771" r="7031" b="27187"/>
          <a:stretch>
            <a:fillRect/>
          </a:stretch>
        </p:blipFill>
        <p:spPr>
          <a:xfrm>
            <a:off x="3419431" y="3286124"/>
            <a:ext cx="2581329" cy="2571768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500430" y="5357826"/>
            <a:ext cx="381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</a:t>
            </a:r>
          </a:p>
        </p:txBody>
      </p:sp>
      <p:pic>
        <p:nvPicPr>
          <p:cNvPr id="10" name="Содержимое 3" descr="Звуки 016.jpg"/>
          <p:cNvPicPr>
            <a:picLocks noChangeAspect="1"/>
          </p:cNvPicPr>
          <p:nvPr/>
        </p:nvPicPr>
        <p:blipFill>
          <a:blip r:embed="rId5" cstate="print"/>
          <a:srcRect l="12402" t="19896" r="15295" b="22500"/>
          <a:stretch>
            <a:fillRect/>
          </a:stretch>
        </p:blipFill>
        <p:spPr>
          <a:xfrm>
            <a:off x="6357950" y="3207066"/>
            <a:ext cx="2460543" cy="2591772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429388" y="5286388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en-US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’</a:t>
            </a:r>
            <a:endParaRPr lang="ru-RU" sz="2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836712"/>
            <a:ext cx="2832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Посмотри на профили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 и назови звуки.</a:t>
            </a:r>
            <a:endParaRPr lang="ru-RU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2643182"/>
            <a:ext cx="3214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Расскажи о положении языка 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при произношении С, З.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013176"/>
            <a:ext cx="3490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Чем отличаются звуки С, З?</a:t>
            </a:r>
            <a:endParaRPr lang="ru-RU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412776"/>
            <a:ext cx="1420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003300"/>
                </a:solidFill>
                <a:latin typeface="Comic Sans MS" pitchFamily="66" charset="0"/>
              </a:rPr>
              <a:t>за-са</a:t>
            </a:r>
            <a:endParaRPr lang="ru-RU" sz="36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276872"/>
            <a:ext cx="1933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Comic Sans MS" pitchFamily="66" charset="0"/>
              </a:rPr>
              <a:t>аза-аса</a:t>
            </a:r>
            <a:endParaRPr lang="ru-RU" sz="36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140968"/>
            <a:ext cx="1885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003300"/>
                </a:solidFill>
                <a:latin typeface="Comic Sans MS" pitchFamily="66" charset="0"/>
              </a:rPr>
              <a:t>зва-сва</a:t>
            </a:r>
            <a:endParaRPr lang="ru-RU" sz="36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1484784"/>
            <a:ext cx="3153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Comic Sans MS" pitchFamily="66" charset="0"/>
              </a:rPr>
              <a:t>завтра-санки</a:t>
            </a:r>
            <a:endParaRPr lang="ru-RU" sz="36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2348880"/>
            <a:ext cx="3528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Comic Sans MS" pitchFamily="66" charset="0"/>
              </a:rPr>
              <a:t>резинка-осина</a:t>
            </a:r>
            <a:endParaRPr lang="ru-RU" sz="36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3212976"/>
            <a:ext cx="3316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003300"/>
                </a:solidFill>
                <a:latin typeface="Comic Sans MS" pitchFamily="66" charset="0"/>
              </a:rPr>
              <a:t>звать-сварить</a:t>
            </a:r>
            <a:endParaRPr lang="ru-RU" sz="36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88640"/>
            <a:ext cx="7420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Послушай, прочитай слоги, слова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480" y="3857628"/>
            <a:ext cx="4249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Прочитай глаголы.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4869160"/>
            <a:ext cx="8100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На какие вопросы отвечают глаголы?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14290"/>
            <a:ext cx="5484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Прочитай слоги и слова.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772816"/>
            <a:ext cx="2021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Comic Sans MS" pitchFamily="66" charset="0"/>
              </a:rPr>
              <a:t>аз - ас </a:t>
            </a:r>
            <a:endParaRPr lang="ru-RU" sz="36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1700808"/>
            <a:ext cx="5173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Comic Sans MS" pitchFamily="66" charset="0"/>
              </a:rPr>
              <a:t>глаза – глаз - глазки</a:t>
            </a:r>
            <a:endParaRPr lang="ru-RU" sz="36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3717032"/>
            <a:ext cx="60805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Comic Sans MS" pitchFamily="66" charset="0"/>
              </a:rPr>
              <a:t>согласные  на конце</a:t>
            </a:r>
          </a:p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Comic Sans MS" pitchFamily="66" charset="0"/>
              </a:rPr>
              <a:t> слова и перед глухими </a:t>
            </a:r>
          </a:p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Comic Sans MS" pitchFamily="66" charset="0"/>
              </a:rPr>
              <a:t>говори как      .</a:t>
            </a:r>
            <a:endParaRPr lang="ru-RU" sz="36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786190"/>
            <a:ext cx="1398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Звонкие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4929198"/>
            <a:ext cx="1245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глухие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260648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Составь словосочетания с предлогами ИЗ, БЕЗ, ЧЕРЕЗ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4725144"/>
            <a:ext cx="2584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испекут без …. </a:t>
            </a:r>
            <a:endParaRPr lang="ru-RU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3861048"/>
            <a:ext cx="3100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забросил  через ….</a:t>
            </a:r>
            <a:endParaRPr lang="ru-RU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4" y="4653136"/>
            <a:ext cx="2090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выпал  из …</a:t>
            </a:r>
            <a:endParaRPr lang="ru-RU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393305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выпал  из …. 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4" name="Рисунок 13" descr="kropp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00" t="8000" r="8000" b="8000"/>
          <a:stretch>
            <a:fillRect/>
          </a:stretch>
        </p:blipFill>
        <p:spPr>
          <a:xfrm>
            <a:off x="251520" y="1916832"/>
            <a:ext cx="1214446" cy="1214446"/>
          </a:xfrm>
          <a:prstGeom prst="rect">
            <a:avLst/>
          </a:prstGeom>
        </p:spPr>
      </p:pic>
      <p:pic>
        <p:nvPicPr>
          <p:cNvPr id="15" name="Рисунок 14" descr="12838782448100742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75" t="5208" r="21875" b="14583"/>
          <a:stretch>
            <a:fillRect/>
          </a:stretch>
        </p:blipFill>
        <p:spPr>
          <a:xfrm>
            <a:off x="2411760" y="1412776"/>
            <a:ext cx="1214446" cy="1731710"/>
          </a:xfrm>
          <a:prstGeom prst="rect">
            <a:avLst/>
          </a:prstGeom>
        </p:spPr>
      </p:pic>
      <p:pic>
        <p:nvPicPr>
          <p:cNvPr id="17" name="Рисунок 16" descr="2710=забор декоративный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750" t="14058" r="15909" b="12167"/>
          <a:stretch>
            <a:fillRect/>
          </a:stretch>
        </p:blipFill>
        <p:spPr>
          <a:xfrm>
            <a:off x="4427984" y="1484784"/>
            <a:ext cx="1928826" cy="1635309"/>
          </a:xfrm>
          <a:prstGeom prst="rect">
            <a:avLst/>
          </a:prstGeom>
        </p:spPr>
      </p:pic>
      <p:pic>
        <p:nvPicPr>
          <p:cNvPr id="19" name="Рисунок 18" descr="05-fotoex.jpg"/>
          <p:cNvPicPr>
            <a:picLocks noChangeAspect="1"/>
          </p:cNvPicPr>
          <p:nvPr/>
        </p:nvPicPr>
        <p:blipFill>
          <a:blip r:embed="rId5" cstate="print"/>
          <a:srcRect l="17969" t="8819" r="10156" b="8819"/>
          <a:stretch>
            <a:fillRect/>
          </a:stretch>
        </p:blipFill>
        <p:spPr>
          <a:xfrm>
            <a:off x="7092280" y="1628800"/>
            <a:ext cx="1690019" cy="12858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1520" y="314096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Comic Sans MS" pitchFamily="66" charset="0"/>
              </a:rPr>
              <a:t>гнездо</a:t>
            </a:r>
            <a:endParaRPr lang="ru-RU" sz="24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52320" y="314096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Comic Sans MS" pitchFamily="66" charset="0"/>
              </a:rPr>
              <a:t>сахар</a:t>
            </a:r>
            <a:endParaRPr lang="ru-RU" sz="24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8024" y="3212976"/>
            <a:ext cx="100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Comic Sans MS" pitchFamily="66" charset="0"/>
              </a:rPr>
              <a:t>забор</a:t>
            </a:r>
            <a:endParaRPr lang="ru-RU" sz="24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11760" y="328498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Comic Sans MS" pitchFamily="66" charset="0"/>
              </a:rPr>
              <a:t>сумка</a:t>
            </a:r>
            <a:endParaRPr lang="ru-RU" sz="24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cxnSp>
        <p:nvCxnSpPr>
          <p:cNvPr id="25" name="Прямая со стрелкой 24"/>
          <p:cNvCxnSpPr>
            <a:stCxn id="10" idx="0"/>
          </p:cNvCxnSpPr>
          <p:nvPr/>
        </p:nvCxnSpPr>
        <p:spPr>
          <a:xfrm flipH="1" flipV="1">
            <a:off x="1043608" y="3501008"/>
            <a:ext cx="32403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9" idx="0"/>
          </p:cNvCxnSpPr>
          <p:nvPr/>
        </p:nvCxnSpPr>
        <p:spPr>
          <a:xfrm flipH="1" flipV="1">
            <a:off x="2915816" y="3645024"/>
            <a:ext cx="37207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8" idx="0"/>
            <a:endCxn id="22" idx="2"/>
          </p:cNvCxnSpPr>
          <p:nvPr/>
        </p:nvCxnSpPr>
        <p:spPr>
          <a:xfrm flipH="1" flipV="1">
            <a:off x="5288090" y="3674641"/>
            <a:ext cx="330119" cy="1864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7" idx="0"/>
            <a:endCxn id="21" idx="2"/>
          </p:cNvCxnSpPr>
          <p:nvPr/>
        </p:nvCxnSpPr>
        <p:spPr>
          <a:xfrm flipV="1">
            <a:off x="7664381" y="3602633"/>
            <a:ext cx="364003" cy="11225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553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Послушай загадку. Отгадай. Прочитай.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091dbbec3f5de8381fd495ccc233b0d4.jpg"/>
          <p:cNvPicPr>
            <a:picLocks noChangeAspect="1"/>
          </p:cNvPicPr>
          <p:nvPr/>
        </p:nvPicPr>
        <p:blipFill>
          <a:blip r:embed="rId2" cstate="print"/>
          <a:srcRect l="25769" t="3893" r="14519" b="3893"/>
          <a:stretch>
            <a:fillRect/>
          </a:stretch>
        </p:blipFill>
        <p:spPr>
          <a:xfrm>
            <a:off x="4932040" y="1052736"/>
            <a:ext cx="1512168" cy="1753238"/>
          </a:xfrm>
          <a:prstGeom prst="rect">
            <a:avLst/>
          </a:prstGeom>
        </p:spPr>
      </p:pic>
      <p:pic>
        <p:nvPicPr>
          <p:cNvPr id="11" name="Рисунок 10" descr="1295629610_16.jpg"/>
          <p:cNvPicPr>
            <a:picLocks noChangeAspect="1"/>
          </p:cNvPicPr>
          <p:nvPr/>
        </p:nvPicPr>
        <p:blipFill>
          <a:blip r:embed="rId3" cstate="print"/>
          <a:srcRect l="14084" t="9116" r="14084" b="4887"/>
          <a:stretch>
            <a:fillRect/>
          </a:stretch>
        </p:blipFill>
        <p:spPr>
          <a:xfrm>
            <a:off x="1619672" y="2924944"/>
            <a:ext cx="1872208" cy="16794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4437112"/>
            <a:ext cx="6189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Найди </a:t>
            </a:r>
            <a:r>
              <a:rPr lang="ru-RU" sz="2400" b="1" smtClean="0">
                <a:solidFill>
                  <a:srgbClr val="C00000"/>
                </a:solidFill>
                <a:latin typeface="Comic Sans MS" pitchFamily="66" charset="0"/>
              </a:rPr>
              <a:t>и прочитай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в загадке глаголы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5013176"/>
            <a:ext cx="5480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Измени глагол СТОИТ по лицам.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5517232"/>
            <a:ext cx="5381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Измени глагол ВСТАЛ по родам.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3140968"/>
            <a:ext cx="4504014" cy="1224136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Comic Sans MS" pitchFamily="66" charset="0"/>
              </a:rPr>
              <a:t>я стою			мы стоим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Comic Sans MS" pitchFamily="66" charset="0"/>
              </a:rPr>
              <a:t>ты стоишь		вы стоите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Comic Sans MS" pitchFamily="66" charset="0"/>
              </a:rPr>
              <a:t>он стоит		они стоят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32240" y="4797152"/>
            <a:ext cx="1143008" cy="1080120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Comic Sans MS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Comic Sans MS" pitchFamily="66" charset="0"/>
              </a:rPr>
              <a:t>встал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Comic Sans MS" pitchFamily="66" charset="0"/>
              </a:rPr>
              <a:t>встала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Comic Sans MS" pitchFamily="66" charset="0"/>
              </a:rPr>
              <a:t>встало		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1196752"/>
            <a:ext cx="4536504" cy="1656184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atin typeface="Comic Sans MS" pitchFamily="66" charset="0"/>
              </a:rPr>
              <a:t>Что за </a:t>
            </a:r>
            <a:r>
              <a:rPr lang="ru-RU" sz="2000" b="1" u="sng" dirty="0" smtClean="0">
                <a:latin typeface="Comic Sans MS" pitchFamily="66" charset="0"/>
              </a:rPr>
              <a:t>зверь</a:t>
            </a:r>
            <a:r>
              <a:rPr lang="ru-RU" sz="2000" b="1" dirty="0" smtClean="0">
                <a:latin typeface="Comic Sans MS" pitchFamily="66" charset="0"/>
              </a:rPr>
              <a:t> лесной –</a:t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>Встал, как </a:t>
            </a:r>
            <a:r>
              <a:rPr lang="ru-RU" sz="2000" b="1" u="sng" dirty="0" smtClean="0">
                <a:latin typeface="Comic Sans MS" pitchFamily="66" charset="0"/>
              </a:rPr>
              <a:t>столбик</a:t>
            </a:r>
            <a:r>
              <a:rPr lang="ru-RU" sz="2000" b="1" dirty="0" smtClean="0">
                <a:latin typeface="Comic Sans MS" pitchFamily="66" charset="0"/>
              </a:rPr>
              <a:t>, под сосной?</a:t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>И стоит среди </a:t>
            </a:r>
            <a:r>
              <a:rPr lang="ru-RU" sz="2000" b="1" u="sng" dirty="0" smtClean="0">
                <a:latin typeface="Comic Sans MS" pitchFamily="66" charset="0"/>
              </a:rPr>
              <a:t>травы</a:t>
            </a:r>
            <a:r>
              <a:rPr lang="ru-RU" sz="2000" b="1" dirty="0" smtClean="0">
                <a:latin typeface="Comic Sans MS" pitchFamily="66" charset="0"/>
              </a:rPr>
              <a:t/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u="sng" dirty="0" smtClean="0">
                <a:latin typeface="Comic Sans MS" pitchFamily="66" charset="0"/>
              </a:rPr>
              <a:t>Уши</a:t>
            </a:r>
            <a:r>
              <a:rPr lang="ru-RU" sz="2000" b="1" dirty="0" smtClean="0">
                <a:latin typeface="Comic Sans MS" pitchFamily="66" charset="0"/>
              </a:rPr>
              <a:t> больше головы!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3968" y="2924944"/>
            <a:ext cx="4536504" cy="1656184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Comic Sans MS" pitchFamily="66" charset="0"/>
              </a:rPr>
              <a:t>У нее хвост пушистый,</a:t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>Мех золотистый.</a:t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>В лесу она живет,</a:t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>В деревне кур крадёт.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6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вуки 022.jpg"/>
          <p:cNvPicPr>
            <a:picLocks noChangeAspect="1"/>
          </p:cNvPicPr>
          <p:nvPr/>
        </p:nvPicPr>
        <p:blipFill>
          <a:blip r:embed="rId2" cstate="print"/>
          <a:srcRect l="12402" t="19895" r="13228" b="23854"/>
          <a:stretch>
            <a:fillRect/>
          </a:stretch>
        </p:blipFill>
        <p:spPr>
          <a:xfrm>
            <a:off x="1000100" y="1142984"/>
            <a:ext cx="2571768" cy="2571768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976" y="3286124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pic>
        <p:nvPicPr>
          <p:cNvPr id="6" name="Содержимое 3" descr="Звуки 017.jpg"/>
          <p:cNvPicPr>
            <a:picLocks noChangeAspect="1"/>
          </p:cNvPicPr>
          <p:nvPr/>
        </p:nvPicPr>
        <p:blipFill>
          <a:blip r:embed="rId3" cstate="print"/>
          <a:srcRect l="18600" t="16771" r="9097" b="26979"/>
          <a:stretch>
            <a:fillRect/>
          </a:stretch>
        </p:blipFill>
        <p:spPr>
          <a:xfrm>
            <a:off x="5572132" y="1071546"/>
            <a:ext cx="2500330" cy="2571768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643570" y="3143248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en-US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’</a:t>
            </a:r>
            <a:endParaRPr lang="ru-RU" sz="2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285728"/>
            <a:ext cx="2501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Это звук К.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3861048"/>
            <a:ext cx="3453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Повтори слоги.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509120"/>
            <a:ext cx="667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003300"/>
                </a:solidFill>
                <a:latin typeface="Comic Sans MS" pitchFamily="66" charset="0"/>
              </a:rPr>
              <a:t>ук</a:t>
            </a:r>
            <a:endParaRPr lang="ru-RU" sz="36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52" y="5229200"/>
            <a:ext cx="1024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003300"/>
                </a:solidFill>
                <a:latin typeface="Comic Sans MS" pitchFamily="66" charset="0"/>
              </a:rPr>
              <a:t>шка</a:t>
            </a:r>
            <a:endParaRPr lang="ru-RU" sz="36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6256" y="5085184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Comic Sans MS" pitchFamily="66" charset="0"/>
              </a:rPr>
              <a:t>иску</a:t>
            </a:r>
            <a:endParaRPr lang="ru-RU" sz="36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5816" y="4581128"/>
            <a:ext cx="94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003300"/>
                </a:solidFill>
                <a:latin typeface="Comic Sans MS" pitchFamily="66" charset="0"/>
              </a:rPr>
              <a:t>ски</a:t>
            </a:r>
            <a:endParaRPr lang="ru-RU" sz="36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6136" y="4509120"/>
            <a:ext cx="90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003300"/>
                </a:solidFill>
                <a:latin typeface="Comic Sans MS" pitchFamily="66" charset="0"/>
              </a:rPr>
              <a:t>ска</a:t>
            </a:r>
            <a:endParaRPr lang="ru-RU" sz="36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5085184"/>
            <a:ext cx="963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Comic Sans MS" pitchFamily="66" charset="0"/>
              </a:rPr>
              <a:t>ник</a:t>
            </a:r>
            <a:endParaRPr lang="ru-RU" sz="36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arm2.static.flickr.com/1291/540589906_118750d5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00808"/>
            <a:ext cx="2071702" cy="155377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28596" y="571480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Петербург</a:t>
            </a:r>
            <a:endParaRPr lang="ru-RU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609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88640"/>
            <a:ext cx="2000264" cy="15064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844824"/>
            <a:ext cx="4285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Петропавловская крепость</a:t>
            </a:r>
            <a:endParaRPr lang="ru-RU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0_16de5_179171d5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276872"/>
            <a:ext cx="1500198" cy="2000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95736" y="3356992"/>
            <a:ext cx="3876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Петропавловский собор</a:t>
            </a:r>
            <a:endParaRPr lang="ru-RU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4869160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памятник Пушкину</a:t>
            </a:r>
            <a:endParaRPr lang="ru-RU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4149080"/>
            <a:ext cx="2975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площадь Искусств</a:t>
            </a:r>
            <a:endParaRPr lang="ru-RU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16" y="357166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пушка</a:t>
            </a:r>
            <a:endParaRPr lang="ru-RU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9460" name="Picture 4" descr="http://www.oldsp.ru/upload/photos/2/c/e/800_2ce85bb9eaf5799929b91b17a3da296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908720"/>
            <a:ext cx="2261185" cy="1512168"/>
          </a:xfrm>
          <a:prstGeom prst="rect">
            <a:avLst/>
          </a:prstGeom>
          <a:noFill/>
        </p:spPr>
      </p:pic>
      <p:pic>
        <p:nvPicPr>
          <p:cNvPr id="19462" name="Picture 6" descr="http://www.dimo.spb.ru/gallery2/d/10744-3/008_002.jpg"/>
          <p:cNvPicPr>
            <a:picLocks noChangeAspect="1" noChangeArrowheads="1"/>
          </p:cNvPicPr>
          <p:nvPr/>
        </p:nvPicPr>
        <p:blipFill>
          <a:blip r:embed="rId6" cstate="print"/>
          <a:srcRect l="3653" t="5515" r="3814" b="6249"/>
          <a:stretch>
            <a:fillRect/>
          </a:stretch>
        </p:blipFill>
        <p:spPr bwMode="auto">
          <a:xfrm>
            <a:off x="2555776" y="3933056"/>
            <a:ext cx="2571768" cy="1624275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0" y="6309320"/>
            <a:ext cx="5364088" cy="548680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Где стоит памятник Пушкину?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339752" y="5733256"/>
            <a:ext cx="6804248" cy="548680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atin typeface="Comic Sans MS" pitchFamily="66" charset="0"/>
              </a:rPr>
              <a:t>…. …. стоит на площади Искусств</a:t>
            </a:r>
            <a:r>
              <a:rPr lang="ru-RU" sz="2000" b="1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8144" y="6396335"/>
            <a:ext cx="2892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hlinkClick r:id="rId7" action="ppaction://hlinkfile"/>
              </a:rPr>
              <a:t>Текст «Город-герой»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381</Words>
  <Application>Microsoft Office PowerPoint</Application>
  <PresentationFormat>Экран (4:3)</PresentationFormat>
  <Paragraphs>110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павл</dc:creator>
  <cp:lastModifiedBy>ЛЛЛ</cp:lastModifiedBy>
  <cp:revision>35</cp:revision>
  <dcterms:created xsi:type="dcterms:W3CDTF">2013-04-10T02:26:46Z</dcterms:created>
  <dcterms:modified xsi:type="dcterms:W3CDTF">2023-12-23T09:42:30Z</dcterms:modified>
</cp:coreProperties>
</file>