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62" r:id="rId3"/>
    <p:sldId id="261" r:id="rId4"/>
    <p:sldId id="287" r:id="rId5"/>
    <p:sldId id="264" r:id="rId6"/>
    <p:sldId id="258" r:id="rId7"/>
    <p:sldId id="288" r:id="rId8"/>
    <p:sldId id="281" r:id="rId9"/>
    <p:sldId id="289" r:id="rId10"/>
    <p:sldId id="291" r:id="rId11"/>
    <p:sldId id="259" r:id="rId12"/>
    <p:sldId id="260" r:id="rId13"/>
    <p:sldId id="275" r:id="rId14"/>
    <p:sldId id="271" r:id="rId15"/>
    <p:sldId id="267" r:id="rId16"/>
    <p:sldId id="270" r:id="rId17"/>
    <p:sldId id="266" r:id="rId18"/>
    <p:sldId id="268" r:id="rId19"/>
    <p:sldId id="269" r:id="rId20"/>
    <p:sldId id="286" r:id="rId21"/>
    <p:sldId id="279" r:id="rId22"/>
    <p:sldId id="278" r:id="rId23"/>
    <p:sldId id="296" r:id="rId24"/>
    <p:sldId id="284" r:id="rId25"/>
    <p:sldId id="265" r:id="rId26"/>
    <p:sldId id="280" r:id="rId27"/>
    <p:sldId id="263" r:id="rId28"/>
    <p:sldId id="273" r:id="rId29"/>
    <p:sldId id="274" r:id="rId30"/>
    <p:sldId id="285" r:id="rId31"/>
    <p:sldId id="276" r:id="rId32"/>
    <p:sldId id="272" r:id="rId33"/>
    <p:sldId id="297" r:id="rId34"/>
    <p:sldId id="294" r:id="rId35"/>
    <p:sldId id="295" r:id="rId36"/>
    <p:sldId id="292" r:id="rId37"/>
    <p:sldId id="282" r:id="rId38"/>
    <p:sldId id="283" r:id="rId39"/>
    <p:sldId id="293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6" autoAdjust="0"/>
    <p:restoredTop sz="95097" autoAdjust="0"/>
  </p:normalViewPr>
  <p:slideViewPr>
    <p:cSldViewPr snapToGrid="0">
      <p:cViewPr varScale="1">
        <p:scale>
          <a:sx n="85" d="100"/>
          <a:sy n="85" d="100"/>
        </p:scale>
        <p:origin x="-102" y="-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8E3BF-9374-4EA5-9F21-6F97DCF16805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0CDF4-7A14-4559-8723-F5C8494B1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127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0CDF4-7A14-4559-8723-F5C8494B123C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693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70CDF4-7A14-4559-8723-F5C8494B123C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483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D2041D-F2D9-3CD0-980D-EB47015E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29F9F11-B8D9-19F1-FC79-22F93620D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A0BF7A8-DB25-D12C-026D-F79E80ED7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17FC-19E0-4638-9ECC-A634AE7122BC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B8DB8F9-EE41-BFA0-DFDA-23335FEE2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9174C73-F7DF-D845-8C61-2155D0774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4BBD-AC56-4422-B103-832EAE1B2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795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85CFF4-9379-3CCF-FFC9-4D0929DAF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5B5E670-B356-9991-D18C-10E25C7E8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7C4B4E6-4430-1E07-973F-7C6978D5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17FC-19E0-4638-9ECC-A634AE7122BC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0570E7D-4E16-1CEF-87B0-D07E41D70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8DFADC7-53F3-4DBC-71D6-4E7DF0897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4BBD-AC56-4422-B103-832EAE1B2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685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1D2864F-E7DF-FAFB-576D-A707F99B2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697B0AA-70FB-7193-7832-5FBCD5A0ED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7A0DD34-7D75-62E5-FEBB-36E71C445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17FC-19E0-4638-9ECC-A634AE7122BC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AB30796-55F5-9A72-C0A0-12C94CF61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C87C0B1-ACAF-E3F7-7D0A-A32D70E31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4BBD-AC56-4422-B103-832EAE1B2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28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9161BF-3413-AC46-6B47-818AED782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91BD80B-4C87-A775-F1C6-AA7EC02D4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D6E2406-FBAA-683D-5E43-BF10EECE6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17FC-19E0-4638-9ECC-A634AE7122BC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402D27D-C82C-4FB8-F698-E6394F65E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218957E-E19D-454F-5AD0-919179252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4BBD-AC56-4422-B103-832EAE1B2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51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04B255-7E53-1B43-1D98-C0B0477BA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22ED6D2-1528-40B9-61F8-3AA5F1F4D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C98292C-C041-7CF1-B078-C222AC62C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17FC-19E0-4638-9ECC-A634AE7122BC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0FD5A40-6A14-5565-EE57-726F85699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E3978A8-9008-5F14-2A5A-470DE394A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4BBD-AC56-4422-B103-832EAE1B2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717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E0C379-8618-2B28-18C9-F498ECEF9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0AC3E04-8F06-45C5-E7CB-A6ADFCF3A1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01633D2-A751-0C4C-493A-D1B4F7107B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D401137-1B4D-F894-F3D7-53C4BAEF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17FC-19E0-4638-9ECC-A634AE7122BC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8660D31-BC7B-AA08-D87D-888098892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60186A1-A4EB-8F61-140D-8709E9198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4BBD-AC56-4422-B103-832EAE1B2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42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F878EB-5538-80C0-487F-FAA68AB54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61FB9B3-EFA6-8C20-23BD-0C702EFEF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B75EAC3-756B-400D-0226-1E3073A90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7CA5D89-43D1-88FE-943E-8489BA945F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60D5D1F6-11A0-A484-BFB7-C2D75CFBF6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B394500E-03E1-8CA7-C019-82A6F8CD5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17FC-19E0-4638-9ECC-A634AE7122BC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B477178-E249-6010-57E5-045EAFC04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BD5FE54-A77B-0124-5484-3702891F2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4BBD-AC56-4422-B103-832EAE1B2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685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A87518-1145-4FE9-8823-7D7AB93B1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1CAB94B-95D2-4C96-C47F-738734F3B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17FC-19E0-4638-9ECC-A634AE7122BC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30D398F-86E1-5D38-ADDF-628576877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C1F401F-5F4A-E8A5-E2A5-F01ADC001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4BBD-AC56-4422-B103-832EAE1B2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930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F8CF1E6-38B2-AEBC-C7C0-0F38155DC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17FC-19E0-4638-9ECC-A634AE7122BC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CFF876B-AFAC-44E3-F9E5-EFEAFD527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42F5924-A614-D35D-2644-54BB4769C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4BBD-AC56-4422-B103-832EAE1B2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98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4BE675-DB62-3FD4-72E6-166453F14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D6231FE-EC3F-E119-EC05-BE763A139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BA6E3A4-E291-3EB8-25FC-6A2766BE5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2A58547-59C2-20B2-C894-89FC5791C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17FC-19E0-4638-9ECC-A634AE7122BC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9ED8F87-2D84-31B9-5287-36E200A3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D6521D3-4D2D-F316-D368-4F6B97C69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4BBD-AC56-4422-B103-832EAE1B2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099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5FB8A8-0F3F-169A-FBC9-DB0992C22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5288C68-8D27-DA15-CBA2-4DD885B7E6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983E3C8-A6F9-4AC2-D6C8-8F86048F3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185FBFD-FD6D-F5DC-F5DD-833915BFB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A17FC-19E0-4638-9ECC-A634AE7122BC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0B747B9-15CF-54C8-1B8B-0A7332F42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03E4422-C88C-31B8-1A73-EC10CB23D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64BBD-AC56-4422-B103-832EAE1B2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36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1ACC7A-0D17-83F5-E5C5-1656ECD63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FD4B8A0-08A3-729F-DB01-F27B730E5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BFE3602-A594-D3F4-1FFC-1FF8ED8517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A17FC-19E0-4638-9ECC-A634AE7122BC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F4B3902-A2B3-AD8D-E8FC-134E1C2C21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34AA59F-13ED-EB3F-49E6-4B3DD9A5A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64BBD-AC56-4422-B103-832EAE1B2F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2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5F9981-2D09-1705-A19D-067E49002E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"Центр образования № 8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имени Героя Советского Союза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Леонида Павловича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Тихмянова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6A645FA-4306-BF43-80ED-EBDAAE0AC1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ТУЛЬСКАЯ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7C37207-02EB-008E-BB4E-6229D9CD9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4089400" cy="13335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C07C7CE-8250-0B59-7160-F5BA5613E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2" y="0"/>
            <a:ext cx="4089400" cy="13335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A500693-1B9E-79CF-12AD-D7036DC89B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0" y="0"/>
            <a:ext cx="4089400" cy="13335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85D915B-02B3-6663-4C85-96FC8D1612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11287" y="2744786"/>
            <a:ext cx="4181476" cy="13589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8949F4F-4F66-C19C-B944-8F4EBB1C34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5514974"/>
            <a:ext cx="4089400" cy="13430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9D766A-AE7B-D069-667E-D98570BCB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94021" y="5514974"/>
            <a:ext cx="4089400" cy="133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E465CAF-6CB3-FFCC-FE52-4D6750C2B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83421" y="5502420"/>
            <a:ext cx="4089400" cy="13335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6EA0491-3FF2-BB20-27FF-D23C67A09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51830" y="2757487"/>
            <a:ext cx="4181475" cy="13335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73C47289-537D-369C-3CE3-D737C14E30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332" y="3404087"/>
            <a:ext cx="2065341" cy="205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4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5F9981-2D09-1705-A19D-067E49002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8655" y="2050473"/>
            <a:ext cx="9144000" cy="2419927"/>
          </a:xfrm>
        </p:spPr>
        <p:txBody>
          <a:bodyPr>
            <a:normAutofit/>
          </a:bodyPr>
          <a:lstStyle/>
          <a:p>
            <a:endParaRPr lang="ru-RU" sz="7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7C37207-02EB-008E-BB4E-6229D9CD9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4089400" cy="13335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C07C7CE-8250-0B59-7160-F5BA5613E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2" y="0"/>
            <a:ext cx="4089400" cy="13335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A500693-1B9E-79CF-12AD-D7036DC89B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0" y="0"/>
            <a:ext cx="4089400" cy="13335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85D915B-02B3-6663-4C85-96FC8D1612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11287" y="2744786"/>
            <a:ext cx="4181476" cy="13589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8949F4F-4F66-C19C-B944-8F4EBB1C34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555" y="5514975"/>
            <a:ext cx="4089400" cy="13430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9D766A-AE7B-D069-667E-D98570BCB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15956" y="5524500"/>
            <a:ext cx="4089400" cy="133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E465CAF-6CB3-FFCC-FE52-4D6750C2B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05356" y="5524501"/>
            <a:ext cx="4008579" cy="13335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6EA0491-3FF2-BB20-27FF-D23C67A09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51829" y="2757489"/>
            <a:ext cx="4181477" cy="13335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6A8669F-4060-8BAF-C4AD-7CA960B60E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19" y="666750"/>
            <a:ext cx="5823525" cy="52653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55CD319-4580-FDA1-70D1-5D76114F12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969" y="1246046"/>
            <a:ext cx="6368476" cy="435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0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64EDFB8-6B9D-D40F-83C5-4C8A709119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854" y="1270579"/>
            <a:ext cx="4321460" cy="43214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7C37207-02EB-008E-BB4E-6229D9CD94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4089400" cy="13335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C07C7CE-8250-0B59-7160-F5BA5613E5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2" y="0"/>
            <a:ext cx="4089400" cy="13335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A500693-1B9E-79CF-12AD-D7036DC89B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0" y="0"/>
            <a:ext cx="4089400" cy="13335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85D915B-02B3-6663-4C85-96FC8D1612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11287" y="2744786"/>
            <a:ext cx="4181476" cy="13589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8949F4F-4F66-C19C-B944-8F4EBB1C34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5514974"/>
            <a:ext cx="4089400" cy="13430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9D766A-AE7B-D069-667E-D98570BCB8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94021" y="5514974"/>
            <a:ext cx="4089400" cy="133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E465CAF-6CB3-FFCC-FE52-4D6750C2B9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83421" y="5502420"/>
            <a:ext cx="4089400" cy="13335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6EA0491-3FF2-BB20-27FF-D23C67A094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51830" y="2757487"/>
            <a:ext cx="4181475" cy="1333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F6999A8-D07E-1D28-75C1-ADA58F5F2891}"/>
              </a:ext>
            </a:extLst>
          </p:cNvPr>
          <p:cNvSpPr txBox="1"/>
          <p:nvPr/>
        </p:nvSpPr>
        <p:spPr>
          <a:xfrm>
            <a:off x="1397002" y="2364132"/>
            <a:ext cx="51111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Scan this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-code and find interesting game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41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70BEBD5-8778-AB55-8ECF-64125D63EE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5628" y="2744784"/>
            <a:ext cx="4181476" cy="135890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06B640B-6BB9-AD2B-8494-FFCDC5B79C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5090" y="2744785"/>
            <a:ext cx="4181476" cy="135890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5F9981-2D09-1705-A19D-067E49002E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6A645FA-4306-BF43-80ED-EBDAAE0AC1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7C37207-02EB-008E-BB4E-6229D9CD9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4089400" cy="13335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C07C7CE-8250-0B59-7160-F5BA5613E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2" y="0"/>
            <a:ext cx="4089400" cy="13335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A500693-1B9E-79CF-12AD-D7036DC89B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0" y="0"/>
            <a:ext cx="4089400" cy="13335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85D915B-02B3-6663-4C85-96FC8D1612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11287" y="2744786"/>
            <a:ext cx="4181476" cy="13589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8949F4F-4F66-C19C-B944-8F4EBB1C34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5514974"/>
            <a:ext cx="4089400" cy="13430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9D766A-AE7B-D069-667E-D98570BCB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94021" y="5514974"/>
            <a:ext cx="4089400" cy="133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E465CAF-6CB3-FFCC-FE52-4D6750C2B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83421" y="5502420"/>
            <a:ext cx="4089400" cy="13335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6EA0491-3FF2-BB20-27FF-D23C67A09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51830" y="2757487"/>
            <a:ext cx="4181475" cy="13335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206A2EE-70BC-828A-244E-8AD2147850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749" y="917088"/>
            <a:ext cx="7189681" cy="518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5F9981-2D09-1705-A19D-067E49002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8314" y="1927297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Russia is a country of opportunities.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7C37207-02EB-008E-BB4E-6229D9CD9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4089400" cy="13335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C07C7CE-8250-0B59-7160-F5BA5613E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2" y="0"/>
            <a:ext cx="4089400" cy="13335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A500693-1B9E-79CF-12AD-D7036DC89B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0" y="0"/>
            <a:ext cx="4089400" cy="13335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85D915B-02B3-6663-4C85-96FC8D1612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11287" y="2744786"/>
            <a:ext cx="4181476" cy="13589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8949F4F-4F66-C19C-B944-8F4EBB1C34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5514974"/>
            <a:ext cx="4089400" cy="13430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9D766A-AE7B-D069-667E-D98570BCB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94021" y="5514974"/>
            <a:ext cx="4089400" cy="133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E465CAF-6CB3-FFCC-FE52-4D6750C2B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83421" y="5502420"/>
            <a:ext cx="4089400" cy="13335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6EA0491-3FF2-BB20-27FF-D23C67A09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51830" y="2757487"/>
            <a:ext cx="41814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4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7C37207-02EB-008E-BB4E-6229D9CD9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4089400" cy="13335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C07C7CE-8250-0B59-7160-F5BA5613E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2" y="0"/>
            <a:ext cx="4089400" cy="13335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A500693-1B9E-79CF-12AD-D7036DC89B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0" y="0"/>
            <a:ext cx="4089400" cy="13335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85D915B-02B3-6663-4C85-96FC8D1612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11287" y="2744786"/>
            <a:ext cx="4181476" cy="13589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8949F4F-4F66-C19C-B944-8F4EBB1C34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5514974"/>
            <a:ext cx="4089400" cy="13430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9D766A-AE7B-D069-667E-D98570BCB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94021" y="5514974"/>
            <a:ext cx="4089400" cy="133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E465CAF-6CB3-FFCC-FE52-4D6750C2B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83421" y="5502420"/>
            <a:ext cx="4089400" cy="13335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6EA0491-3FF2-BB20-27FF-D23C67A09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51830" y="2757487"/>
            <a:ext cx="4181475" cy="133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47E38A3-9FD3-186F-0DF6-5446DF05BC11}"/>
              </a:ext>
            </a:extLst>
          </p:cNvPr>
          <p:cNvSpPr txBox="1"/>
          <p:nvPr/>
        </p:nvSpPr>
        <p:spPr>
          <a:xfrm>
            <a:off x="6578600" y="1223635"/>
            <a:ext cx="437803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ОАО «Электровыпрямитель» – крупнейшее региональное электротехническое предприятие.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ОАО «Саранский вагоноремонтный завод», специализирующийся на восстановлении вагонов-цистерн.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«Биохимик» – фармакологическая продукция.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ЗАО «Рузаевский стекольный завод»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ОАО «Саранский завод «Резинотехника» – выпуск смол, химического сырья и резинотехнических изделий.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D555254-F9EB-3CFB-E861-D18DEF40EE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570" y="1738805"/>
            <a:ext cx="5061527" cy="354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1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5F9981-2D09-1705-A19D-067E49002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65708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Brands of the region.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7C37207-02EB-008E-BB4E-6229D9CD9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4089400" cy="13335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C07C7CE-8250-0B59-7160-F5BA5613E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2" y="0"/>
            <a:ext cx="4089400" cy="13335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A500693-1B9E-79CF-12AD-D7036DC89B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0" y="0"/>
            <a:ext cx="4089400" cy="13335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85D915B-02B3-6663-4C85-96FC8D1612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11287" y="2744786"/>
            <a:ext cx="4181476" cy="13589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8949F4F-4F66-C19C-B944-8F4EBB1C34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5514974"/>
            <a:ext cx="4089400" cy="13430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9D766A-AE7B-D069-667E-D98570BCB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94021" y="5514974"/>
            <a:ext cx="4089400" cy="133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E465CAF-6CB3-FFCC-FE52-4D6750C2B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83421" y="5502420"/>
            <a:ext cx="4089400" cy="13335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6EA0491-3FF2-BB20-27FF-D23C67A09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51830" y="2757487"/>
            <a:ext cx="41814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3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7C37207-02EB-008E-BB4E-6229D9CD9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4089400" cy="13335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C07C7CE-8250-0B59-7160-F5BA5613E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2" y="0"/>
            <a:ext cx="4089400" cy="13335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A500693-1B9E-79CF-12AD-D7036DC89B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0" y="0"/>
            <a:ext cx="4089400" cy="13335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85D915B-02B3-6663-4C85-96FC8D1612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11287" y="2744786"/>
            <a:ext cx="4181476" cy="13589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8949F4F-4F66-C19C-B944-8F4EBB1C34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5514974"/>
            <a:ext cx="4089400" cy="13430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9D766A-AE7B-D069-667E-D98570BCB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94021" y="5514974"/>
            <a:ext cx="4089400" cy="133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E465CAF-6CB3-FFCC-FE52-4D6750C2B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83421" y="5502420"/>
            <a:ext cx="4089400" cy="13335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6EA0491-3FF2-BB20-27FF-D23C67A09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51830" y="2757487"/>
            <a:ext cx="4181475" cy="133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131E304-3BAD-8882-66BE-5F6BB050859D}"/>
              </a:ext>
            </a:extLst>
          </p:cNvPr>
          <p:cNvSpPr txBox="1"/>
          <p:nvPr/>
        </p:nvSpPr>
        <p:spPr>
          <a:xfrm>
            <a:off x="5576455" y="2004291"/>
            <a:ext cx="50522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ctr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Мордовская вышивка с ярким национальным орнаментом - изысканный колоритный и уникальный подарок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Урусовские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валенки -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самый теплый сувенир из Мордовии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75B1F32-70A5-5C5F-AC06-35EE2F419E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63" y="1333499"/>
            <a:ext cx="3436103" cy="416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7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5F9981-2D09-1705-A19D-067E49002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7002" y="1914743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Land gives birth to The Man.</a:t>
            </a:r>
            <a:endParaRPr lang="ru-RU" sz="7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7C37207-02EB-008E-BB4E-6229D9CD9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4089400" cy="13335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C07C7CE-8250-0B59-7160-F5BA5613E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2" y="0"/>
            <a:ext cx="4089400" cy="13335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A500693-1B9E-79CF-12AD-D7036DC89B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0" y="0"/>
            <a:ext cx="4089400" cy="13335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85D915B-02B3-6663-4C85-96FC8D1612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11287" y="2744786"/>
            <a:ext cx="4181476" cy="13589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8949F4F-4F66-C19C-B944-8F4EBB1C34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5514974"/>
            <a:ext cx="4089400" cy="13430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9D766A-AE7B-D069-667E-D98570BCB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94021" y="5514974"/>
            <a:ext cx="4089400" cy="133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E465CAF-6CB3-FFCC-FE52-4D6750C2B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83421" y="5502420"/>
            <a:ext cx="4089400" cy="13335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6EA0491-3FF2-BB20-27FF-D23C67A09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51830" y="2757487"/>
            <a:ext cx="41814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03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6A645FA-4306-BF43-80ED-EBDAAE0AC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7856" y="1343025"/>
            <a:ext cx="5146543" cy="4325507"/>
          </a:xfrm>
        </p:spPr>
        <p:txBody>
          <a:bodyPr>
            <a:normAutofit fontScale="85000" lnSpcReduction="10000"/>
          </a:bodyPr>
          <a:lstStyle/>
          <a:p>
            <a:endParaRPr lang="ru-RU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Петрович Девятаев. Легендарный советский лётчик. В историю Великой Отечественной войны он вошёл, совершив бессмертный подвиг: Находясь а плену, он угнал с немецкого аэродрома экспериментальный самолёт и долетел на нём до места дислокации войск Красной Армии.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7C37207-02EB-008E-BB4E-6229D9CD9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4089400" cy="13335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C07C7CE-8250-0B59-7160-F5BA5613E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2" y="0"/>
            <a:ext cx="4089400" cy="13335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A500693-1B9E-79CF-12AD-D7036DC89B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0" y="0"/>
            <a:ext cx="4089400" cy="13335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85D915B-02B3-6663-4C85-96FC8D1612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20812" y="2754311"/>
            <a:ext cx="4200527" cy="13589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8949F4F-4F66-C19C-B944-8F4EBB1C34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" y="5524298"/>
            <a:ext cx="4089400" cy="13430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9D766A-AE7B-D069-667E-D98570BCB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57815" y="5534026"/>
            <a:ext cx="4089400" cy="133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E465CAF-6CB3-FFCC-FE52-4D6750C2B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47215" y="5524500"/>
            <a:ext cx="4089400" cy="13335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6EA0491-3FF2-BB20-27FF-D23C67A09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51830" y="2757487"/>
            <a:ext cx="4181475" cy="13335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B638191-93BD-0384-0C1E-1AF3374E65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68" y="372270"/>
            <a:ext cx="3193589" cy="477446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BD3F31C-B6B1-6BB3-E462-7282500E7A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509" y="2244437"/>
            <a:ext cx="3545248" cy="440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6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6A645FA-4306-BF43-80ED-EBDAAE0AC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5875" y="3166783"/>
            <a:ext cx="7381694" cy="3866434"/>
          </a:xfrm>
        </p:spPr>
        <p:txBody>
          <a:bodyPr>
            <a:norm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Фёдор Фёдорович Ушаков — легендарный русский флотоводец, адмирал, командовал Черноморским флотом и русско-турецкой эскадрой в Средиземном море. Участвуя в 43 сражениях не знал поражения, не потерял не одного судна в бою. Похоронен в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Санаксарском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монастыре. В 2004 году причислен к лику святых как праведный воин Фёдор Ушаков.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7C37207-02EB-008E-BB4E-6229D9CD9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51300" cy="13335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C07C7CE-8250-0B59-7160-F5BA5613E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2" y="0"/>
            <a:ext cx="4089400" cy="13335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A500693-1B9E-79CF-12AD-D7036DC89B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0" y="0"/>
            <a:ext cx="4089400" cy="13335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85D915B-02B3-6663-4C85-96FC8D1612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11287" y="2744786"/>
            <a:ext cx="4181476" cy="13589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8949F4F-4F66-C19C-B944-8F4EBB1C34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5514974"/>
            <a:ext cx="4089400" cy="13430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9D766A-AE7B-D069-667E-D98570BCB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94021" y="5524500"/>
            <a:ext cx="4089400" cy="133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E465CAF-6CB3-FFCC-FE52-4D6750C2B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83421" y="5524501"/>
            <a:ext cx="4008579" cy="13335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6EA0491-3FF2-BB20-27FF-D23C67A09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29749" y="2762250"/>
            <a:ext cx="4191002" cy="13335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6E7258F-58F0-0ED3-BD8D-72F4E1EC35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565" y="153184"/>
            <a:ext cx="5225457" cy="30135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568CD42-AEE5-A5B4-B8A2-E2292D7D13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4" y="342579"/>
            <a:ext cx="3765152" cy="534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2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5F9981-2D09-1705-A19D-067E49002E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6A645FA-4306-BF43-80ED-EBDAAE0AC1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7C37207-02EB-008E-BB4E-6229D9CD9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4089400" cy="13335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C07C7CE-8250-0B59-7160-F5BA5613E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2" y="0"/>
            <a:ext cx="4089400" cy="13335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A500693-1B9E-79CF-12AD-D7036DC89B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0" y="0"/>
            <a:ext cx="4089400" cy="13335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85D915B-02B3-6663-4C85-96FC8D1612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11287" y="2744786"/>
            <a:ext cx="4181476" cy="13589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8949F4F-4F66-C19C-B944-8F4EBB1C34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20" y="5497657"/>
            <a:ext cx="4089400" cy="13430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9D766A-AE7B-D069-667E-D98570BCB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94021" y="5533523"/>
            <a:ext cx="4089400" cy="133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E465CAF-6CB3-FFCC-FE52-4D6750C2B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42010" y="5518729"/>
            <a:ext cx="4089400" cy="13335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6EA0491-3FF2-BB20-27FF-D23C67A09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51830" y="2757487"/>
            <a:ext cx="4181475" cy="13335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1B56374-541A-1500-E0E1-674E27C8D3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64"/>
          <a:stretch>
            <a:fillRect/>
          </a:stretch>
        </p:blipFill>
        <p:spPr>
          <a:xfrm>
            <a:off x="1153543" y="698425"/>
            <a:ext cx="5261111" cy="53755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55F83DE-82C2-ED64-4681-539C15734D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320" y="1548390"/>
            <a:ext cx="4697533" cy="4974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41F1E8B2-7199-5253-C870-B0C71E34AA74}"/>
              </a:ext>
            </a:extLst>
          </p:cNvPr>
          <p:cNvSpPr/>
          <p:nvPr/>
        </p:nvSpPr>
        <p:spPr>
          <a:xfrm>
            <a:off x="6428357" y="0"/>
            <a:ext cx="4712006" cy="154333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  <a:b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Мордовия</a:t>
            </a:r>
          </a:p>
        </p:txBody>
      </p:sp>
    </p:spTree>
    <p:extLst>
      <p:ext uri="{BB962C8B-B14F-4D97-AF65-F5344CB8AC3E}">
        <p14:creationId xmlns:p14="http://schemas.microsoft.com/office/powerpoint/2010/main" val="192900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5F9981-2D09-1705-A19D-067E49002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2653" y="2688937"/>
            <a:ext cx="6608619" cy="2594262"/>
          </a:xfrm>
        </p:spPr>
        <p:txBody>
          <a:bodyPr>
            <a:noAutofit/>
          </a:bodyPr>
          <a:lstStyle/>
          <a:p>
            <a:r>
              <a:rPr lang="ru-RU" sz="4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Алексей Немов – четырехкратный Олимпийский чемпион по спортивной гимнастике. Пятикратный чемпион мира.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7C37207-02EB-008E-BB4E-6229D9CD9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4089400" cy="13335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C07C7CE-8250-0B59-7160-F5BA5613E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2" y="0"/>
            <a:ext cx="4089400" cy="13335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A500693-1B9E-79CF-12AD-D7036DC89B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0" y="0"/>
            <a:ext cx="4089400" cy="13335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85D915B-02B3-6663-4C85-96FC8D1612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11287" y="2744786"/>
            <a:ext cx="4181476" cy="13589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8949F4F-4F66-C19C-B944-8F4EBB1C34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5514974"/>
            <a:ext cx="4089400" cy="13430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9D766A-AE7B-D069-667E-D98570BCB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94021" y="5514974"/>
            <a:ext cx="4089400" cy="133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E465CAF-6CB3-FFCC-FE52-4D6750C2B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83421" y="5502420"/>
            <a:ext cx="4089400" cy="13335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6EA0491-3FF2-BB20-27FF-D23C67A09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51830" y="2757487"/>
            <a:ext cx="4181475" cy="13335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40207DB-B830-7712-6F78-2C40A03A9D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8" y="1442028"/>
            <a:ext cx="2911904" cy="387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7C37207-02EB-008E-BB4E-6229D9CD9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4089400" cy="13335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C07C7CE-8250-0B59-7160-F5BA5613E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2" y="0"/>
            <a:ext cx="4089400" cy="13335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A500693-1B9E-79CF-12AD-D7036DC89B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0" y="0"/>
            <a:ext cx="4089400" cy="13335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85D915B-02B3-6663-4C85-96FC8D1612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11287" y="2744786"/>
            <a:ext cx="4181476" cy="13589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8949F4F-4F66-C19C-B944-8F4EBB1C34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5514974"/>
            <a:ext cx="4089400" cy="13430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9D766A-AE7B-D069-667E-D98570BCB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94021" y="5514974"/>
            <a:ext cx="4089400" cy="133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E465CAF-6CB3-FFCC-FE52-4D6750C2B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83421" y="5502420"/>
            <a:ext cx="4089400" cy="13335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6EA0491-3FF2-BB20-27FF-D23C67A09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51830" y="2757487"/>
            <a:ext cx="4181475" cy="133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23700DB-3DEA-1155-B92D-9E3D1149E972}"/>
              </a:ext>
            </a:extLst>
          </p:cNvPr>
          <p:cNvSpPr txBox="1"/>
          <p:nvPr/>
        </p:nvSpPr>
        <p:spPr>
          <a:xfrm>
            <a:off x="1562103" y="1492213"/>
            <a:ext cx="604865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Святейший Патриарх Московский и всея Руси Кирилл по линии отца происходит из крестьян с. Оброчного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Лукояновского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уезда Нижегородской губернии (ныне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Ичалковского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Мордовии).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«Мордовия — это земля, близкая моему сердцу. С ней связана жизнь моих предков, и потому всякий раз я думаю о Мордовии с особым чувством. Это моя историческая Родина, и я очень внимательно читаю отчеты, которые направляет владыка, радуюсь развитию церковной жизни и, конечно, хотел бы отметить свойственный Мордовии высокий уровень церковно-государственных отношений»</a:t>
            </a:r>
          </a:p>
        </p:txBody>
      </p:sp>
      <p:pic>
        <p:nvPicPr>
          <p:cNvPr id="1026" name="Picture 2" descr="https://foto.patriarchia.ru/upload/iblock/4ce/q50d23g6qij49e9wvplrvwrfm67p96wc/detail1-20180823-PAL_2882-2-%D0%BE%D0%B1%D1%8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1492212"/>
            <a:ext cx="3031067" cy="378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65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5F9981-2D09-1705-A19D-067E49002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1474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the craftsman stands, you should read </a:t>
            </a:r>
            <a:b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Russian people” .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7C37207-02EB-008E-BB4E-6229D9CD9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4089400" cy="13335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C07C7CE-8250-0B59-7160-F5BA5613E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2" y="0"/>
            <a:ext cx="4089400" cy="13335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A500693-1B9E-79CF-12AD-D7036DC89B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0" y="0"/>
            <a:ext cx="4089400" cy="13335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85D915B-02B3-6663-4C85-96FC8D1612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11287" y="2744786"/>
            <a:ext cx="4181476" cy="13589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8949F4F-4F66-C19C-B944-8F4EBB1C34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5514974"/>
            <a:ext cx="4089400" cy="13430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9D766A-AE7B-D069-667E-D98570BCB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94021" y="5514974"/>
            <a:ext cx="4089400" cy="133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E465CAF-6CB3-FFCC-FE52-4D6750C2B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83421" y="5502420"/>
            <a:ext cx="4089400" cy="13335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6EA0491-3FF2-BB20-27FF-D23C67A09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51830" y="2757487"/>
            <a:ext cx="41814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0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7C37207-02EB-008E-BB4E-6229D9CD9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4089400" cy="13335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C07C7CE-8250-0B59-7160-F5BA5613E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2" y="0"/>
            <a:ext cx="4089400" cy="13335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A500693-1B9E-79CF-12AD-D7036DC89B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0" y="0"/>
            <a:ext cx="4089400" cy="13335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85D915B-02B3-6663-4C85-96FC8D1612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11287" y="2744786"/>
            <a:ext cx="4181476" cy="13589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8949F4F-4F66-C19C-B944-8F4EBB1C34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5514974"/>
            <a:ext cx="4089400" cy="13430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9D766A-AE7B-D069-667E-D98570BCB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94021" y="5514974"/>
            <a:ext cx="4089400" cy="133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E465CAF-6CB3-FFCC-FE52-4D6750C2B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83421" y="5502420"/>
            <a:ext cx="4089400" cy="13335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6EA0491-3FF2-BB20-27FF-D23C67A09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51830" y="2757487"/>
            <a:ext cx="4181475" cy="133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23700DB-3DEA-1155-B92D-9E3D1149E972}"/>
              </a:ext>
            </a:extLst>
          </p:cNvPr>
          <p:cNvSpPr txBox="1"/>
          <p:nvPr/>
        </p:nvSpPr>
        <p:spPr>
          <a:xfrm>
            <a:off x="1397002" y="1531410"/>
            <a:ext cx="604865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Филатов Владимир Петрович - великий врач офтальмолог. Много лет занимался пересадкой роговицы. Не только изменил, но и усовершенствовал технику этой операции. Благодаря заслугам Филатова пересадка роговицы стала доступной большому количеству пациентов.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C5E35EC-E868-D9A5-A32D-70FCE65017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164" y="1333499"/>
            <a:ext cx="2866737" cy="413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1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5F9981-2D09-1705-A19D-067E49002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495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native land </a:t>
            </a:r>
            <a:b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b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mother nurse.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7C37207-02EB-008E-BB4E-6229D9CD9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4089400" cy="13335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C07C7CE-8250-0B59-7160-F5BA5613E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2" y="0"/>
            <a:ext cx="4089400" cy="13335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A500693-1B9E-79CF-12AD-D7036DC89B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0" y="0"/>
            <a:ext cx="4089400" cy="13335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85D915B-02B3-6663-4C85-96FC8D1612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11287" y="2744786"/>
            <a:ext cx="4181476" cy="13589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8949F4F-4F66-C19C-B944-8F4EBB1C34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5514974"/>
            <a:ext cx="4089400" cy="13430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9D766A-AE7B-D069-667E-D98570BCB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94021" y="5514974"/>
            <a:ext cx="4089400" cy="133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E465CAF-6CB3-FFCC-FE52-4D6750C2B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83421" y="5502420"/>
            <a:ext cx="4089400" cy="13335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6EA0491-3FF2-BB20-27FF-D23C67A09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51830" y="2757487"/>
            <a:ext cx="41814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7C37207-02EB-008E-BB4E-6229D9CD9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4089400" cy="13335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C07C7CE-8250-0B59-7160-F5BA5613E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2" y="0"/>
            <a:ext cx="4089400" cy="13335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A500693-1B9E-79CF-12AD-D7036DC89B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0" y="0"/>
            <a:ext cx="4089400" cy="13335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85D915B-02B3-6663-4C85-96FC8D1612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11287" y="2744786"/>
            <a:ext cx="4181476" cy="13589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8949F4F-4F66-C19C-B944-8F4EBB1C34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5514974"/>
            <a:ext cx="4089400" cy="13430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9D766A-AE7B-D069-667E-D98570BCB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94021" y="5514974"/>
            <a:ext cx="4089400" cy="133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E465CAF-6CB3-FFCC-FE52-4D6750C2B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83421" y="5502420"/>
            <a:ext cx="4089400" cy="13335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6EA0491-3FF2-BB20-27FF-D23C67A09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51830" y="2757487"/>
            <a:ext cx="4181475" cy="133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00FE2D0-C3DA-2DD9-5DF1-668A98210919}"/>
              </a:ext>
            </a:extLst>
          </p:cNvPr>
          <p:cNvSpPr txBox="1"/>
          <p:nvPr/>
        </p:nvSpPr>
        <p:spPr>
          <a:xfrm>
            <a:off x="4766953" y="1390045"/>
            <a:ext cx="61560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Мордовия занимает первое место в Российской Федерации по производству куриных яиц. Второе место в России по производству молока.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8DFC8E6-2F65-911B-0F37-24B71FB166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823" y="2999373"/>
            <a:ext cx="5196994" cy="292330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1D37000-0EE9-5BBB-C0A4-DBCC8E3A4D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949" y="1333498"/>
            <a:ext cx="3011800" cy="334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6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5F9981-2D09-1705-A19D-067E49002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6869" y="2101418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Traditional food.</a:t>
            </a:r>
            <a:b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Каша - матушка наша, 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хлебец ржаной - отец родной!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7C37207-02EB-008E-BB4E-6229D9CD9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51300" cy="13335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C07C7CE-8250-0B59-7160-F5BA5613E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2" y="0"/>
            <a:ext cx="4089400" cy="13335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A500693-1B9E-79CF-12AD-D7036DC89B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0" y="0"/>
            <a:ext cx="4089400" cy="13335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85D915B-02B3-6663-4C85-96FC8D1612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11287" y="2744786"/>
            <a:ext cx="4181476" cy="13589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8949F4F-4F66-C19C-B944-8F4EBB1C34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5514974"/>
            <a:ext cx="4089400" cy="13430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9D766A-AE7B-D069-667E-D98570BCB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94021" y="5514974"/>
            <a:ext cx="4089400" cy="133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E465CAF-6CB3-FFCC-FE52-4D6750C2B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83421" y="5502420"/>
            <a:ext cx="4025897" cy="13335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6EA0491-3FF2-BB20-27FF-D23C67A09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51830" y="2757487"/>
            <a:ext cx="41814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2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7C37207-02EB-008E-BB4E-6229D9CD9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4089400" cy="13335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C07C7CE-8250-0B59-7160-F5BA5613E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2" y="0"/>
            <a:ext cx="4089400" cy="13335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A500693-1B9E-79CF-12AD-D7036DC89B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0" y="0"/>
            <a:ext cx="4089400" cy="13335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85D915B-02B3-6663-4C85-96FC8D1612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11287" y="2744786"/>
            <a:ext cx="4181476" cy="13589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8949F4F-4F66-C19C-B944-8F4EBB1C34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5514974"/>
            <a:ext cx="4089400" cy="13430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9D766A-AE7B-D069-667E-D98570BCB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94021" y="5514974"/>
            <a:ext cx="4089400" cy="133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E465CAF-6CB3-FFCC-FE52-4D6750C2B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83421" y="5502420"/>
            <a:ext cx="4089400" cy="13335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6EA0491-3FF2-BB20-27FF-D23C67A09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51830" y="2757487"/>
            <a:ext cx="4181475" cy="13335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F8BAAB3-F2B8-ECFF-9873-4668E1C395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0" y="345269"/>
            <a:ext cx="4569111" cy="52594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E0EE272-F71B-4D5B-D218-C219705804A7}"/>
              </a:ext>
            </a:extLst>
          </p:cNvPr>
          <p:cNvSpPr txBox="1"/>
          <p:nvPr/>
        </p:nvSpPr>
        <p:spPr>
          <a:xfrm>
            <a:off x="4811573" y="1426524"/>
            <a:ext cx="6000742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Bear 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Paw – traditional dish</a:t>
            </a:r>
          </a:p>
          <a:p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 Мордовии можно попробовать "медвежью лапу". Считалось, что молодой человек не может жениться, пока не научится охотится на медведя.</a:t>
            </a:r>
          </a:p>
          <a:p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наши дни медвежью лапу готовят из говядины, печенку и свинину, а сверху выкладывают сухарики, которые символизируют когти медведя.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12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5F9981-2D09-1705-A19D-067E49002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8655" y="2050473"/>
            <a:ext cx="9144000" cy="2419927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touristic pearl of the region.</a:t>
            </a:r>
            <a:endParaRPr lang="ru-RU" sz="7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7C37207-02EB-008E-BB4E-6229D9CD9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4089400" cy="13335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C07C7CE-8250-0B59-7160-F5BA5613E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2" y="0"/>
            <a:ext cx="4089400" cy="13335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A500693-1B9E-79CF-12AD-D7036DC89B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0" y="0"/>
            <a:ext cx="4089400" cy="13335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85D915B-02B3-6663-4C85-96FC8D1612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11287" y="2744786"/>
            <a:ext cx="4181476" cy="13589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8949F4F-4F66-C19C-B944-8F4EBB1C34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555" y="5514975"/>
            <a:ext cx="4089400" cy="13430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9D766A-AE7B-D069-667E-D98570BCB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15956" y="5524500"/>
            <a:ext cx="4089400" cy="133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E465CAF-6CB3-FFCC-FE52-4D6750C2B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05356" y="5524501"/>
            <a:ext cx="4008579" cy="13335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6EA0491-3FF2-BB20-27FF-D23C67A09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51829" y="2757489"/>
            <a:ext cx="4181477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121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7C37207-02EB-008E-BB4E-6229D9CD9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4089400" cy="13335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C07C7CE-8250-0B59-7160-F5BA5613E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2" y="0"/>
            <a:ext cx="4089400" cy="13335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A500693-1B9E-79CF-12AD-D7036DC89B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0" y="0"/>
            <a:ext cx="4089400" cy="13335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85D915B-02B3-6663-4C85-96FC8D1612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11287" y="2744786"/>
            <a:ext cx="4181476" cy="13589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8949F4F-4F66-C19C-B944-8F4EBB1C34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5514974"/>
            <a:ext cx="4089400" cy="13430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9D766A-AE7B-D069-667E-D98570BCB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94021" y="5514974"/>
            <a:ext cx="4089400" cy="133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E465CAF-6CB3-FFCC-FE52-4D6750C2B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83421" y="5502420"/>
            <a:ext cx="4089400" cy="13335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6EA0491-3FF2-BB20-27FF-D23C67A09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51830" y="2757487"/>
            <a:ext cx="4181475" cy="133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6E88018-4107-1F88-1A87-C3306507D50D}"/>
              </a:ext>
            </a:extLst>
          </p:cNvPr>
          <p:cNvSpPr txBox="1"/>
          <p:nvPr/>
        </p:nvSpPr>
        <p:spPr>
          <a:xfrm>
            <a:off x="1451616" y="1823862"/>
            <a:ext cx="408940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Открой для себя Мордовию Зов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Торамы</a:t>
            </a:r>
            <a:endParaRPr lang="ru-RU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Брендовый этнический маршрут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ордовии с посещением села Подлесная Тавла - центра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тавлинской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деревянной резьбы и Макаровского монастыря.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899B055-462B-DF28-BCBD-E9A8499CA6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93479" y="856206"/>
            <a:ext cx="3604384" cy="498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0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7C37207-02EB-008E-BB4E-6229D9CD9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4089400" cy="106218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C07C7CE-8250-0B59-7160-F5BA5613E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2" y="0"/>
            <a:ext cx="4089400" cy="106218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A500693-1B9E-79CF-12AD-D7036DC89B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0" y="0"/>
            <a:ext cx="4089400" cy="106218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85D915B-02B3-6663-4C85-96FC8D1612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695300" y="2757485"/>
            <a:ext cx="4724108" cy="13335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8949F4F-4F66-C19C-B944-8F4EBB1C34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5795815"/>
            <a:ext cx="4089400" cy="106218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9D766A-AE7B-D069-667E-D98570BCB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94021" y="5795814"/>
            <a:ext cx="4089400" cy="107171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E465CAF-6CB3-FFCC-FE52-4D6750C2B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83420" y="5786289"/>
            <a:ext cx="4025897" cy="107171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6EA0491-3FF2-BB20-27FF-D23C67A09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80515" y="2757488"/>
            <a:ext cx="4724106" cy="133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44A81D3-5C15-5D26-47C6-F35BEE298E68}"/>
              </a:ext>
            </a:extLst>
          </p:cNvPr>
          <p:cNvSpPr txBox="1"/>
          <p:nvPr/>
        </p:nvSpPr>
        <p:spPr>
          <a:xfrm>
            <a:off x="1371608" y="686952"/>
            <a:ext cx="928023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язык</a:t>
            </a:r>
          </a:p>
          <a:p>
            <a:r>
              <a:rPr lang="ru-RU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«Родная страна и страна (страны) изучаемого языка. Их географическое положение, столицы и крупные города, регионы, население, официальные языки, достопримечательности, культурные особенности (национальные праздники, знаменательные даты, традиции, обычаи), страницы истории»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класс</a:t>
            </a:r>
          </a:p>
          <a:p>
            <a:r>
              <a:rPr lang="ru-RU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урока в КТП: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обобщение по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теме: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«Родная страна и страна (страны) изучаемого языка. Их географическое положение, столицы и крупные города, регионы, население, официальные языки, достопримечательности, культурные особенности (национальные праздники, знаменательные даты, традиции, обычаи), страницы истории».</a:t>
            </a:r>
            <a:r>
              <a:rPr lang="ru-RU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Используется в рамках реализации регионального компонента УМК «</a:t>
            </a:r>
            <a:r>
              <a:rPr lang="en-US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Spotlight</a:t>
            </a:r>
            <a:r>
              <a:rPr lang="ru-RU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92 урок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9A11306-CE80-078F-064C-AA0B06F1D6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464198"/>
            <a:ext cx="3660108" cy="262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9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5F9981-2D09-1705-A19D-067E49002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5360" y="209218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unique cultural-educational projects of the region.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7C37207-02EB-008E-BB4E-6229D9CD9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4089400" cy="13335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C07C7CE-8250-0B59-7160-F5BA5613E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2" y="0"/>
            <a:ext cx="4089400" cy="13335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A500693-1B9E-79CF-12AD-D7036DC89B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0" y="0"/>
            <a:ext cx="4089400" cy="13335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85D915B-02B3-6663-4C85-96FC8D1612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11287" y="2744786"/>
            <a:ext cx="4181476" cy="13589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8949F4F-4F66-C19C-B944-8F4EBB1C34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5514974"/>
            <a:ext cx="4089400" cy="13430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9D766A-AE7B-D069-667E-D98570BCB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94021" y="5514974"/>
            <a:ext cx="4089400" cy="133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E465CAF-6CB3-FFCC-FE52-4D6750C2B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83421" y="5502420"/>
            <a:ext cx="4089400" cy="13335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6EA0491-3FF2-BB20-27FF-D23C67A09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51830" y="2757487"/>
            <a:ext cx="41814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078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7C37207-02EB-008E-BB4E-6229D9CD9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4089400" cy="13335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C07C7CE-8250-0B59-7160-F5BA5613E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2" y="0"/>
            <a:ext cx="4089400" cy="13335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A500693-1B9E-79CF-12AD-D7036DC89B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0" y="0"/>
            <a:ext cx="4089400" cy="13335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85D915B-02B3-6663-4C85-96FC8D1612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11287" y="2744786"/>
            <a:ext cx="4181476" cy="13589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8949F4F-4F66-C19C-B944-8F4EBB1C34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5514974"/>
            <a:ext cx="4089400" cy="13430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9D766A-AE7B-D069-667E-D98570BCB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94021" y="5514974"/>
            <a:ext cx="4089400" cy="133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E465CAF-6CB3-FFCC-FE52-4D6750C2B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83421" y="5502420"/>
            <a:ext cx="4089400" cy="13335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6EA0491-3FF2-BB20-27FF-D23C67A09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51830" y="2757487"/>
            <a:ext cx="4181475" cy="1333500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688CA18E-2812-9EA3-509C-1FD68636B65E}"/>
              </a:ext>
            </a:extLst>
          </p:cNvPr>
          <p:cNvSpPr txBox="1">
            <a:spLocks/>
          </p:cNvSpPr>
          <p:nvPr/>
        </p:nvSpPr>
        <p:spPr>
          <a:xfrm>
            <a:off x="5432709" y="1683711"/>
            <a:ext cx="4869247" cy="3479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Саранске собрана крупнейшая коллекция скульптур "Русского Родена" - Степана Эрьзи. Мордвинский республиканский музей изобразительных искусств им.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С.Д.Эрьзи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музей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С.Д.Эрьзи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8F305B1-0C75-1855-CCB7-B4CD69DC55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043" y="1427739"/>
            <a:ext cx="2536486" cy="38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5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6A645FA-4306-BF43-80ED-EBDAAE0AC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3069" y="1440874"/>
            <a:ext cx="4032833" cy="1770060"/>
          </a:xfrm>
        </p:spPr>
        <p:txBody>
          <a:bodyPr>
            <a:no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Ценителей классического искусства приглашают Международный фестиваль Соотечественники и Международный фестиваль джазовой музыки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Вейсэ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-Jazz «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Акша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келу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(белая береза) и «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Разкень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озкс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(родовое моление) - национальные праздники, в основу которых легли древние обряды языческой мордвы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7C37207-02EB-008E-BB4E-6229D9CD9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4051301" cy="12192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C07C7CE-8250-0B59-7160-F5BA5613E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2" y="0"/>
            <a:ext cx="4089400" cy="12192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A500693-1B9E-79CF-12AD-D7036DC89B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0" y="0"/>
            <a:ext cx="4089400" cy="12192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85D915B-02B3-6663-4C85-96FC8D1612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93916" y="2813119"/>
            <a:ext cx="4441674" cy="12538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8949F4F-4F66-C19C-B944-8F4EBB1C34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5660873"/>
            <a:ext cx="4089400" cy="11971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9D766A-AE7B-D069-667E-D98570BCB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94021" y="5660877"/>
            <a:ext cx="4089400" cy="118759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E465CAF-6CB3-FFCC-FE52-4D6750C2B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83421" y="5660876"/>
            <a:ext cx="4025896" cy="119712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6EA0491-3FF2-BB20-27FF-D23C67A09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02550" y="2854106"/>
            <a:ext cx="4441670" cy="11718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AAE4EE6-B9FE-FEC8-747C-91AB9AAE2E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50112" y="-666978"/>
            <a:ext cx="3525973" cy="54441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1BDE264-F02D-CB72-CCA4-1DC60A472E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9042" y="2265506"/>
            <a:ext cx="2688933" cy="549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5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5F9981-2D09-1705-A19D-067E49002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6720" y="1584181"/>
            <a:ext cx="9144000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Traditional rituals of the republic.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7C37207-02EB-008E-BB4E-6229D9CD9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4089400" cy="13335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C07C7CE-8250-0B59-7160-F5BA5613E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2" y="0"/>
            <a:ext cx="4089400" cy="13335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A500693-1B9E-79CF-12AD-D7036DC89B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0" y="0"/>
            <a:ext cx="4089400" cy="13335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85D915B-02B3-6663-4C85-96FC8D1612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11287" y="2744786"/>
            <a:ext cx="4181476" cy="13589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8949F4F-4F66-C19C-B944-8F4EBB1C34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5514974"/>
            <a:ext cx="4089400" cy="13430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9D766A-AE7B-D069-667E-D98570BCB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94021" y="5514974"/>
            <a:ext cx="4089400" cy="133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E465CAF-6CB3-FFCC-FE52-4D6750C2B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83421" y="5502420"/>
            <a:ext cx="4089400" cy="13335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6EA0491-3FF2-BB20-27FF-D23C67A09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51830" y="2757487"/>
            <a:ext cx="41814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4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7C37207-02EB-008E-BB4E-6229D9CD94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4089400" cy="13335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C07C7CE-8250-0B59-7160-F5BA5613E5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2" y="0"/>
            <a:ext cx="4089400" cy="13335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A500693-1B9E-79CF-12AD-D7036DC89B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0" y="0"/>
            <a:ext cx="4089400" cy="13335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85D915B-02B3-6663-4C85-96FC8D1612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11287" y="2744786"/>
            <a:ext cx="4181476" cy="13589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8949F4F-4F66-C19C-B944-8F4EBB1C34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5514974"/>
            <a:ext cx="4089400" cy="13430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9D766A-AE7B-D069-667E-D98570BCB8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94021" y="5514974"/>
            <a:ext cx="4089400" cy="133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E465CAF-6CB3-FFCC-FE52-4D6750C2B9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83421" y="5502420"/>
            <a:ext cx="4089400" cy="13335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6EA0491-3FF2-BB20-27FF-D23C67A094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51830" y="2757487"/>
            <a:ext cx="4181475" cy="133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23700DB-3DEA-1155-B92D-9E3D1149E972}"/>
              </a:ext>
            </a:extLst>
          </p:cNvPr>
          <p:cNvSpPr txBox="1"/>
          <p:nvPr/>
        </p:nvSpPr>
        <p:spPr>
          <a:xfrm>
            <a:off x="1289076" y="2128159"/>
            <a:ext cx="685162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древних обрядов мордвы-эрзи был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Раскень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Озкс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родовое моление,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религиозномагический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ритуал, объединяющий широкий круг родственников, поклоняющихся во время его проведения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языческому божеству-покровителю. В наши дни обряд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Раськень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Озкс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получил республиканский статус. Во время его проведения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транслируются древние языческие действа, национальные игры, костюмы, ритуальные блюда.</a:t>
            </a:r>
          </a:p>
        </p:txBody>
      </p:sp>
      <p:pic>
        <p:nvPicPr>
          <p:cNvPr id="3074" name="Picture 2" descr="http://komanda-k.ru/sites/default/files/mordva_budet_prosit_boga%20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923" y="1777458"/>
            <a:ext cx="2972572" cy="314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19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7C37207-02EB-008E-BB4E-6229D9CD9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4089400" cy="13335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C07C7CE-8250-0B59-7160-F5BA5613E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2" y="0"/>
            <a:ext cx="4089400" cy="13335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A500693-1B9E-79CF-12AD-D7036DC89B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0" y="0"/>
            <a:ext cx="4089400" cy="13335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85D915B-02B3-6663-4C85-96FC8D1612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11287" y="2744786"/>
            <a:ext cx="4181476" cy="13589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8949F4F-4F66-C19C-B944-8F4EBB1C34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5514974"/>
            <a:ext cx="4089400" cy="13430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9D766A-AE7B-D069-667E-D98570BCB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94021" y="5514974"/>
            <a:ext cx="4089400" cy="133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E465CAF-6CB3-FFCC-FE52-4D6750C2B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83421" y="5502420"/>
            <a:ext cx="4089400" cy="13335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6EA0491-3FF2-BB20-27FF-D23C67A09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51830" y="2757487"/>
            <a:ext cx="4181475" cy="133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23700DB-3DEA-1155-B92D-9E3D1149E972}"/>
              </a:ext>
            </a:extLst>
          </p:cNvPr>
          <p:cNvSpPr txBox="1"/>
          <p:nvPr/>
        </p:nvSpPr>
        <p:spPr>
          <a:xfrm>
            <a:off x="1397002" y="1449879"/>
            <a:ext cx="6023455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Мордовская свадьба – одно из самобытных явлений в жизни мордвы. Свадебные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обряды как у эрзян, так и мокшан отличались большой сложностью и разнообразием.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Традиционную мордовскую свадьбу можно назвать народной музыкальной драмой, в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 остродраматические эпизоды, связанные с уходом невесты из отчего дома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(плачи, песни-монологи, обращение к родителям и подругам, к родным местам 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природе), перемежаются с жизнерадостными сценами, проходящими в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доме жениха.</a:t>
            </a:r>
          </a:p>
        </p:txBody>
      </p:sp>
      <p:pic>
        <p:nvPicPr>
          <p:cNvPr id="4098" name="Picture 2" descr="https://www.finnougoria.ru/upload/iblock/147/226/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960" y="1652733"/>
            <a:ext cx="3336247" cy="351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72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5F9981-2D09-1705-A19D-067E49002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80441" y="1157297"/>
            <a:ext cx="9144000" cy="742081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Questions:</a:t>
            </a:r>
            <a:endParaRPr lang="ru-RU" sz="40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6A645FA-4306-BF43-80ED-EBDAAE0AC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6719" y="1997871"/>
            <a:ext cx="9144001" cy="3248383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 the legendary pilot, the Hero of the USSR, which was born in the Republic of Mordovia.</a:t>
            </a:r>
          </a:p>
          <a:p>
            <a:pPr marL="457200" indent="-457200" algn="l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 one of the traditional dishes of the Republic of Mordovia.</a:t>
            </a:r>
          </a:p>
          <a:p>
            <a:pPr marL="457200" indent="-457200" algn="l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kind of warm souvenir from the Republic you can present to  friends?</a:t>
            </a:r>
          </a:p>
          <a:p>
            <a:pPr marL="457200" indent="-457200" algn="l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 the greatest ophthalmologist who has been involved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corneral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transplantation for many years.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 an ancestral prayer, the religious and magical ritual that unites a wide range of relatives who worship a pagan patron deity during its conduct.</a:t>
            </a:r>
          </a:p>
          <a:p>
            <a:pPr marL="457200" indent="-457200" algn="l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7C37207-02EB-008E-BB4E-6229D9CD94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4089400" cy="13335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C07C7CE-8250-0B59-7160-F5BA5613E5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2" y="0"/>
            <a:ext cx="4089400" cy="13335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A500693-1B9E-79CF-12AD-D7036DC89B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0" y="0"/>
            <a:ext cx="4089400" cy="13335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85D915B-02B3-6663-4C85-96FC8D1612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11287" y="2744786"/>
            <a:ext cx="4181476" cy="13589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8949F4F-4F66-C19C-B944-8F4EBB1C34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5514974"/>
            <a:ext cx="4089400" cy="13430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9D766A-AE7B-D069-667E-D98570BCB8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94021" y="5514974"/>
            <a:ext cx="4089400" cy="133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E465CAF-6CB3-FFCC-FE52-4D6750C2B9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83421" y="5502420"/>
            <a:ext cx="4089400" cy="13335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6EA0491-3FF2-BB20-27FF-D23C67A094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51830" y="2757487"/>
            <a:ext cx="41814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1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5F9981-2D09-1705-A19D-067E49002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7002" y="1733264"/>
            <a:ext cx="9144000" cy="742081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 in the gaps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spruce,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people, thought, bread, teacher, trees, pupils, thought, apple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6A645FA-4306-BF43-80ED-EBDAAE0AC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70909"/>
            <a:ext cx="9144000" cy="2486891"/>
          </a:xfrm>
        </p:spPr>
        <p:txBody>
          <a:bodyPr>
            <a:normAutofit/>
          </a:bodyPr>
          <a:lstStyle/>
          <a:p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чужом доме 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слаще </a:t>
            </a:r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в лесу 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__________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одинаковы, так и 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</a:p>
          <a:p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Какой 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_________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такие и 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__________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есть, а выразить не может</a:t>
            </a:r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яблони - 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__________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от  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шишка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7C37207-02EB-008E-BB4E-6229D9CD9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4089400" cy="13335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C07C7CE-8250-0B59-7160-F5BA5613E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2" y="0"/>
            <a:ext cx="4089400" cy="13335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A500693-1B9E-79CF-12AD-D7036DC89B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0" y="0"/>
            <a:ext cx="4089400" cy="13335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85D915B-02B3-6663-4C85-96FC8D1612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11287" y="2744786"/>
            <a:ext cx="4181476" cy="13589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8949F4F-4F66-C19C-B944-8F4EBB1C34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5514974"/>
            <a:ext cx="4089400" cy="13430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9D766A-AE7B-D069-667E-D98570BCB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94021" y="5514974"/>
            <a:ext cx="4089400" cy="133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E465CAF-6CB3-FFCC-FE52-4D6750C2B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83421" y="5502420"/>
            <a:ext cx="4089400" cy="13335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6EA0491-3FF2-BB20-27FF-D23C67A09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51830" y="2757487"/>
            <a:ext cx="41814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8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6A645FA-4306-BF43-80ED-EBDAAE0AC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50393"/>
            <a:ext cx="9144000" cy="2606964"/>
          </a:xfrm>
        </p:spPr>
        <p:txBody>
          <a:bodyPr>
            <a:normAutofit/>
          </a:bodyPr>
          <a:lstStyle/>
          <a:p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чужом доме</a:t>
            </a:r>
            <a:r>
              <a:rPr lang="ru-RU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bread</a:t>
            </a:r>
            <a:r>
              <a:rPr lang="ru-RU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слаще </a:t>
            </a:r>
            <a:endParaRPr lang="en-US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в лесу 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trees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одинаковы, так и 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</a:t>
            </a:r>
            <a:endParaRPr lang="en-US" sz="2800" b="1" i="0" u="sng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Какой 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, такие и 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pupils</a:t>
            </a:r>
            <a:endParaRPr lang="en-US" sz="2800" b="1" i="0" u="sng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Thought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есть, а выразить не может</a:t>
            </a:r>
            <a:endParaRPr lang="en-US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яблони - 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apple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от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spruce</a:t>
            </a:r>
            <a:r>
              <a:rPr lang="ru-RU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- шишка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7C37207-02EB-008E-BB4E-6229D9CD9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4089400" cy="13335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C07C7CE-8250-0B59-7160-F5BA5613E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2" y="0"/>
            <a:ext cx="4089400" cy="13335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A500693-1B9E-79CF-12AD-D7036DC89B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0" y="0"/>
            <a:ext cx="4089400" cy="13335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85D915B-02B3-6663-4C85-96FC8D1612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11287" y="2744786"/>
            <a:ext cx="4181476" cy="13589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8949F4F-4F66-C19C-B944-8F4EBB1C34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5514974"/>
            <a:ext cx="4089400" cy="13430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9D766A-AE7B-D069-667E-D98570BCB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94021" y="5514974"/>
            <a:ext cx="4089400" cy="133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E465CAF-6CB3-FFCC-FE52-4D6750C2B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83421" y="5502420"/>
            <a:ext cx="4089400" cy="13335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6EA0491-3FF2-BB20-27FF-D23C67A09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51830" y="2757487"/>
            <a:ext cx="4181475" cy="13335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A510EC38-46C2-83C1-C1F3-A05C615F2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4951" y="-169717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 yourself</a:t>
            </a:r>
            <a:endParaRPr 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8195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7C37207-02EB-008E-BB4E-6229D9CD9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4089400" cy="13335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C07C7CE-8250-0B59-7160-F5BA5613E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2" y="0"/>
            <a:ext cx="4089400" cy="13335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A500693-1B9E-79CF-12AD-D7036DC89B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0" y="0"/>
            <a:ext cx="4089400" cy="13335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85D915B-02B3-6663-4C85-96FC8D1612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11287" y="2744786"/>
            <a:ext cx="4181476" cy="13589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8949F4F-4F66-C19C-B944-8F4EBB1C34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5514974"/>
            <a:ext cx="4089400" cy="13430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9D766A-AE7B-D069-667E-D98570BCB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94021" y="5514974"/>
            <a:ext cx="4089400" cy="133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E465CAF-6CB3-FFCC-FE52-4D6750C2B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83421" y="5502420"/>
            <a:ext cx="4089400" cy="13335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6EA0491-3FF2-BB20-27FF-D23C67A09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51830" y="2757487"/>
            <a:ext cx="4181475" cy="13335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A510EC38-46C2-83C1-C1F3-A05C615F2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7002" y="1346054"/>
            <a:ext cx="9144000" cy="2387600"/>
          </a:xfrm>
        </p:spPr>
        <p:txBody>
          <a:bodyPr>
            <a:normAutofit/>
          </a:bodyPr>
          <a:lstStyle/>
          <a:p>
            <a:r>
              <a:rPr lang="ru-RU" sz="6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Сюкпря</a:t>
            </a:r>
            <a:r>
              <a:rPr lang="ru-RU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1977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6A645FA-4306-BF43-80ED-EBDAAE0AC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7001" y="1346054"/>
            <a:ext cx="9478815" cy="4143811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представление о родной стране и стране изучаемого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кругозора с повышением общей культуры учащихся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психо-физиологических механизмов, внимания, наблюдательности и языковой догадки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интереса к изучению иностранного языка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чувства патриотизма, гордости за свою страну.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7C37207-02EB-008E-BB4E-6229D9CD9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4089400" cy="13335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C07C7CE-8250-0B59-7160-F5BA5613E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2" y="0"/>
            <a:ext cx="4089400" cy="13335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A500693-1B9E-79CF-12AD-D7036DC89B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0" y="0"/>
            <a:ext cx="4089400" cy="13335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85D915B-02B3-6663-4C85-96FC8D1612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11287" y="2744786"/>
            <a:ext cx="4181476" cy="13589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8949F4F-4F66-C19C-B944-8F4EBB1C34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5514974"/>
            <a:ext cx="4089400" cy="13430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9D766A-AE7B-D069-667E-D98570BCB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94021" y="5514974"/>
            <a:ext cx="4089400" cy="133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E465CAF-6CB3-FFCC-FE52-4D6750C2B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83421" y="5502420"/>
            <a:ext cx="4089400" cy="13335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6EA0491-3FF2-BB20-27FF-D23C67A09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51830" y="2757487"/>
            <a:ext cx="41814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2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5F9981-2D09-1705-A19D-067E49002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3442" y="1639600"/>
            <a:ext cx="9144000" cy="2387600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endParaRPr lang="ru-RU" sz="8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7C37207-02EB-008E-BB4E-6229D9CD9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4089400" cy="13335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C07C7CE-8250-0B59-7160-F5BA5613E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2" y="0"/>
            <a:ext cx="4089400" cy="13335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A500693-1B9E-79CF-12AD-D7036DC89B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0" y="0"/>
            <a:ext cx="4089400" cy="13335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85D915B-02B3-6663-4C85-96FC8D1612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11287" y="2744786"/>
            <a:ext cx="4181476" cy="13589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8949F4F-4F66-C19C-B944-8F4EBB1C34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5514974"/>
            <a:ext cx="4089400" cy="13430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9D766A-AE7B-D069-667E-D98570BCB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94021" y="5514974"/>
            <a:ext cx="4089400" cy="133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E465CAF-6CB3-FFCC-FE52-4D6750C2B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83421" y="5502420"/>
            <a:ext cx="4089400" cy="13335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6EA0491-3FF2-BB20-27FF-D23C67A09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51830" y="2757487"/>
            <a:ext cx="41814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1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7C37207-02EB-008E-BB4E-6229D9CD9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4089400" cy="13335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C07C7CE-8250-0B59-7160-F5BA5613E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2" y="0"/>
            <a:ext cx="4089400" cy="133349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A500693-1B9E-79CF-12AD-D7036DC89B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0" y="0"/>
            <a:ext cx="4089400" cy="13335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85D915B-02B3-6663-4C85-96FC8D1612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11287" y="2744786"/>
            <a:ext cx="4181476" cy="13589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8949F4F-4F66-C19C-B944-8F4EBB1C34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5514974"/>
            <a:ext cx="4089400" cy="13430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9D766A-AE7B-D069-667E-D98570BCB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94021" y="5514974"/>
            <a:ext cx="4089400" cy="133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E465CAF-6CB3-FFCC-FE52-4D6750C2B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83421" y="5502420"/>
            <a:ext cx="4089400" cy="13335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6EA0491-3FF2-BB20-27FF-D23C67A09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51830" y="2757487"/>
            <a:ext cx="4181475" cy="1333500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="" xmlns:a16="http://schemas.microsoft.com/office/drawing/2014/main" id="{DAA7EBAF-8240-10D0-B8D3-660890CD0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1075" y="2584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7A000D6E-2EE7-16C0-195B-1C856447D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8702" y="1537999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Muzzle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4ECCA6D-B5C5-1A89-BD49-6CB1B0859B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684" y="272834"/>
            <a:ext cx="4435659" cy="630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9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7C37207-02EB-008E-BB4E-6229D9CD9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4089400" cy="13335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C07C7CE-8250-0B59-7160-F5BA5613E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2" y="0"/>
            <a:ext cx="4089400" cy="13335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A500693-1B9E-79CF-12AD-D7036DC89B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0" y="0"/>
            <a:ext cx="4089400" cy="13335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85D915B-02B3-6663-4C85-96FC8D1612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11287" y="2744786"/>
            <a:ext cx="4181476" cy="13589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8949F4F-4F66-C19C-B944-8F4EBB1C34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20" y="5497657"/>
            <a:ext cx="4089400" cy="13430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9D766A-AE7B-D069-667E-D98570BCB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94021" y="5533523"/>
            <a:ext cx="4089400" cy="133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E465CAF-6CB3-FFCC-FE52-4D6750C2B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42010" y="5518729"/>
            <a:ext cx="4089400" cy="13335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6EA0491-3FF2-BB20-27FF-D23C67A09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51830" y="2757487"/>
            <a:ext cx="4181475" cy="13335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55F83DE-82C2-ED64-4681-539C15734D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035" y="1074446"/>
            <a:ext cx="4438068" cy="4699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41F1E8B2-7199-5253-C870-B0C71E34AA74}"/>
              </a:ext>
            </a:extLst>
          </p:cNvPr>
          <p:cNvSpPr/>
          <p:nvPr/>
        </p:nvSpPr>
        <p:spPr>
          <a:xfrm>
            <a:off x="5902804" y="1152525"/>
            <a:ext cx="4970161" cy="462150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  <a:b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Мордовия</a:t>
            </a:r>
            <a:endParaRPr lang="en-US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Republic of Mordovia</a:t>
            </a:r>
            <a:endParaRPr lang="ru-RU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20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7C37207-02EB-008E-BB4E-6229D9CD9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4089400" cy="13335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C07C7CE-8250-0B59-7160-F5BA5613E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2" y="0"/>
            <a:ext cx="4089400" cy="13335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A500693-1B9E-79CF-12AD-D7036DC89B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0" y="0"/>
            <a:ext cx="4089400" cy="13335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85D915B-02B3-6663-4C85-96FC8D1612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11287" y="2744786"/>
            <a:ext cx="4181476" cy="13589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8949F4F-4F66-C19C-B944-8F4EBB1C34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5514974"/>
            <a:ext cx="4089400" cy="13430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9D766A-AE7B-D069-667E-D98570BCB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94021" y="5514974"/>
            <a:ext cx="4089400" cy="133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E465CAF-6CB3-FFCC-FE52-4D6750C2B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83421" y="5502420"/>
            <a:ext cx="4089400" cy="13335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6EA0491-3FF2-BB20-27FF-D23C67A09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51830" y="2757487"/>
            <a:ext cx="4181475" cy="13335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729DAA0-16C6-5472-7E7B-DDDDCCBCD5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398" y="1301027"/>
            <a:ext cx="4246419" cy="4246419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35266380-8058-E637-4278-433DCF3AB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7109" y="1768474"/>
            <a:ext cx="5024582" cy="16557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Scan this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-code and find this region on the map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6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96EA0491-3FF2-BB20-27FF-D23C67A094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51829" y="2757489"/>
            <a:ext cx="4181477" cy="13335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9D766A-AE7B-D069-667E-D98570BCB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15956" y="5524500"/>
            <a:ext cx="4089400" cy="13335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E465CAF-6CB3-FFCC-FE52-4D6750C2B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05356" y="5524501"/>
            <a:ext cx="4008579" cy="13335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73FFB7C-EFCC-5ECE-4BB3-59D3E0685E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788" y="2279543"/>
            <a:ext cx="8582954" cy="440692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7C37207-02EB-008E-BB4E-6229D9CD9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4089400" cy="13335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C07C7CE-8250-0B59-7160-F5BA5613E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2" y="0"/>
            <a:ext cx="4089400" cy="13335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A500693-1B9E-79CF-12AD-D7036DC89B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0" y="0"/>
            <a:ext cx="4089400" cy="13335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85D915B-02B3-6663-4C85-96FC8D1612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11287" y="2744786"/>
            <a:ext cx="4181476" cy="13589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8949F4F-4F66-C19C-B944-8F4EBB1C34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555" y="5514975"/>
            <a:ext cx="4089400" cy="13430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DFCEAF6-5F98-29AC-CBBB-77BBFD282D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82" y="171537"/>
            <a:ext cx="5097758" cy="29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5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986</Words>
  <Application>Microsoft Office PowerPoint</Application>
  <PresentationFormat>Произвольный</PresentationFormat>
  <Paragraphs>88</Paragraphs>
  <Slides>39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Муниципальное бюджетное общеобразовательное учреждение  "Центр образования № 8  имени Героя Советского Союза  Леонида Павловича Тихмянова"</vt:lpstr>
      <vt:lpstr>Презентация PowerPoint</vt:lpstr>
      <vt:lpstr>Презентация PowerPoint</vt:lpstr>
      <vt:lpstr>Презентация PowerPoint</vt:lpstr>
      <vt:lpstr>Man</vt:lpstr>
      <vt:lpstr>Muzzle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Russia is a country of opportunities.</vt:lpstr>
      <vt:lpstr>Презентация PowerPoint</vt:lpstr>
      <vt:lpstr>Brands of the region.</vt:lpstr>
      <vt:lpstr>Презентация PowerPoint</vt:lpstr>
      <vt:lpstr>The Land gives birth to The Man.</vt:lpstr>
      <vt:lpstr>Презентация PowerPoint</vt:lpstr>
      <vt:lpstr>Презентация PowerPoint</vt:lpstr>
      <vt:lpstr>Алексей Немов – четырехкратный Олимпийский чемпион по спортивной гимнастике. Пятикратный чемпион мира.</vt:lpstr>
      <vt:lpstr>Презентация PowerPoint</vt:lpstr>
      <vt:lpstr>Where the craftsman stands, you should read  “the Russian people” .</vt:lpstr>
      <vt:lpstr>Презентация PowerPoint</vt:lpstr>
      <vt:lpstr>The native land  -  the mother nurse.</vt:lpstr>
      <vt:lpstr>Презентация PowerPoint</vt:lpstr>
      <vt:lpstr>Traditional food. (Каша - матушка наша,  хлебец ржаной - отец родной!)</vt:lpstr>
      <vt:lpstr>Презентация PowerPoint</vt:lpstr>
      <vt:lpstr>The touristic pearl of the region.</vt:lpstr>
      <vt:lpstr>Презентация PowerPoint</vt:lpstr>
      <vt:lpstr>The unique cultural-educational projects of the region.</vt:lpstr>
      <vt:lpstr>Презентация PowerPoint</vt:lpstr>
      <vt:lpstr>Презентация PowerPoint</vt:lpstr>
      <vt:lpstr>Traditional rituals of the republic.</vt:lpstr>
      <vt:lpstr>Презентация PowerPoint</vt:lpstr>
      <vt:lpstr>Презентация PowerPoint</vt:lpstr>
      <vt:lpstr>  Questions:</vt:lpstr>
      <vt:lpstr>Fill in the gaps: spruce, people, thought, bread, teacher, trees, pupils, thought, apple</vt:lpstr>
      <vt:lpstr>Check yourself</vt:lpstr>
      <vt:lpstr>Сюкпря!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 "Центр образования № 8  имени Героя Советского Союза  Леонида Павловича Тихмянова"</dc:title>
  <dc:creator>Эмма Григорян</dc:creator>
  <cp:lastModifiedBy>Надежда Пронская</cp:lastModifiedBy>
  <cp:revision>25</cp:revision>
  <dcterms:created xsi:type="dcterms:W3CDTF">2023-12-13T17:01:32Z</dcterms:created>
  <dcterms:modified xsi:type="dcterms:W3CDTF">2024-05-08T09:40:47Z</dcterms:modified>
</cp:coreProperties>
</file>