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1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9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07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7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18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90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76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7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4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6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3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7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7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7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A3248-3B8D-4635-8ED8-8993C15AA5F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9AAADB-B485-42CF-834B-230496BE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ЕГЭ по английскому языку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Устная часть</a:t>
            </a:r>
          </a:p>
          <a:p>
            <a:r>
              <a:rPr lang="ru-RU" dirty="0" smtClean="0"/>
              <a:t>Задание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10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Let’s practice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19325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437322"/>
            <a:ext cx="8596668" cy="17227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1853" y="2114592"/>
            <a:ext cx="4276725" cy="2857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3123" y="1027906"/>
            <a:ext cx="10471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Task 2. Study the advertisement.</a:t>
            </a:r>
          </a:p>
          <a:p>
            <a:endParaRPr lang="en-US" dirty="0" smtClean="0"/>
          </a:p>
          <a:p>
            <a:r>
              <a:rPr lang="en-US" dirty="0" smtClean="0"/>
              <a:t>You are considering going on the family weekend                 A family weekend in the lake.</a:t>
            </a:r>
          </a:p>
          <a:p>
            <a:r>
              <a:rPr lang="en-US" dirty="0" smtClean="0"/>
              <a:t>and now you’d like to get more information.</a:t>
            </a:r>
          </a:p>
          <a:p>
            <a:endParaRPr lang="en-US" dirty="0" smtClean="0"/>
          </a:p>
          <a:p>
            <a:r>
              <a:rPr lang="en-US" dirty="0" smtClean="0"/>
              <a:t>In 1.5 minutes you are to ask four direct questions to</a:t>
            </a:r>
          </a:p>
          <a:p>
            <a:r>
              <a:rPr lang="en-US" dirty="0" smtClean="0"/>
              <a:t> find out about the following:</a:t>
            </a:r>
          </a:p>
          <a:p>
            <a:endParaRPr lang="en-US" dirty="0"/>
          </a:p>
          <a:p>
            <a:r>
              <a:rPr lang="en-US" dirty="0"/>
              <a:t>1) location;</a:t>
            </a:r>
          </a:p>
          <a:p>
            <a:r>
              <a:rPr lang="en-US" dirty="0"/>
              <a:t>2) accommodation;</a:t>
            </a:r>
          </a:p>
          <a:p>
            <a:r>
              <a:rPr lang="en-US" dirty="0"/>
              <a:t>3) price for the weekend for a family of three; </a:t>
            </a:r>
          </a:p>
          <a:p>
            <a:r>
              <a:rPr lang="en-US" dirty="0"/>
              <a:t>4) fishing equipment rental.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2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yourself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Where is the lake located?</a:t>
            </a:r>
          </a:p>
          <a:p>
            <a:r>
              <a:rPr lang="en-US" dirty="0" smtClean="0"/>
              <a:t>2 Do you offer any accommodation?</a:t>
            </a:r>
          </a:p>
          <a:p>
            <a:r>
              <a:rPr lang="en-US" dirty="0" smtClean="0"/>
              <a:t>3 How much </a:t>
            </a:r>
            <a:r>
              <a:rPr lang="en-US" dirty="0"/>
              <a:t>does </a:t>
            </a:r>
            <a:r>
              <a:rPr lang="en-US" dirty="0" smtClean="0"/>
              <a:t>the </a:t>
            </a:r>
            <a:r>
              <a:rPr lang="en-US" dirty="0"/>
              <a:t>weekend </a:t>
            </a:r>
            <a:r>
              <a:rPr lang="en-US" dirty="0" smtClean="0"/>
              <a:t>cost for </a:t>
            </a:r>
            <a:r>
              <a:rPr lang="en-US" dirty="0"/>
              <a:t>a family of </a:t>
            </a:r>
            <a:r>
              <a:rPr lang="en-US" dirty="0" smtClean="0"/>
              <a:t>three?</a:t>
            </a:r>
          </a:p>
          <a:p>
            <a:r>
              <a:rPr lang="en-US" dirty="0" smtClean="0"/>
              <a:t>4 Can I rent your fishing equipment?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2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19619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3569"/>
            <a:ext cx="10515600" cy="42459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Task </a:t>
            </a:r>
            <a:r>
              <a:rPr lang="en-US" dirty="0"/>
              <a:t>2. Study the advertisement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are considering going to the botany club and now you’d like to get more information.</a:t>
            </a:r>
          </a:p>
          <a:p>
            <a:pPr marL="0" indent="0">
              <a:buNone/>
            </a:pPr>
            <a:r>
              <a:rPr lang="en-US" dirty="0"/>
              <a:t>In 1.5 minutes you are to ask four direct questions to find out about the following: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      Join our botany club!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 activities;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2) timetable;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3) minimum age;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4) number of members in the club.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008" y="2217957"/>
            <a:ext cx="4381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yourself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What activities do you offer in your botany club?</a:t>
            </a:r>
          </a:p>
          <a:p>
            <a:r>
              <a:rPr lang="en-US" dirty="0" smtClean="0"/>
              <a:t>2 Where can I see your timetable?</a:t>
            </a:r>
          </a:p>
          <a:p>
            <a:r>
              <a:rPr lang="en-US" dirty="0" smtClean="0"/>
              <a:t>3 What is the minimum age to attend your botany club?</a:t>
            </a:r>
          </a:p>
          <a:p>
            <a:r>
              <a:rPr lang="en-US" dirty="0" smtClean="0"/>
              <a:t>4 How many members are there in your botany club?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2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54442"/>
            <a:ext cx="10515600" cy="1106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1105" y="2804662"/>
            <a:ext cx="4067175" cy="2990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6449" y="1582905"/>
            <a:ext cx="51126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Task 2. Study the advertisement.</a:t>
            </a:r>
          </a:p>
          <a:p>
            <a:endParaRPr lang="en-US" dirty="0"/>
          </a:p>
          <a:p>
            <a:r>
              <a:rPr lang="en-US" dirty="0"/>
              <a:t>You are considering getting some professional photos and now you’d like to get more information.</a:t>
            </a:r>
          </a:p>
          <a:p>
            <a:r>
              <a:rPr lang="en-US" dirty="0"/>
              <a:t>In 1.5 minutes you are to ask four direct questions to find out about the following:</a:t>
            </a:r>
          </a:p>
          <a:p>
            <a:r>
              <a:rPr lang="en-US" dirty="0" smtClean="0"/>
              <a:t>                                                                             </a:t>
            </a:r>
          </a:p>
          <a:p>
            <a:r>
              <a:rPr lang="en-US" dirty="0" smtClean="0"/>
              <a:t>1</a:t>
            </a:r>
            <a:r>
              <a:rPr lang="en-US" dirty="0"/>
              <a:t>) location of the studio;</a:t>
            </a:r>
          </a:p>
          <a:p>
            <a:endParaRPr lang="en-US" dirty="0"/>
          </a:p>
          <a:p>
            <a:r>
              <a:rPr lang="en-US" dirty="0"/>
              <a:t>2) historical costumes;</a:t>
            </a:r>
          </a:p>
          <a:p>
            <a:endParaRPr lang="en-US" dirty="0"/>
          </a:p>
          <a:p>
            <a:r>
              <a:rPr lang="en-US" dirty="0"/>
              <a:t>3) professional make-up;</a:t>
            </a:r>
          </a:p>
          <a:p>
            <a:endParaRPr lang="en-US" dirty="0"/>
          </a:p>
          <a:p>
            <a:r>
              <a:rPr lang="en-US" dirty="0"/>
              <a:t>4) the cost of an hour’s </a:t>
            </a:r>
            <a:r>
              <a:rPr lang="en-US" dirty="0" smtClean="0"/>
              <a:t>work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9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yourself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Where is your professional photo studio located?</a:t>
            </a:r>
          </a:p>
          <a:p>
            <a:r>
              <a:rPr lang="en-US" dirty="0" smtClean="0"/>
              <a:t>2 Are historical costumes provided?</a:t>
            </a:r>
          </a:p>
          <a:p>
            <a:r>
              <a:rPr lang="en-US" dirty="0" smtClean="0"/>
              <a:t>3 Do you offer any professional make-up?</a:t>
            </a:r>
          </a:p>
          <a:p>
            <a:r>
              <a:rPr lang="en-US" dirty="0" smtClean="0"/>
              <a:t>4 How much does it cost per hour?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8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I wish you success!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832772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442" y="609600"/>
            <a:ext cx="6570559" cy="1320800"/>
          </a:xfrm>
        </p:spPr>
        <p:txBody>
          <a:bodyPr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43962"/>
            <a:ext cx="9943770" cy="607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Общие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83318" y="5041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18867"/>
              </p:ext>
            </p:extLst>
          </p:nvPr>
        </p:nvGraphicFramePr>
        <p:xfrm>
          <a:off x="1009819" y="2924263"/>
          <a:ext cx="9875518" cy="230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287"/>
                <a:gridCol w="1813287"/>
                <a:gridCol w="1813287"/>
                <a:gridCol w="2440055"/>
                <a:gridCol w="1995602"/>
              </a:tblGrid>
              <a:tr h="2301530">
                <a:tc>
                  <a:txBody>
                    <a:bodyPr/>
                    <a:lstStyle/>
                    <a:p>
                      <a:r>
                        <a:rPr lang="en-US" dirty="0" smtClean="0"/>
                        <a:t>DO/DOES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IS</a:t>
                      </a:r>
                    </a:p>
                    <a:p>
                      <a:r>
                        <a:rPr lang="en-US" dirty="0" smtClean="0"/>
                        <a:t>ARE</a:t>
                      </a:r>
                    </a:p>
                    <a:p>
                      <a:r>
                        <a:rPr lang="en-US" dirty="0" smtClean="0"/>
                        <a:t>HAVE</a:t>
                      </a:r>
                    </a:p>
                    <a:p>
                      <a:r>
                        <a:rPr lang="en-US" dirty="0" smtClean="0"/>
                        <a:t>HAS</a:t>
                      </a:r>
                    </a:p>
                    <a:p>
                      <a:r>
                        <a:rPr lang="en-US" dirty="0" smtClean="0"/>
                        <a:t>CAN</a:t>
                      </a:r>
                    </a:p>
                    <a:p>
                      <a:r>
                        <a:rPr lang="en-US" dirty="0" smtClean="0"/>
                        <a:t>IF</a:t>
                      </a:r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you /your/ the - </a:t>
                      </a:r>
                      <a:r>
                        <a:rPr lang="ru-RU" baseline="0" dirty="0" smtClean="0"/>
                        <a:t>для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первого вопроса</a:t>
                      </a:r>
                      <a:r>
                        <a:rPr lang="en-US" baseline="0" dirty="0" smtClean="0"/>
                        <a:t>  </a:t>
                      </a:r>
                      <a:r>
                        <a:rPr lang="ru-RU" baseline="0" dirty="0" smtClean="0"/>
                        <a:t>упомянуть место куда вы звоните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</a:t>
                      </a:r>
                    </a:p>
                    <a:p>
                      <a:r>
                        <a:rPr lang="en-US" dirty="0" smtClean="0"/>
                        <a:t>offer</a:t>
                      </a:r>
                    </a:p>
                    <a:p>
                      <a:r>
                        <a:rPr lang="en-US" dirty="0" smtClean="0"/>
                        <a:t>have</a:t>
                      </a:r>
                    </a:p>
                    <a:p>
                      <a:r>
                        <a:rPr lang="en-US" dirty="0" smtClean="0"/>
                        <a:t>include</a:t>
                      </a:r>
                    </a:p>
                    <a:p>
                      <a:r>
                        <a:rPr lang="en-US" dirty="0" smtClean="0"/>
                        <a:t>need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got</a:t>
                      </a:r>
                    </a:p>
                    <a:p>
                      <a:r>
                        <a:rPr lang="en-US" dirty="0" smtClean="0"/>
                        <a:t>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Accommodation</a:t>
                      </a:r>
                    </a:p>
                    <a:p>
                      <a:r>
                        <a:rPr lang="en-US" dirty="0" smtClean="0"/>
                        <a:t>Admission fee</a:t>
                      </a:r>
                    </a:p>
                    <a:p>
                      <a:r>
                        <a:rPr lang="en-US" dirty="0" smtClean="0"/>
                        <a:t>Morning classes</a:t>
                      </a:r>
                    </a:p>
                    <a:p>
                      <a:r>
                        <a:rPr lang="en-US" dirty="0" smtClean="0"/>
                        <a:t>Discounts</a:t>
                      </a:r>
                    </a:p>
                    <a:p>
                      <a:r>
                        <a:rPr lang="en-US" dirty="0" smtClean="0"/>
                        <a:t>Preparations</a:t>
                      </a:r>
                    </a:p>
                    <a:p>
                      <a:r>
                        <a:rPr lang="en-US" dirty="0" smtClean="0"/>
                        <a:t>Credit car</a:t>
                      </a:r>
                    </a:p>
                    <a:p>
                      <a:r>
                        <a:rPr lang="en-US" dirty="0" smtClean="0"/>
                        <a:t>Special clothes</a:t>
                      </a:r>
                    </a:p>
                    <a:p>
                      <a:r>
                        <a:rPr lang="en-US" dirty="0" smtClean="0"/>
                        <a:t>Tuition fee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the price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02485"/>
              </p:ext>
            </p:extLst>
          </p:nvPr>
        </p:nvGraphicFramePr>
        <p:xfrm>
          <a:off x="1562873" y="5609880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</a:p>
                    <a:p>
                      <a:r>
                        <a:rPr lang="ru-RU" dirty="0" smtClean="0"/>
                        <a:t>Составьте вопросительные</a:t>
                      </a:r>
                      <a:r>
                        <a:rPr lang="ru-RU" baseline="0" dirty="0" smtClean="0"/>
                        <a:t> предложения.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74288"/>
              </p:ext>
            </p:extLst>
          </p:nvPr>
        </p:nvGraphicFramePr>
        <p:xfrm>
          <a:off x="1009821" y="2322238"/>
          <a:ext cx="987551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95"/>
                <a:gridCol w="1812897"/>
                <a:gridCol w="1773141"/>
                <a:gridCol w="2485579"/>
                <a:gridCol w="19751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Вспомогательный глагол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подлежащее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 глагол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обстоятельство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7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</a:t>
            </a:r>
            <a:r>
              <a:rPr lang="en-US" dirty="0" smtClean="0"/>
              <a:t>Do you provide any accommodation?</a:t>
            </a:r>
          </a:p>
          <a:p>
            <a:r>
              <a:rPr lang="en-US" dirty="0" smtClean="0"/>
              <a:t>2 Does your school have morning classes?</a:t>
            </a:r>
          </a:p>
          <a:p>
            <a:r>
              <a:rPr lang="en-US" dirty="0" smtClean="0"/>
              <a:t>3 Is the accommodation included?</a:t>
            </a:r>
          </a:p>
          <a:p>
            <a:r>
              <a:rPr lang="en-US" dirty="0" smtClean="0"/>
              <a:t>4 Have you got any admission fee?</a:t>
            </a:r>
          </a:p>
          <a:p>
            <a:r>
              <a:rPr lang="en-US" dirty="0" smtClean="0"/>
              <a:t>5 Do you offer any discounts?</a:t>
            </a:r>
          </a:p>
          <a:p>
            <a:r>
              <a:rPr lang="en-US" dirty="0" smtClean="0"/>
              <a:t>6 Can I pay by a credit card?</a:t>
            </a:r>
          </a:p>
          <a:p>
            <a:r>
              <a:rPr lang="en-US" dirty="0" smtClean="0"/>
              <a:t>7 Do I need any special clothes?</a:t>
            </a:r>
          </a:p>
          <a:p>
            <a:r>
              <a:rPr lang="en-US" dirty="0" smtClean="0"/>
              <a:t>8 Do I need any preparations?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981" y="137045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Специальные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81335"/>
              </p:ext>
            </p:extLst>
          </p:nvPr>
        </p:nvGraphicFramePr>
        <p:xfrm>
          <a:off x="1817315" y="1216550"/>
          <a:ext cx="8128000" cy="109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0910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Вопросительное </a:t>
                      </a:r>
                    </a:p>
                    <a:p>
                      <a:pPr algn="ctr"/>
                      <a:r>
                        <a:rPr lang="ru-RU" dirty="0" smtClean="0"/>
                        <a:t>слово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Вспомогательный </a:t>
                      </a:r>
                    </a:p>
                    <a:p>
                      <a:pPr algn="ctr"/>
                      <a:r>
                        <a:rPr lang="ru-RU" dirty="0" smtClean="0"/>
                        <a:t>глагол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подлежащее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сказуемое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204548"/>
              </p:ext>
            </p:extLst>
          </p:nvPr>
        </p:nvGraphicFramePr>
        <p:xfrm>
          <a:off x="1817315" y="2245043"/>
          <a:ext cx="8128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 - </a:t>
                      </a:r>
                      <a:r>
                        <a:rPr lang="ru-RU" dirty="0" smtClean="0"/>
                        <a:t>что?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when — </a:t>
                      </a:r>
                      <a:r>
                        <a:rPr lang="ru-RU" dirty="0" smtClean="0"/>
                        <a:t>когда?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where — </a:t>
                      </a:r>
                      <a:r>
                        <a:rPr lang="ru-RU" dirty="0" smtClean="0"/>
                        <a:t>где? куда?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who — </a:t>
                      </a:r>
                      <a:r>
                        <a:rPr lang="ru-RU" dirty="0" smtClean="0"/>
                        <a:t>кто?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How much/many-</a:t>
                      </a:r>
                      <a:r>
                        <a:rPr lang="ru-RU" dirty="0" smtClean="0"/>
                        <a:t>сколько</a:t>
                      </a:r>
                      <a:r>
                        <a:rPr lang="en-US" dirty="0" smtClean="0"/>
                        <a:t>?</a:t>
                      </a:r>
                    </a:p>
                    <a:p>
                      <a:r>
                        <a:rPr lang="en-US" dirty="0" smtClean="0"/>
                        <a:t>why — </a:t>
                      </a:r>
                      <a:r>
                        <a:rPr lang="ru-RU" dirty="0" smtClean="0"/>
                        <a:t>почему? зачем?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how — </a:t>
                      </a:r>
                      <a:r>
                        <a:rPr lang="ru-RU" dirty="0" smtClean="0"/>
                        <a:t>как?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How long- </a:t>
                      </a:r>
                      <a:r>
                        <a:rPr lang="ru-RU" dirty="0" smtClean="0"/>
                        <a:t>как долго</a:t>
                      </a:r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Do/ Does </a:t>
                      </a:r>
                    </a:p>
                    <a:p>
                      <a:r>
                        <a:rPr lang="en-US" dirty="0" smtClean="0"/>
                        <a:t>Are</a:t>
                      </a:r>
                    </a:p>
                    <a:p>
                      <a:r>
                        <a:rPr lang="en-US" dirty="0" smtClean="0"/>
                        <a:t>Is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</a:p>
                    <a:p>
                      <a:r>
                        <a:rPr lang="en-US" dirty="0" smtClean="0"/>
                        <a:t>The flight</a:t>
                      </a:r>
                    </a:p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duration</a:t>
                      </a:r>
                    </a:p>
                    <a:p>
                      <a:r>
                        <a:rPr lang="en-US" baseline="0" dirty="0" smtClean="0"/>
                        <a:t>The guarantee period</a:t>
                      </a:r>
                    </a:p>
                    <a:p>
                      <a:r>
                        <a:rPr lang="en-US" baseline="0" dirty="0" smtClean="0"/>
                        <a:t>The hotel</a:t>
                      </a:r>
                    </a:p>
                    <a:p>
                      <a:r>
                        <a:rPr lang="en-US" baseline="0" dirty="0" smtClean="0"/>
                        <a:t>The age restrictions</a:t>
                      </a:r>
                    </a:p>
                    <a:p>
                      <a:r>
                        <a:rPr lang="en-US" baseline="0" dirty="0" smtClean="0"/>
                        <a:t>The membership</a:t>
                      </a:r>
                    </a:p>
                    <a:p>
                      <a:r>
                        <a:rPr lang="en-US" baseline="0" dirty="0" smtClean="0"/>
                        <a:t>The class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</a:p>
                    <a:p>
                      <a:r>
                        <a:rPr lang="en-US" dirty="0" smtClean="0"/>
                        <a:t>Located</a:t>
                      </a:r>
                    </a:p>
                    <a:p>
                      <a:r>
                        <a:rPr lang="en-US" dirty="0" smtClean="0"/>
                        <a:t>last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48796"/>
              </p:ext>
            </p:extLst>
          </p:nvPr>
        </p:nvGraphicFramePr>
        <p:xfrm>
          <a:off x="1817315" y="5987332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416008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</a:p>
                    <a:p>
                      <a:r>
                        <a:rPr lang="ru-RU" dirty="0" smtClean="0"/>
                        <a:t>Составьте вопросительные</a:t>
                      </a:r>
                      <a:r>
                        <a:rPr lang="ru-RU" baseline="0" dirty="0" smtClean="0"/>
                        <a:t> предложения.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1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</a:t>
            </a:r>
            <a:r>
              <a:rPr lang="en-US" dirty="0" smtClean="0"/>
              <a:t>What are the age restrictions?</a:t>
            </a:r>
          </a:p>
          <a:p>
            <a:r>
              <a:rPr lang="en-US" dirty="0" smtClean="0"/>
              <a:t>2 How long is the flight?</a:t>
            </a:r>
          </a:p>
          <a:p>
            <a:r>
              <a:rPr lang="en-US" dirty="0" smtClean="0"/>
              <a:t>3 What is  the duration of the flight?</a:t>
            </a:r>
          </a:p>
          <a:p>
            <a:r>
              <a:rPr lang="en-US" dirty="0" smtClean="0"/>
              <a:t>4 How much does the membership cost?</a:t>
            </a:r>
          </a:p>
          <a:p>
            <a:r>
              <a:rPr lang="en-US" dirty="0" smtClean="0"/>
              <a:t>5 Where is the hotel located?</a:t>
            </a:r>
          </a:p>
          <a:p>
            <a:r>
              <a:rPr lang="en-US" dirty="0" smtClean="0"/>
              <a:t>6 How long is the guarantee period?</a:t>
            </a:r>
          </a:p>
          <a:p>
            <a:r>
              <a:rPr lang="en-US" dirty="0" smtClean="0"/>
              <a:t>7 How long does the class last?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0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539" y="612986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Вопрос с конструкцией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there/ Are there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263657"/>
              </p:ext>
            </p:extLst>
          </p:nvPr>
        </p:nvGraphicFramePr>
        <p:xfrm>
          <a:off x="826936" y="2274146"/>
          <a:ext cx="1052686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525"/>
                <a:gridCol w="3514476"/>
                <a:gridCol w="35058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</a:t>
                      </a:r>
                      <a:r>
                        <a:rPr lang="en-US" baseline="0" dirty="0" smtClean="0"/>
                        <a:t> there</a:t>
                      </a:r>
                    </a:p>
                    <a:p>
                      <a:pPr algn="ctr"/>
                      <a:r>
                        <a:rPr lang="en-US" baseline="0" dirty="0" smtClean="0"/>
                        <a:t>Are there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где</a:t>
                      </a:r>
                      <a:endParaRPr lang="ru-RU" dirty="0"/>
                    </a:p>
                  </a:txBody>
                  <a:tcPr marL="74751" marR="74751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62989"/>
              </p:ext>
            </p:extLst>
          </p:nvPr>
        </p:nvGraphicFramePr>
        <p:xfrm>
          <a:off x="838200" y="2914226"/>
          <a:ext cx="1051559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358"/>
                <a:gridCol w="3531041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 there</a:t>
                      </a:r>
                    </a:p>
                    <a:p>
                      <a:r>
                        <a:rPr lang="en-US" dirty="0" smtClean="0"/>
                        <a:t>Are there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Admission fee</a:t>
                      </a:r>
                    </a:p>
                    <a:p>
                      <a:r>
                        <a:rPr lang="en-US" dirty="0" smtClean="0"/>
                        <a:t>Age restrictions</a:t>
                      </a:r>
                    </a:p>
                    <a:p>
                      <a:r>
                        <a:rPr lang="en-US" dirty="0" smtClean="0"/>
                        <a:t>Discounts </a:t>
                      </a:r>
                    </a:p>
                    <a:p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parking</a:t>
                      </a:r>
                    </a:p>
                    <a:p>
                      <a:r>
                        <a:rPr lang="en-US" baseline="0" dirty="0" smtClean="0"/>
                        <a:t>Guarantee</a:t>
                      </a:r>
                    </a:p>
                    <a:p>
                      <a:r>
                        <a:rPr lang="en-US" baseline="0" dirty="0" smtClean="0"/>
                        <a:t>Membership fee</a:t>
                      </a:r>
                    </a:p>
                    <a:p>
                      <a:r>
                        <a:rPr lang="en-US" baseline="0" dirty="0" smtClean="0"/>
                        <a:t>Morning classes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 the shop</a:t>
                      </a:r>
                    </a:p>
                    <a:p>
                      <a:r>
                        <a:rPr lang="en-US" dirty="0" smtClean="0"/>
                        <a:t>In your fitness center</a:t>
                      </a:r>
                    </a:p>
                    <a:p>
                      <a:r>
                        <a:rPr lang="en-US" dirty="0" smtClean="0"/>
                        <a:t>in your school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17638"/>
              </p:ext>
            </p:extLst>
          </p:nvPr>
        </p:nvGraphicFramePr>
        <p:xfrm>
          <a:off x="1769607" y="5307569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</a:p>
                    <a:p>
                      <a:r>
                        <a:rPr lang="ru-RU" dirty="0" smtClean="0"/>
                        <a:t>Составь</a:t>
                      </a:r>
                      <a:r>
                        <a:rPr lang="ru-RU" baseline="0" dirty="0" smtClean="0"/>
                        <a:t> вопросительные предложения.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51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</a:t>
            </a:r>
            <a:r>
              <a:rPr lang="en-US" dirty="0" smtClean="0"/>
              <a:t>Is there any admission fee?</a:t>
            </a:r>
          </a:p>
          <a:p>
            <a:r>
              <a:rPr lang="en-US" dirty="0" smtClean="0"/>
              <a:t>2 Are there any age restrictions?</a:t>
            </a:r>
          </a:p>
          <a:p>
            <a:r>
              <a:rPr lang="en-US" dirty="0" smtClean="0"/>
              <a:t>3 Are there any discounts?</a:t>
            </a:r>
          </a:p>
          <a:p>
            <a:r>
              <a:rPr lang="en-US" dirty="0" smtClean="0"/>
              <a:t>4 Is there any free parking near the shop?</a:t>
            </a:r>
          </a:p>
          <a:p>
            <a:r>
              <a:rPr lang="en-US" dirty="0" smtClean="0"/>
              <a:t>5 Is there any guarantee?</a:t>
            </a:r>
          </a:p>
          <a:p>
            <a:r>
              <a:rPr lang="en-US" dirty="0" smtClean="0"/>
              <a:t>6 Is there any membership fee in your fitness center?</a:t>
            </a:r>
          </a:p>
          <a:p>
            <a:r>
              <a:rPr lang="en-US" dirty="0" smtClean="0"/>
              <a:t>7 Are there any morning classes in your school?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3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Ловушка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рекламном слогане с названием магазина/организации часто используется прилагательное </a:t>
            </a:r>
            <a:r>
              <a:rPr lang="ru-RU" b="1" dirty="0" err="1"/>
              <a:t>new</a:t>
            </a:r>
            <a:r>
              <a:rPr lang="ru-RU" dirty="0"/>
              <a:t>, и согласно правилам английского языка необходим неопределенный  артикль, например: A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 smtClean="0"/>
              <a:t>library</a:t>
            </a:r>
            <a:r>
              <a:rPr lang="ru-RU" dirty="0" smtClean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district</a:t>
            </a:r>
            <a:r>
              <a:rPr lang="ru-RU" dirty="0" smtClean="0"/>
              <a:t>!</a:t>
            </a:r>
          </a:p>
          <a:p>
            <a:r>
              <a:rPr lang="ru-RU" dirty="0" smtClean="0"/>
              <a:t> </a:t>
            </a:r>
            <a:r>
              <a:rPr lang="ru-RU" dirty="0"/>
              <a:t>Но в вопросе нужен </a:t>
            </a:r>
            <a:r>
              <a:rPr lang="ru-RU" dirty="0" smtClean="0"/>
              <a:t> </a:t>
            </a:r>
            <a:r>
              <a:rPr lang="ru-RU" b="1" dirty="0"/>
              <a:t>определенный</a:t>
            </a:r>
            <a:r>
              <a:rPr lang="ru-RU" dirty="0"/>
              <a:t> артикль, потому речь идет не о какой-то неопределенной новой библиотеке, не о любой новой библиотеке, а именно о той, которая </a:t>
            </a:r>
            <a:r>
              <a:rPr lang="ru-RU" dirty="0" smtClean="0"/>
              <a:t>рекламировалась.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7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Подсказка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Если в задании не указано о каком объекте идет речь, то смотрим на фотографию в рекламном объявлении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4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Words>737</Words>
  <Application>Microsoft Office PowerPoint</Application>
  <PresentationFormat>Широкоэкранный</PresentationFormat>
  <Paragraphs>174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Грань</vt:lpstr>
      <vt:lpstr>ЕГЭ по английскому языку</vt:lpstr>
      <vt:lpstr>ВОПРОСЫ</vt:lpstr>
      <vt:lpstr>Проверь себя</vt:lpstr>
      <vt:lpstr>Специальные вопросы</vt:lpstr>
      <vt:lpstr>Проверь себя</vt:lpstr>
      <vt:lpstr>Вопрос с конструкцией  Is there/ Are there</vt:lpstr>
      <vt:lpstr>Проверь себя</vt:lpstr>
      <vt:lpstr>Ловушка</vt:lpstr>
      <vt:lpstr>Подсказка </vt:lpstr>
      <vt:lpstr>Презентация PowerPoint</vt:lpstr>
      <vt:lpstr>Презентация PowerPoint</vt:lpstr>
      <vt:lpstr>Check yourself</vt:lpstr>
      <vt:lpstr>Презентация PowerPoint</vt:lpstr>
      <vt:lpstr>Check yourself</vt:lpstr>
      <vt:lpstr>Презентация PowerPoint</vt:lpstr>
      <vt:lpstr>Check yourself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по английскому языку</dc:title>
  <dc:creator>Учетная запись Майкрософт</dc:creator>
  <cp:lastModifiedBy>Учетная запись Майкрософт</cp:lastModifiedBy>
  <cp:revision>27</cp:revision>
  <dcterms:created xsi:type="dcterms:W3CDTF">2023-12-18T13:00:51Z</dcterms:created>
  <dcterms:modified xsi:type="dcterms:W3CDTF">2023-12-18T18:01:02Z</dcterms:modified>
</cp:coreProperties>
</file>