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9" r:id="rId10"/>
    <p:sldId id="270" r:id="rId11"/>
    <p:sldId id="281" r:id="rId12"/>
    <p:sldId id="271" r:id="rId13"/>
    <p:sldId id="282" r:id="rId14"/>
    <p:sldId id="264" r:id="rId15"/>
    <p:sldId id="283" r:id="rId16"/>
    <p:sldId id="265" r:id="rId17"/>
    <p:sldId id="266" r:id="rId18"/>
    <p:sldId id="267" r:id="rId19"/>
    <p:sldId id="284" r:id="rId20"/>
    <p:sldId id="268" r:id="rId21"/>
    <p:sldId id="272" r:id="rId22"/>
    <p:sldId id="273" r:id="rId23"/>
    <p:sldId id="275" r:id="rId24"/>
    <p:sldId id="276" r:id="rId25"/>
    <p:sldId id="274" r:id="rId26"/>
    <p:sldId id="278" r:id="rId27"/>
    <p:sldId id="285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E4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34615" autoAdjust="0"/>
    <p:restoredTop sz="96092" autoAdjust="0"/>
  </p:normalViewPr>
  <p:slideViewPr>
    <p:cSldViewPr>
      <p:cViewPr>
        <p:scale>
          <a:sx n="80" d="100"/>
          <a:sy n="80" d="100"/>
        </p:scale>
        <p:origin x="-138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87C06-7C0F-485E-A00E-B84AB68D49A2}" type="datetimeFigureOut">
              <a:rPr lang="ru-RU" smtClean="0"/>
              <a:pPr/>
              <a:t>17.12.2023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6572F8-DE14-4FB2-92FB-62D9BAF3DE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5043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17.12.2023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    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027" name="WordArt 3" descr="Белый мрамор"/>
          <p:cNvSpPr>
            <a:spLocks noChangeArrowheads="1" noChangeShapeType="1" noTextEdit="1"/>
          </p:cNvSpPr>
          <p:nvPr/>
        </p:nvSpPr>
        <p:spPr bwMode="auto">
          <a:xfrm>
            <a:off x="1187624" y="3933056"/>
            <a:ext cx="6829425" cy="120015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33333"/>
              </a:avLst>
            </a:prstTxWarp>
            <a:scene3d>
              <a:camera prst="legacyObliqueTop"/>
              <a:lightRig rig="legacyNormal3" dir="r"/>
            </a:scene3d>
            <a:sp3d extrusionH="201600" prstMaterial="legacyMatte">
              <a:extrusionClr>
                <a:srgbClr val="BFBFBF"/>
              </a:extrusionClr>
            </a:sp3d>
          </a:bodyPr>
          <a:lstStyle/>
          <a:p>
            <a:pPr algn="ctr" rtl="0"/>
            <a:r>
              <a:rPr lang="ru-RU" sz="3200" kern="10" spc="0" dirty="0" smtClean="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/>
                <a:latin typeface="Times New Roman"/>
                <a:cs typeface="Times New Roman"/>
              </a:rPr>
              <a:t>ПРОЕКТ</a:t>
            </a:r>
            <a:endParaRPr lang="ru-RU" sz="3200" kern="10" spc="0" dirty="0">
              <a:ln w="9525">
                <a:round/>
                <a:headEnd/>
                <a:tailEnd/>
              </a:ln>
              <a:blipFill dpi="0" rotWithShape="0">
                <a:blip r:embed="rId3"/>
                <a:srcRect/>
                <a:tile tx="0" ty="0" sx="100000" sy="100000" flip="none" algn="tl"/>
              </a:blipFill>
              <a:effectLst/>
              <a:latin typeface="Times New Roman"/>
              <a:cs typeface="Times New Roman"/>
            </a:endParaRPr>
          </a:p>
        </p:txBody>
      </p:sp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1187624" y="5157192"/>
            <a:ext cx="6600825" cy="523875"/>
          </a:xfrm>
          <a:prstGeom prst="rect">
            <a:avLst/>
          </a:prstGeom>
        </p:spPr>
        <p:txBody>
          <a:bodyPr wrap="none" fromWordArt="1">
            <a:prstTxWarp prst="textDeflateTop">
              <a:avLst>
                <a:gd name="adj" fmla="val 47349"/>
              </a:avLst>
            </a:prstTxWarp>
          </a:bodyPr>
          <a:lstStyle/>
          <a:p>
            <a:pPr algn="ctr" rtl="0"/>
            <a:r>
              <a:rPr lang="ru-RU" sz="3600" i="1" kern="10" spc="0" dirty="0" smtClean="0">
                <a:ln w="9525">
                  <a:solidFill>
                    <a:srgbClr val="7F7F7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00000">
                        <a:alpha val="84000"/>
                      </a:srgbClr>
                    </a:gs>
                    <a:gs pos="100000">
                      <a:srgbClr val="C00000">
                        <a:gamma/>
                        <a:shade val="60000"/>
                        <a:invGamma/>
                      </a:srgbClr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808080">
                      <a:alpha val="50000"/>
                    </a:srgbClr>
                  </a:prstShdw>
                </a:effectLst>
                <a:latin typeface="Arial Black"/>
              </a:rPr>
              <a:t>НА </a:t>
            </a:r>
            <a:r>
              <a:rPr lang="ru-RU" sz="3600" i="1" kern="10" spc="0" smtClean="0">
                <a:ln w="9525">
                  <a:solidFill>
                    <a:srgbClr val="7F7F7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00000">
                        <a:alpha val="84000"/>
                      </a:srgbClr>
                    </a:gs>
                    <a:gs pos="100000">
                      <a:srgbClr val="C00000">
                        <a:gamma/>
                        <a:shade val="60000"/>
                        <a:invGamma/>
                      </a:srgbClr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808080">
                      <a:alpha val="50000"/>
                    </a:srgbClr>
                  </a:prstShdw>
                </a:effectLst>
                <a:latin typeface="Arial Black"/>
              </a:rPr>
              <a:t>ВСТРЕЧУ  </a:t>
            </a:r>
            <a:r>
              <a:rPr lang="ru-RU" sz="3600" i="1" kern="10" spc="0" smtClean="0">
                <a:ln w="9525">
                  <a:solidFill>
                    <a:srgbClr val="7F7F7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00000">
                        <a:alpha val="84000"/>
                      </a:srgbClr>
                    </a:gs>
                    <a:gs pos="100000">
                      <a:srgbClr val="C00000">
                        <a:gamma/>
                        <a:shade val="60000"/>
                        <a:invGamma/>
                      </a:srgbClr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808080">
                      <a:alpha val="50000"/>
                    </a:srgbClr>
                  </a:prstShdw>
                </a:effectLst>
                <a:latin typeface="Arial Black"/>
              </a:rPr>
              <a:t>ДНЮ  </a:t>
            </a:r>
            <a:r>
              <a:rPr lang="ru-RU" sz="3600" i="1" kern="10" spc="0" dirty="0" smtClean="0">
                <a:ln w="9525">
                  <a:solidFill>
                    <a:srgbClr val="7F7F7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00000">
                        <a:alpha val="84000"/>
                      </a:srgbClr>
                    </a:gs>
                    <a:gs pos="100000">
                      <a:srgbClr val="C00000">
                        <a:gamma/>
                        <a:shade val="60000"/>
                        <a:invGamma/>
                      </a:srgbClr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808080">
                      <a:alpha val="50000"/>
                    </a:srgbClr>
                  </a:prstShdw>
                </a:effectLst>
                <a:latin typeface="Arial Black"/>
              </a:rPr>
              <a:t>ПОБЕДЫ </a:t>
            </a:r>
            <a:endParaRPr lang="ru-RU" sz="3600" i="1" kern="10" spc="0" dirty="0">
              <a:ln w="9525">
                <a:solidFill>
                  <a:srgbClr val="7F7F7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C00000">
                      <a:alpha val="84000"/>
                    </a:srgbClr>
                  </a:gs>
                  <a:gs pos="100000">
                    <a:srgbClr val="C00000">
                      <a:gamma/>
                      <a:shade val="60000"/>
                      <a:invGamma/>
                    </a:srgbClr>
                  </a:gs>
                </a:gsLst>
                <a:path path="rect">
                  <a:fillToRect l="50000" t="50000" r="50000" b="50000"/>
                </a:path>
              </a:gradFill>
              <a:effectLst>
                <a:prstShdw prst="shdw13" dist="53882" dir="13500000">
                  <a:srgbClr val="808080">
                    <a:alpha val="50000"/>
                  </a:srgbClr>
                </a:prstShdw>
              </a:effectLst>
              <a:latin typeface="Arial Black"/>
            </a:endParaRPr>
          </a:p>
        </p:txBody>
      </p:sp>
      <p:sp>
        <p:nvSpPr>
          <p:cNvPr id="1025" name="WordArt 1"/>
          <p:cNvSpPr>
            <a:spLocks noChangeArrowheads="1" noChangeShapeType="1" noTextEdit="1"/>
          </p:cNvSpPr>
          <p:nvPr/>
        </p:nvSpPr>
        <p:spPr bwMode="auto">
          <a:xfrm>
            <a:off x="1403648" y="5805264"/>
            <a:ext cx="7055768" cy="57606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посвященный Победы  в                                         </a:t>
            </a:r>
          </a:p>
          <a:p>
            <a:pPr algn="ctr" rtl="0"/>
            <a:r>
              <a:rPr lang="ru-RU" sz="36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                                            Великой Отечественной    </a:t>
            </a:r>
            <a:endParaRPr lang="ru-RU" sz="3600" i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1115616" y="378904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14575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-684584" y="378904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14575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3203848" y="774948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14575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2" descr="C:\Users\Юра\Desktop\70 ЛЕТ ПОБЕДЫ.ГР№8Рена\102NIKON\Безымянный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75856" y="1268760"/>
            <a:ext cx="2669500" cy="2448271"/>
          </a:xfrm>
          <a:prstGeom prst="bevel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ransition>
    <p:dissolv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:\DCIM\101NIKON\DSCN0548.JPG"/>
          <p:cNvPicPr/>
          <p:nvPr/>
        </p:nvPicPr>
        <p:blipFill>
          <a:blip r:embed="rId3" cstate="email"/>
          <a:srcRect l="-76"/>
          <a:stretch>
            <a:fillRect/>
          </a:stretch>
        </p:blipFill>
        <p:spPr bwMode="auto">
          <a:xfrm>
            <a:off x="4932040" y="476672"/>
            <a:ext cx="3960440" cy="51125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G:\DCIM\101NIKON\DSCN0606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4016" y="-171400"/>
            <a:ext cx="4572000" cy="33123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2123728" y="5373216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          </a:t>
            </a:r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Лепка</a:t>
            </a:r>
            <a:endParaRPr lang="ru-RU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04048" y="5661248"/>
            <a:ext cx="3744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Работы детей</a:t>
            </a:r>
            <a:endParaRPr lang="ru-RU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C:\Users\Юра\Desktop\сад-фото\70 лет Победы\101NIKON\DSCN060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1520" y="4077072"/>
            <a:ext cx="2736304" cy="2409411"/>
          </a:xfrm>
          <a:prstGeom prst="roundRect">
            <a:avLst/>
          </a:prstGeom>
          <a:noFill/>
        </p:spPr>
      </p:pic>
      <p:pic>
        <p:nvPicPr>
          <p:cNvPr id="6147" name="Picture 3" descr="C:\Users\Юра\Desktop\сад-фото\70 лет Победы\101NIKON\DSCN0606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131840" y="3284984"/>
            <a:ext cx="1620180" cy="1800200"/>
          </a:xfrm>
          <a:prstGeom prst="snip2Same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95536" y="3212976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«ТАНКИ», «САМОЛЕТЫ»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17458" y="6309320"/>
            <a:ext cx="2684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«ВЕТОЧКА  ЯБЛОНИ»</a:t>
            </a:r>
            <a:endParaRPr lang="ru-RU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:\cad\работы детей март 2015г\100NIKON\DSCN0323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404664"/>
            <a:ext cx="4680520" cy="61926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G:\DCIM\101NIKON\DSCN0619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64088" y="332656"/>
            <a:ext cx="2957954" cy="3681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E:\cad\DSCN0037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148064" y="4581128"/>
            <a:ext cx="3707904" cy="16537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148064" y="6237313"/>
            <a:ext cx="4392488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Аппликация</a:t>
            </a:r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20072" y="4077072"/>
            <a:ext cx="37444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itchFamily="34" charset="0"/>
                <a:ea typeface="Times New Roman"/>
                <a:cs typeface="Arial" pitchFamily="34" charset="0"/>
              </a:rPr>
              <a:t>«Город после войны», «Звезда» </a:t>
            </a:r>
            <a:endParaRPr lang="ru-RU" dirty="0"/>
          </a:p>
        </p:txBody>
      </p:sp>
    </p:spTree>
  </p:cSld>
  <p:clrMapOvr>
    <a:masterClrMapping/>
  </p:clrMapOvr>
  <p:transition>
    <p:dissolve/>
    <p:sndAc>
      <p:stSnd>
        <p:snd r:embed="rId2" name="bomb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:\cad\работы детей март 2015г\DSCN0236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9227307">
            <a:off x="6053342" y="290366"/>
            <a:ext cx="2034694" cy="31227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G:\cad\работы детей март 2015г\DSCN0242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1520" y="0"/>
            <a:ext cx="4896544" cy="43204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1907704" y="5949280"/>
            <a:ext cx="19513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«Голубь»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629593" y="260648"/>
            <a:ext cx="622927" cy="6597352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конструирование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995936" y="3284984"/>
            <a:ext cx="4481140" cy="33612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G:\cad\работы детей март 2015г\DSCN0236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1675539">
            <a:off x="737237" y="3622130"/>
            <a:ext cx="1771178" cy="27952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332656"/>
            <a:ext cx="5112568" cy="39186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Рисунок 1" descr="G:\cad\работы детей март 2015г\DSCN0227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44008" y="3429000"/>
            <a:ext cx="4270061" cy="31679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G:\cad\работы детей март 2015г\DSCN0232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7406319">
            <a:off x="6157529" y="134626"/>
            <a:ext cx="1892606" cy="34376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627784" y="4365104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«Ласточка»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08520" y="260648"/>
            <a:ext cx="622927" cy="6597352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конструирование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7" name="Рисунок 6" descr="G:\cad\работы детей март 2015г\DSCN0232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17591392">
            <a:off x="1653303" y="4025563"/>
            <a:ext cx="1542104" cy="2983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G:\cad\работы детей март 2015г\100NIKON\DSCN0515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3861048"/>
            <a:ext cx="4876800" cy="2721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G:\cad\работы детей март 2015г\100NIKON\DSCN0508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11960" y="188640"/>
            <a:ext cx="4742656" cy="3240360"/>
          </a:xfrm>
          <a:prstGeom prst="rect">
            <a:avLst/>
          </a:prstGeom>
          <a:ln w="38100" cap="sq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Рисунок 1" descr="G:\cad\работы детей март 2015г\100NIKON\DSCN0493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11560" y="0"/>
            <a:ext cx="2952328" cy="36450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0" y="0"/>
            <a:ext cx="622927" cy="6654194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конструирование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220072" y="4221088"/>
            <a:ext cx="3491880" cy="2618771"/>
          </a:xfrm>
          <a:prstGeom prst="teardrop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4355976" y="3501008"/>
            <a:ext cx="4375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МЕДАЛЬ «ОРДЕН ПОБЕДЫ» </a:t>
            </a:r>
            <a:endParaRPr lang="ru-RU" sz="2400" dirty="0"/>
          </a:p>
        </p:txBody>
      </p:sp>
    </p:spTree>
  </p:cSld>
  <p:clrMapOvr>
    <a:masterClrMapping/>
  </p:clrMapOvr>
  <p:transition>
    <p:newsflash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372200" y="764704"/>
            <a:ext cx="2462982" cy="430887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ru-RU" sz="2200" dirty="0" smtClean="0"/>
              <a:t>«Венок   Победы»</a:t>
            </a:r>
            <a:endParaRPr lang="ru-RU" sz="2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7179" y="260648"/>
            <a:ext cx="5921005" cy="4153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G:\cad\работы детей март 2015г\100NIKON\DSCN0409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18264" y="2060848"/>
            <a:ext cx="2592288" cy="3672408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Рисунок 1" descr="G:\cad\работы детей март 2015г\100NIKON\DSCN0422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858281" y="4437112"/>
            <a:ext cx="1584176" cy="2232248"/>
          </a:xfrm>
          <a:prstGeom prst="cub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339752" y="0"/>
            <a:ext cx="50000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«Земной шар мира и добра»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 descr="C:\Users\Юра\Desktop\сад-фото\работы детей март 2015г\100NIKON\DSCN0421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99592" y="4518470"/>
            <a:ext cx="1708187" cy="2160240"/>
          </a:xfrm>
          <a:prstGeom prst="cub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-180528" y="0"/>
            <a:ext cx="622927" cy="6654194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конструирование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>
    <p:dissolv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Юра\Desktop\сад-фото\70 лет Победы\100NIKON\DSCN0388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32040" y="332656"/>
            <a:ext cx="3816424" cy="50405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" name="Рисунок 1" descr="G:\cad\работы детей март 2015г\100NIKON\DSCN0392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5400000">
            <a:off x="-293631" y="805798"/>
            <a:ext cx="5472605" cy="43823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 descr="G:\cad\работы детей март 2015г\100NIKON\DSCN0394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224013">
            <a:off x="2572847" y="3362900"/>
            <a:ext cx="4698931" cy="28891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07504" y="6225477"/>
            <a:ext cx="62646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Подготовка с родителями к празднику «9 мая»  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:\cad\работы детей март 2015г\100NIKON\DSCN0434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60032" y="1916832"/>
            <a:ext cx="4248472" cy="4464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G:\cad\работы детей март 2015г\100NIKON\DSCN0424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9552" y="0"/>
            <a:ext cx="4176464" cy="33843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4860032" y="621849"/>
            <a:ext cx="42839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/>
              <a:t>«Ветка цветущей яблони в вазе» Коллективная работа</a:t>
            </a:r>
            <a:endParaRPr lang="ru-RU" sz="2200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-111600"/>
            <a:ext cx="549894" cy="6950236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r>
              <a:rPr lang="ru-RU" sz="2000" dirty="0" smtClean="0"/>
              <a:t>ХУДОЖЕСТВЕННЫЙ ТРУД</a:t>
            </a:r>
            <a:endParaRPr lang="ru-RU" sz="2000" dirty="0"/>
          </a:p>
        </p:txBody>
      </p:sp>
      <p:pic>
        <p:nvPicPr>
          <p:cNvPr id="8" name="Рисунок 7" descr="C:\Users\Юра\Desktop\сад-фото\работы детей март 2015г\100NIKON\DSCN0429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7544" y="3861048"/>
            <a:ext cx="2448272" cy="2786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Юра\Desktop\сад-фото\работы детей март 2015г\100NIKON\DSCN0431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347864" y="3789040"/>
            <a:ext cx="1152128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707904" y="0"/>
            <a:ext cx="504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«Война  глазами  детей»</a:t>
            </a:r>
            <a:endParaRPr lang="ru-RU" sz="2800" dirty="0"/>
          </a:p>
        </p:txBody>
      </p:sp>
      <p:pic>
        <p:nvPicPr>
          <p:cNvPr id="7" name="Рисунок 6" descr="G:\cad\работы детей март 2015г\DSCN0299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1316599">
            <a:off x="188466" y="246393"/>
            <a:ext cx="3024336" cy="165618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3">
                <a:lumMod val="50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" name="Рисунок 9" descr="G:\cad\работы детей март 2015г\DSCN0293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1415548">
            <a:off x="2978161" y="543796"/>
            <a:ext cx="2915817" cy="1800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3">
                <a:lumMod val="50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3" name="Рисунок 12" descr="G:\cad\работы детей март 2015г\DSCN0304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21315436">
            <a:off x="5971780" y="885559"/>
            <a:ext cx="2996666" cy="177015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3">
                <a:lumMod val="5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5" name="Рисунок 14" descr="G:\cad\работы детей март 2015г\DSCN0295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79512" y="2492896"/>
            <a:ext cx="2880320" cy="1800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3">
                <a:lumMod val="75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isometricOffAxis1Righ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4" name="Рисунок 13" descr="G:\cad\работы детей март 2015г\DSCN0298.JPG"/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411760" y="2924944"/>
            <a:ext cx="2880320" cy="19442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3">
                <a:lumMod val="75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isometricOffAxis1Righ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2" name="Рисунок 11" descr="G:\cad\работы детей март 2015г\DSCN0302.JPG"/>
          <p:cNvPicPr/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842062" y="3356992"/>
            <a:ext cx="3042306" cy="187220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3">
                <a:lumMod val="75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isometricOffAxis1Righ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6" name="Рисунок 15" descr="G:\cad\работы детей март 2015г\DSCN0297.JPG"/>
          <p:cNvPicPr/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228184" y="4653136"/>
            <a:ext cx="2880320" cy="19442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3">
                <a:lumMod val="75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isometricOffAxis1Righ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7" name="TextBox 16"/>
          <p:cNvSpPr txBox="1"/>
          <p:nvPr/>
        </p:nvSpPr>
        <p:spPr>
          <a:xfrm>
            <a:off x="827584" y="5877272"/>
            <a:ext cx="540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РИСОВАНИЕ</a:t>
            </a:r>
            <a:endParaRPr lang="ru-RU" sz="4400" dirty="0"/>
          </a:p>
        </p:txBody>
      </p:sp>
    </p:spTree>
  </p:cSld>
  <p:clrMapOvr>
    <a:masterClrMapping/>
  </p:clrMapOvr>
  <p:transition>
    <p:dissolve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Юра\Desktop\сад-фото\работы детей март 2015г\DSCN0288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692696"/>
            <a:ext cx="4752528" cy="5184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F:\DCIM\102NIKON\DSCN0796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148064" y="1700808"/>
            <a:ext cx="3888432" cy="3672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932040" y="980728"/>
            <a:ext cx="4211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«Война  глазами  детей»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827584" y="5949280"/>
            <a:ext cx="58326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Рисование</a:t>
            </a:r>
            <a:endParaRPr lang="ru-RU" sz="5400" dirty="0"/>
          </a:p>
        </p:txBody>
      </p:sp>
    </p:spTree>
  </p:cSld>
  <p:clrMapOvr>
    <a:masterClrMapping/>
  </p:clrMapOvr>
  <p:transition>
    <p:dissolve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79512" y="1052736"/>
            <a:ext cx="8784976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Тип проекта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-Групповой :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-Участники                                                                                                   Воспитател</a:t>
            </a:r>
            <a:r>
              <a:rPr lang="ru-RU" sz="20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:                  Мамедова Р.Р.                                      Дети и их родители: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      Подготовительная группа                                                                                                                                         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Вид проекта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-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Информационно-практический-ориентировочный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                             -Творческий            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Сроки реализации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             </a:t>
            </a:r>
            <a:r>
              <a:rPr lang="ru-RU" sz="2000" b="1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Февраль-май 2022 год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Подготовила и провела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: Мамедова </a:t>
            </a:r>
            <a:r>
              <a:rPr lang="ru-RU" sz="2000" dirty="0" err="1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Рена</a:t>
            </a:r>
            <a:r>
              <a:rPr lang="ru-RU" sz="20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Расим</a:t>
            </a:r>
            <a:r>
              <a:rPr lang="ru-RU" sz="20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кызы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ll dir="ru"/>
    <p:sndAc>
      <p:stSnd>
        <p:snd r:embed="rId2" name="push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Юра\Desktop\сад-фото\DSCN0081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95936" y="188640"/>
            <a:ext cx="4968552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Юра\Desktop\сад-фото\работы детей под.гр\DSCN0062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5400000">
            <a:off x="647562" y="440668"/>
            <a:ext cx="2880321" cy="237626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0" y="260648"/>
            <a:ext cx="769121" cy="6048672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ru-RU" sz="3200" dirty="0" smtClean="0"/>
              <a:t>рисование</a:t>
            </a:r>
            <a:endParaRPr lang="ru-RU" sz="3200" dirty="0"/>
          </a:p>
        </p:txBody>
      </p:sp>
      <p:pic>
        <p:nvPicPr>
          <p:cNvPr id="5" name="Рисунок 4" descr="C:\Users\Юра\Desktop\сад-фото\работы детей под.гр\DSCN0076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83568" y="3140968"/>
            <a:ext cx="3024336" cy="3717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860032" y="3933056"/>
            <a:ext cx="2829556" cy="240506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5148064" y="6309320"/>
            <a:ext cx="3901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Подарок бабушке «Ромашки в вазе»</a:t>
            </a:r>
            <a:endParaRPr lang="ru-RU" dirty="0"/>
          </a:p>
        </p:txBody>
      </p:sp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Юра\Desktop\сад-фото\70 лет Победы\101NIKON\DSCN058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0895697">
            <a:off x="1383405" y="274854"/>
            <a:ext cx="3042658" cy="3313707"/>
          </a:xfrm>
          <a:prstGeom prst="snip1Rect">
            <a:avLst/>
          </a:prstGeom>
          <a:noFill/>
        </p:spPr>
      </p:pic>
      <p:pic>
        <p:nvPicPr>
          <p:cNvPr id="2051" name="Picture 3" descr="C:\Users\Юра\Desktop\сад-фото\70 лет Победы\101NIKON\DSCN057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712834">
            <a:off x="5376247" y="457697"/>
            <a:ext cx="3370326" cy="3045313"/>
          </a:xfrm>
          <a:prstGeom prst="cube">
            <a:avLst/>
          </a:prstGeom>
          <a:noFill/>
        </p:spPr>
      </p:pic>
      <p:pic>
        <p:nvPicPr>
          <p:cNvPr id="6" name="Рисунок 5" descr="G:\DCIM\101NIKON\DSCN0616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920130" y="4149080"/>
            <a:ext cx="2499742" cy="2232248"/>
          </a:xfrm>
          <a:prstGeom prst="cub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899592" y="6365557"/>
            <a:ext cx="325743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600" dirty="0" smtClean="0"/>
              <a:t>Панорама  построек</a:t>
            </a:r>
            <a:endParaRPr lang="ru-RU" sz="26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641266" cy="6928820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r>
              <a:rPr lang="ru-RU" sz="2500" dirty="0" smtClean="0"/>
              <a:t>конструирование</a:t>
            </a:r>
            <a:endParaRPr lang="ru-RU" sz="2500" dirty="0"/>
          </a:p>
        </p:txBody>
      </p:sp>
      <p:pic>
        <p:nvPicPr>
          <p:cNvPr id="9" name="Рисунок 8" descr="C:\Users\Юра\Desktop\сад-фото\работы детей март 2015г\101NIKON\DSCN0591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139952" y="3925370"/>
            <a:ext cx="4105688" cy="2815998"/>
          </a:xfrm>
          <a:prstGeom prst="cube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:\DCIM\101NIKON\DSCN0613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91880" y="5013176"/>
            <a:ext cx="3295650" cy="1651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F:\DCIM\102NIKON\DSCN0800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76056" y="188640"/>
            <a:ext cx="3639731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95536" y="4293096"/>
            <a:ext cx="60486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 smtClean="0">
                <a:latin typeface="Arial"/>
                <a:ea typeface="Times New Roman"/>
              </a:rPr>
              <a:t>«Великая Отечественная Война», </a:t>
            </a:r>
            <a:r>
              <a:rPr lang="en-US" dirty="0" smtClean="0">
                <a:latin typeface="Arial"/>
                <a:ea typeface="Times New Roman"/>
              </a:rPr>
              <a:t>                   </a:t>
            </a:r>
            <a:r>
              <a:rPr lang="ru-RU" dirty="0" smtClean="0">
                <a:latin typeface="Arial"/>
                <a:ea typeface="Times New Roman"/>
              </a:rPr>
              <a:t>«Почему </a:t>
            </a:r>
            <a:endParaRPr lang="en-US" dirty="0" smtClean="0">
              <a:latin typeface="Arial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latin typeface="Arial"/>
                <a:ea typeface="Times New Roman"/>
              </a:rPr>
              <a:t> «</a:t>
            </a:r>
            <a:r>
              <a:rPr lang="en-US" dirty="0" smtClean="0">
                <a:latin typeface="Arial"/>
                <a:ea typeface="Times New Roman"/>
              </a:rPr>
              <a:t> </a:t>
            </a:r>
            <a:r>
              <a:rPr lang="ru-RU" dirty="0" smtClean="0">
                <a:latin typeface="Arial"/>
                <a:ea typeface="Times New Roman"/>
              </a:rPr>
              <a:t>Защитники Отечества</a:t>
            </a:r>
            <a:r>
              <a:rPr lang="en-US" dirty="0" smtClean="0">
                <a:latin typeface="Arial"/>
                <a:ea typeface="Times New Roman"/>
              </a:rPr>
              <a:t> </a:t>
            </a:r>
            <a:r>
              <a:rPr lang="ru-RU" dirty="0" smtClean="0">
                <a:latin typeface="Arial"/>
                <a:ea typeface="Times New Roman"/>
              </a:rPr>
              <a:t>»</a:t>
            </a:r>
            <a:r>
              <a:rPr lang="en-US" dirty="0" smtClean="0">
                <a:latin typeface="Arial"/>
                <a:ea typeface="Times New Roman"/>
              </a:rPr>
              <a:t>.</a:t>
            </a:r>
            <a:r>
              <a:rPr lang="ru-RU" dirty="0" smtClean="0">
                <a:latin typeface="Arial"/>
                <a:ea typeface="Calibri"/>
              </a:rPr>
              <a:t> </a:t>
            </a:r>
            <a:r>
              <a:rPr lang="en-US" dirty="0" smtClean="0">
                <a:latin typeface="Arial"/>
                <a:ea typeface="Calibri"/>
              </a:rPr>
              <a:t>        </a:t>
            </a:r>
          </a:p>
          <a:p>
            <a:pPr>
              <a:spcAft>
                <a:spcPts val="0"/>
              </a:spcAft>
            </a:pPr>
            <a:r>
              <a:rPr lang="ru-RU" dirty="0" smtClean="0">
                <a:latin typeface="Arial"/>
                <a:ea typeface="Times New Roman"/>
              </a:rPr>
              <a:t>«Блокада</a:t>
            </a:r>
            <a:r>
              <a:rPr lang="en-US" dirty="0" smtClean="0">
                <a:latin typeface="Arial"/>
                <a:ea typeface="Times New Roman"/>
              </a:rPr>
              <a:t> </a:t>
            </a:r>
            <a:r>
              <a:rPr lang="ru-RU" dirty="0" smtClean="0">
                <a:latin typeface="Arial"/>
                <a:ea typeface="Times New Roman"/>
              </a:rPr>
              <a:t>Ленинграда</a:t>
            </a:r>
            <a:r>
              <a:rPr lang="en-US" dirty="0" smtClean="0">
                <a:latin typeface="Arial"/>
                <a:ea typeface="Times New Roman"/>
              </a:rPr>
              <a:t> </a:t>
            </a:r>
            <a:r>
              <a:rPr lang="ru-RU" dirty="0" smtClean="0">
                <a:latin typeface="Arial"/>
                <a:ea typeface="Times New Roman"/>
              </a:rPr>
              <a:t>»,  </a:t>
            </a:r>
            <a:endParaRPr lang="en-US" dirty="0" smtClean="0">
              <a:latin typeface="Arial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latin typeface="Arial"/>
                <a:ea typeface="Times New Roman"/>
              </a:rPr>
              <a:t>« Этот День победы</a:t>
            </a:r>
            <a:r>
              <a:rPr lang="en-US" dirty="0" smtClean="0">
                <a:latin typeface="Arial"/>
                <a:ea typeface="Times New Roman"/>
              </a:rPr>
              <a:t> </a:t>
            </a:r>
            <a:r>
              <a:rPr lang="ru-RU" dirty="0" smtClean="0">
                <a:latin typeface="Arial"/>
                <a:ea typeface="Times New Roman"/>
              </a:rPr>
              <a:t>», </a:t>
            </a:r>
            <a:endParaRPr lang="en-US" dirty="0" smtClean="0">
              <a:latin typeface="Arial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latin typeface="Arial"/>
                <a:ea typeface="Times New Roman"/>
              </a:rPr>
              <a:t>«</a:t>
            </a:r>
            <a:r>
              <a:rPr lang="en-US" dirty="0" smtClean="0">
                <a:latin typeface="Arial"/>
                <a:ea typeface="Times New Roman"/>
              </a:rPr>
              <a:t> </a:t>
            </a:r>
            <a:r>
              <a:rPr lang="ru-RU" dirty="0" smtClean="0">
                <a:latin typeface="Arial"/>
                <a:ea typeface="Times New Roman"/>
              </a:rPr>
              <a:t>Города</a:t>
            </a:r>
            <a:r>
              <a:rPr lang="en-US" dirty="0" smtClean="0">
                <a:latin typeface="Arial"/>
                <a:ea typeface="Times New Roman"/>
              </a:rPr>
              <a:t>-</a:t>
            </a:r>
            <a:r>
              <a:rPr lang="ru-RU" dirty="0" smtClean="0">
                <a:latin typeface="Arial"/>
                <a:ea typeface="Times New Roman"/>
              </a:rPr>
              <a:t>герои</a:t>
            </a:r>
            <a:r>
              <a:rPr lang="en-US" dirty="0" smtClean="0">
                <a:latin typeface="Arial"/>
                <a:ea typeface="Times New Roman"/>
              </a:rPr>
              <a:t> </a:t>
            </a:r>
            <a:r>
              <a:rPr lang="ru-RU" dirty="0" smtClean="0">
                <a:latin typeface="Arial"/>
                <a:ea typeface="Times New Roman"/>
              </a:rPr>
              <a:t>», </a:t>
            </a:r>
            <a:r>
              <a:rPr lang="en-US" dirty="0" smtClean="0">
                <a:latin typeface="Arial"/>
                <a:ea typeface="Times New Roman"/>
              </a:rPr>
              <a:t> </a:t>
            </a:r>
            <a:r>
              <a:rPr lang="ru-RU" dirty="0" smtClean="0">
                <a:latin typeface="Arial"/>
                <a:ea typeface="Times New Roman"/>
              </a:rPr>
              <a:t> </a:t>
            </a:r>
            <a:endParaRPr lang="en-US" dirty="0" smtClean="0">
              <a:latin typeface="Arial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latin typeface="Arial"/>
                <a:ea typeface="Times New Roman"/>
              </a:rPr>
              <a:t>«</a:t>
            </a:r>
            <a:r>
              <a:rPr lang="en-US" dirty="0" smtClean="0">
                <a:latin typeface="Arial"/>
                <a:ea typeface="Times New Roman"/>
              </a:rPr>
              <a:t> </a:t>
            </a:r>
            <a:r>
              <a:rPr lang="ru-RU" dirty="0" smtClean="0">
                <a:latin typeface="Arial"/>
                <a:ea typeface="Times New Roman"/>
              </a:rPr>
              <a:t>Дети и война</a:t>
            </a:r>
            <a:r>
              <a:rPr lang="en-US" dirty="0" smtClean="0">
                <a:latin typeface="Arial"/>
                <a:ea typeface="Times New Roman"/>
              </a:rPr>
              <a:t> </a:t>
            </a:r>
            <a:r>
              <a:rPr lang="ru-RU" dirty="0" smtClean="0">
                <a:latin typeface="Arial"/>
                <a:ea typeface="Times New Roman"/>
              </a:rPr>
              <a:t>», </a:t>
            </a:r>
            <a:endParaRPr lang="en-US" dirty="0" smtClean="0">
              <a:latin typeface="Arial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latin typeface="Arial"/>
                <a:ea typeface="Times New Roman"/>
              </a:rPr>
              <a:t>«</a:t>
            </a:r>
            <a:r>
              <a:rPr lang="en-US" dirty="0" smtClean="0">
                <a:latin typeface="Arial"/>
                <a:ea typeface="Times New Roman"/>
              </a:rPr>
              <a:t> </a:t>
            </a:r>
            <a:r>
              <a:rPr lang="ru-RU" dirty="0" smtClean="0">
                <a:latin typeface="Arial"/>
                <a:ea typeface="Times New Roman"/>
              </a:rPr>
              <a:t>Душа солдата», </a:t>
            </a:r>
            <a:endParaRPr lang="en-US" dirty="0" smtClean="0">
              <a:latin typeface="Arial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dirty="0" smtClean="0">
                <a:latin typeface="Arial"/>
                <a:ea typeface="Times New Roman"/>
              </a:rPr>
              <a:t> </a:t>
            </a:r>
            <a:endParaRPr lang="ru-RU" dirty="0">
              <a:latin typeface="Times New Roman"/>
              <a:ea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0"/>
            <a:ext cx="388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УГОЛОК  ПОСОБИЙ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170" name="Picture 2" descr="C:\Users\Юра\Desktop\сад-фото\102NIKON\DSCN0798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259632" y="620688"/>
            <a:ext cx="2603594" cy="3471459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  <p:sndAc>
      <p:stSnd>
        <p:snd r:embed="rId2" name="push.wav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Юра\Desktop\сад-фото\подготовительная\DSCN0108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980728"/>
            <a:ext cx="4536504" cy="4608512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G:\cad\работы детей март 2015г\101NIKON\DSCN0553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20072" y="332656"/>
            <a:ext cx="3600400" cy="5760640"/>
          </a:xfrm>
          <a:prstGeom prst="rect">
            <a:avLst/>
          </a:prstGeom>
          <a:ln w="88900" cap="sq" cmpd="thickThin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130348" y="5909371"/>
            <a:ext cx="523374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ОФОРМЛЕНИЕ СТЕНДА</a:t>
            </a:r>
            <a:endParaRPr lang="ru-RU" sz="32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C:\Users\Юра\Desktop\сад-фото\70 лет Победы\102NIKON\DSCN075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00126" y="116632"/>
            <a:ext cx="4943874" cy="2808312"/>
          </a:xfrm>
          <a:prstGeom prst="trapezoid">
            <a:avLst/>
          </a:prstGeom>
          <a:noFill/>
        </p:spPr>
      </p:pic>
      <p:pic>
        <p:nvPicPr>
          <p:cNvPr id="3074" name="Picture 2" descr="C:\Users\Юра\Desktop\сад-фото\70 лет Победы\101NIKON\DSCN068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116632"/>
            <a:ext cx="4752528" cy="2952328"/>
          </a:xfrm>
          <a:prstGeom prst="flowChartManualOperation">
            <a:avLst/>
          </a:prstGeom>
          <a:noFill/>
        </p:spPr>
      </p:pic>
      <p:pic>
        <p:nvPicPr>
          <p:cNvPr id="3077" name="Picture 5" descr="C:\Users\Юра\Desktop\сад-фото\70 лет Победы\102NIKON\DSCN0759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483768" y="2592288"/>
            <a:ext cx="6120680" cy="4221088"/>
          </a:xfrm>
          <a:prstGeom prst="flowChartAlternateProcess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0" y="3429000"/>
            <a:ext cx="2627784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ru-RU" dirty="0" smtClean="0">
              <a:latin typeface="Arial" pitchFamily="34" charset="0"/>
              <a:ea typeface="Times New Roman"/>
              <a:cs typeface="Arial" pitchFamily="34" charset="0"/>
            </a:endParaRPr>
          </a:p>
          <a:p>
            <a:pPr>
              <a:spcAft>
                <a:spcPts val="0"/>
              </a:spcAft>
            </a:pPr>
            <a:r>
              <a:rPr lang="ru-RU" sz="2200" dirty="0" smtClean="0">
                <a:latin typeface="Arial" pitchFamily="34" charset="0"/>
                <a:ea typeface="Times New Roman"/>
                <a:cs typeface="Arial" pitchFamily="34" charset="0"/>
              </a:rPr>
              <a:t>   Участие с родителями в</a:t>
            </a:r>
          </a:p>
          <a:p>
            <a:pPr>
              <a:spcAft>
                <a:spcPts val="0"/>
              </a:spcAft>
            </a:pPr>
            <a:r>
              <a:rPr lang="ru-RU" sz="2200" dirty="0" smtClean="0">
                <a:latin typeface="Arial" pitchFamily="34" charset="0"/>
                <a:ea typeface="Times New Roman"/>
                <a:cs typeface="Arial" pitchFamily="34" charset="0"/>
              </a:rPr>
              <a:t> спортивном </a:t>
            </a:r>
          </a:p>
          <a:p>
            <a:pPr>
              <a:spcAft>
                <a:spcPts val="0"/>
              </a:spcAft>
            </a:pPr>
            <a:r>
              <a:rPr lang="ru-RU" sz="2200" dirty="0" smtClean="0">
                <a:latin typeface="Arial" pitchFamily="34" charset="0"/>
                <a:ea typeface="Times New Roman"/>
                <a:cs typeface="Arial" pitchFamily="34" charset="0"/>
              </a:rPr>
              <a:t>  празднике</a:t>
            </a:r>
          </a:p>
          <a:p>
            <a:pPr>
              <a:spcAft>
                <a:spcPts val="0"/>
              </a:spcAft>
            </a:pP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/>
                <a:cs typeface="Arial" pitchFamily="34" charset="0"/>
              </a:rPr>
              <a:t>«На встречу победы»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ea typeface="Times New Roman"/>
              <a:cs typeface="Arial" pitchFamily="34" charset="0"/>
            </a:endParaRPr>
          </a:p>
        </p:txBody>
      </p:sp>
    </p:spTree>
  </p:cSld>
  <p:clrMapOvr>
    <a:masterClrMapping/>
  </p:clrMapOvr>
  <p:transition>
    <p:dissolv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G:\cad\работы детей март 2015г\101NIKON\DSCN0535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7544" y="3606039"/>
            <a:ext cx="5216646" cy="3135329"/>
          </a:xfrm>
          <a:prstGeom prst="flowChartAlternateProcess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G:\cad\работы детей март 2015г\101NIKON\DSCN0542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688718">
            <a:off x="3867305" y="438147"/>
            <a:ext cx="5004321" cy="3240359"/>
          </a:xfrm>
          <a:prstGeom prst="flowChartAlternateProcess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G:\cad\работы детей март 2015г\101NIKON\DSCN0530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21186843">
            <a:off x="5734" y="92659"/>
            <a:ext cx="4608512" cy="3384376"/>
          </a:xfrm>
          <a:prstGeom prst="star5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G:\cad\работы детей март 2015г\101NIKON\DSCN0529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543600" y="3356992"/>
            <a:ext cx="3600400" cy="3307780"/>
          </a:xfrm>
          <a:prstGeom prst="pentagon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-180528" y="404664"/>
            <a:ext cx="842090" cy="5356466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утренник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84088" y="2967335"/>
            <a:ext cx="417582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утренник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dissolv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908720"/>
            <a:ext cx="8784976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314575" algn="l"/>
              </a:tabLst>
            </a:pPr>
            <a:r>
              <a:rPr lang="ru-RU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Список  использованной литературы: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314575" algn="l"/>
              </a:tabLst>
            </a:pPr>
            <a:r>
              <a:rPr lang="ru-RU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1. Примерная основная общеобразовательная программа дошкольного под ред.  Н.Е. </a:t>
            </a:r>
            <a:r>
              <a:rPr lang="ru-RU" sz="24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Вераксы</a:t>
            </a:r>
            <a:r>
              <a:rPr lang="ru-RU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«От рождения до школы» .,2020г.      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314575" algn="l"/>
              </a:tabLst>
            </a:pPr>
            <a:r>
              <a:rPr lang="ru-RU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2. </a:t>
            </a:r>
            <a:r>
              <a:rPr lang="ru-RU" sz="24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Зацепина</a:t>
            </a:r>
            <a:r>
              <a:rPr lang="ru-RU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М.Б. «Дни воинской славы». Патриотическое воспитание дошкольников.М.,2009г.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314575" algn="l"/>
              </a:tabLst>
            </a:pPr>
            <a:r>
              <a:rPr lang="ru-RU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3. Ю.Е.Антонов.,2010г. «Наследники Великой Победы»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314575" algn="l"/>
              </a:tabLst>
            </a:pPr>
            <a:r>
              <a:rPr lang="ru-RU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4. Г.Н.Данилина .,2005г. «Дошкольнику об истории и культуре России».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314575" algn="l"/>
              </a:tabLst>
            </a:pPr>
            <a:r>
              <a:rPr lang="ru-RU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5. О.С.Докунина,П.Л.Лепе.,2013г. «Проектная деятельность как       средство повышения познавательной активности детей дошкольного возраста».  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314575" algn="l"/>
              </a:tabLst>
            </a:pPr>
            <a:r>
              <a:rPr lang="ru-RU" sz="1000" dirty="0" smtClean="0">
                <a:solidFill>
                  <a:srgbClr val="0070C0"/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           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ll dir="ru"/>
    <p:sndAc>
      <p:stSnd>
        <p:snd r:embed="rId2" name="push.wav"/>
      </p:stSnd>
    </p:sndAc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Юра\Desktop\70 ЛЕТ ПОБЕДЫ.ГР№8Рена\102NIKON\Безымянный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47664" y="980728"/>
            <a:ext cx="5976664" cy="5481360"/>
          </a:xfrm>
          <a:prstGeom prst="bevel">
            <a:avLst/>
          </a:prstGeom>
          <a:noFill/>
          <a:effectLst>
            <a:softEdge rad="63500"/>
          </a:effectLst>
        </p:spPr>
      </p:pic>
      <p:sp>
        <p:nvSpPr>
          <p:cNvPr id="3" name="TextBox 2"/>
          <p:cNvSpPr txBox="1"/>
          <p:nvPr/>
        </p:nvSpPr>
        <p:spPr>
          <a:xfrm>
            <a:off x="2843808" y="260648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accent2">
                    <a:lumMod val="75000"/>
                  </a:schemeClr>
                </a:solidFill>
              </a:rPr>
              <a:t>СПАСИБО!</a:t>
            </a:r>
            <a:endParaRPr lang="ru-RU" sz="48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dissolve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755576" y="480617"/>
            <a:ext cx="7992888" cy="5955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Актуальность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В преддверии празднования День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Победы в Великой Отечественной войне в ГБОУ Школа № 920, Перовского района  ВАО г. Москвы родился проект «Навстречу Дню Победы…».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Создание проекта направлено на работу по воспитанию у дошкольников чувства гордости за свой народ, уважения к его свершениям и достойным страницам истории, предполагает привлечение детей и родителей к изучению знаменательных дат Великой Отечественной войны 1941-1945 годов и участию в мероприятиях по подготовке и празднованию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Победы.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День Победы близок и понятен детям дошкольного возраста, потому что реализует достаточно простую, ясную идею, известную им по сказкам, –противостояние добра и зла с финальной победой добра. Этот праздник развивает и укрепляет в детях чувство справедливости, помогает осознать свою национальную принадлежность, особенность истории своей страны, призывает любить Родину и близких. Обратив внимание на то, что старшие дошкольники страдают дефицитом знаний об освобождении родной страны от немецко-фашистских захватчиков и об участии членов семьи старшего поколения в Великой Отечественной войне, был составлен групповой проект «Навстречу  Дню  Победы…»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    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ll dir="ru"/>
    <p:sndAc>
      <p:stSnd>
        <p:snd r:embed="rId2" name="push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764704"/>
            <a:ext cx="770485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                 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Цель проекта </a:t>
            </a:r>
            <a:endParaRPr lang="ru-RU" sz="2800" b="1" dirty="0" smtClean="0">
              <a:latin typeface="Verdana" pitchFamily="34" charset="0"/>
              <a:ea typeface="Calibri" pitchFamily="34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rgbClr val="333333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    </a:t>
            </a:r>
            <a:r>
              <a:rPr lang="ru-RU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Формировать у детей представления о Великой Отечественной войне  и людях, одержавших победу на фронте и в тылу через различные виды деятельности. </a:t>
            </a:r>
            <a:r>
              <a:rPr lang="ru-RU" sz="2800" dirty="0" smtClean="0">
                <a:solidFill>
                  <a:srgbClr val="333333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Ра</a:t>
            </a:r>
            <a:r>
              <a:rPr lang="ru-RU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звитие  у дошкольников активной гражданской позиции и патриотизма как важнейший  духовно-нравственных ценностей, отражающих сопричастность к делам и достижениям старших поколений, готовность к активному участию в различных сферах жизни общества. 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ll dir="ru"/>
    <p:sndAc>
      <p:stSnd>
        <p:snd r:embed="rId2" name="push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0087285"/>
              </p:ext>
            </p:extLst>
          </p:nvPr>
        </p:nvGraphicFramePr>
        <p:xfrm>
          <a:off x="107504" y="39758"/>
          <a:ext cx="8856984" cy="6773618"/>
        </p:xfrm>
        <a:graphic>
          <a:graphicData uri="http://schemas.openxmlformats.org/drawingml/2006/table">
            <a:tbl>
              <a:tblPr/>
              <a:tblGrid>
                <a:gridCol w="1456143"/>
                <a:gridCol w="7400841"/>
              </a:tblGrid>
              <a:tr h="610096">
                <a:tc>
                  <a:txBody>
                    <a:bodyPr/>
                    <a:lstStyle/>
                    <a:p>
                      <a:pPr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300" b="1" i="0" u="none" strike="noStrike" spc="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endParaRPr lang="ru-RU" sz="1300" b="1" i="0" u="none" strike="noStrike" spc="0" dirty="0" smtClean="0">
                        <a:solidFill>
                          <a:srgbClr val="C00000"/>
                        </a:solidFill>
                        <a:latin typeface="Arial"/>
                        <a:ea typeface="Arial"/>
                        <a:cs typeface="Arial"/>
                      </a:endParaRPr>
                    </a:p>
                    <a:p>
                      <a:pPr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300" b="1" i="0" u="none" strike="noStrike" spc="0" dirty="0" smtClean="0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</a:rPr>
                        <a:t>Образовательная</a:t>
                      </a:r>
                      <a:endParaRPr lang="ru-RU" sz="13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300" b="1" i="0" u="none" strike="noStrike" spc="0" dirty="0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</a:rPr>
                        <a:t>область</a:t>
                      </a:r>
                      <a:endParaRPr lang="ru-RU" sz="13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1029" marR="310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300" b="1" i="0" u="none" strike="noStrike" spc="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                                                            </a:t>
                      </a:r>
                      <a:endParaRPr lang="ru-RU" sz="13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300" b="1" i="0" u="none" strike="noStrike" spc="0" dirty="0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</a:rPr>
                        <a:t>                                                             </a:t>
                      </a:r>
                      <a:r>
                        <a:rPr lang="ru-RU" sz="1800" b="1" i="0" u="none" strike="noStrike" spc="0" dirty="0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</a:rPr>
                        <a:t> ЗАДАЧИ</a:t>
                      </a:r>
                      <a:endParaRPr lang="ru-RU" sz="18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1029" marR="310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9538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300" b="0" i="0" u="none" strike="noStrike" spc="0" dirty="0">
                        <a:solidFill>
                          <a:schemeClr val="tx1"/>
                        </a:solidFill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300" b="0" i="0" u="none" strike="noStrike" spc="0" dirty="0">
                          <a:solidFill>
                            <a:schemeClr val="tx1"/>
                          </a:solidFill>
                          <a:latin typeface="Arial" pitchFamily="34" charset="0"/>
                          <a:ea typeface="Arial"/>
                          <a:cs typeface="Arial" pitchFamily="34" charset="0"/>
                        </a:rPr>
                        <a:t>  </a:t>
                      </a:r>
                      <a:endParaRPr lang="ru-RU" sz="13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300" b="0" i="0" u="none" strike="noStrike" spc="0" dirty="0">
                          <a:solidFill>
                            <a:schemeClr val="tx1"/>
                          </a:solidFill>
                          <a:latin typeface="Arial" pitchFamily="34" charset="0"/>
                          <a:ea typeface="Arial"/>
                          <a:cs typeface="Arial" pitchFamily="34" charset="0"/>
                        </a:rPr>
                        <a:t> </a:t>
                      </a:r>
                      <a:endParaRPr lang="ru-RU" sz="1300" b="0" i="0" u="none" strike="noStrike" spc="0" dirty="0" smtClean="0">
                        <a:solidFill>
                          <a:schemeClr val="tx1"/>
                        </a:solidFill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300" b="0" i="0" u="none" strike="noStrike" spc="0" dirty="0" smtClean="0">
                        <a:solidFill>
                          <a:schemeClr val="tx1"/>
                        </a:solidFill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300" b="0" i="0" u="none" strike="noStrike" spc="0" dirty="0" smtClean="0">
                        <a:solidFill>
                          <a:schemeClr val="tx1"/>
                        </a:solidFill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300" b="0" i="0" u="none" strike="noStrike" spc="0" dirty="0" smtClean="0">
                        <a:solidFill>
                          <a:schemeClr val="tx1"/>
                        </a:solidFill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300" b="0" i="0" u="none" strike="noStrike" spc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Arial"/>
                          <a:cs typeface="Arial" pitchFamily="34" charset="0"/>
                        </a:rPr>
                        <a:t>    </a:t>
                      </a:r>
                      <a:r>
                        <a:rPr lang="ru-RU" sz="1300" b="1" i="0" u="none" strike="noStrike" spc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Arial"/>
                          <a:cs typeface="Arial" pitchFamily="34" charset="0"/>
                        </a:rPr>
                        <a:t>С</a:t>
                      </a:r>
                      <a:r>
                        <a:rPr lang="ru-RU" sz="1300" b="0" i="0" u="none" strike="noStrike" spc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Arial"/>
                          <a:cs typeface="Arial" pitchFamily="34" charset="0"/>
                        </a:rPr>
                        <a:t>оциализация</a:t>
                      </a:r>
                      <a:endParaRPr lang="ru-RU" sz="13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1029" marR="310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ts val="108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+mj-lt"/>
                        <a:buNone/>
                        <a:tabLst>
                          <a:tab pos="-46990" algn="l"/>
                        </a:tabLst>
                      </a:pPr>
                      <a:r>
                        <a:rPr lang="ru-RU" sz="1300" b="0" i="0" u="none" strike="noStrike" spc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Arial"/>
                          <a:cs typeface="Arial" pitchFamily="34" charset="0"/>
                        </a:rPr>
                        <a:t> </a:t>
                      </a:r>
                    </a:p>
                    <a:p>
                      <a:pPr marL="342900" lvl="0" indent="-342900" algn="just">
                        <a:lnSpc>
                          <a:spcPts val="108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+mj-lt"/>
                        <a:buNone/>
                        <a:tabLst>
                          <a:tab pos="-46990" algn="l"/>
                        </a:tabLst>
                      </a:pPr>
                      <a:r>
                        <a:rPr lang="ru-RU" sz="1300" b="0" i="0" u="none" strike="noStrike" spc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Arial"/>
                          <a:cs typeface="Arial" pitchFamily="34" charset="0"/>
                        </a:rPr>
                        <a:t> 1</a:t>
                      </a:r>
                      <a:r>
                        <a:rPr lang="ru-RU" sz="1300" b="0" i="0" u="none" strike="noStrike" spc="0" dirty="0">
                          <a:solidFill>
                            <a:schemeClr val="tx1"/>
                          </a:solidFill>
                          <a:latin typeface="Arial" pitchFamily="34" charset="0"/>
                          <a:ea typeface="Arial"/>
                          <a:cs typeface="Arial" pitchFamily="34" charset="0"/>
                        </a:rPr>
                        <a:t>. </a:t>
                      </a:r>
                      <a:r>
                        <a:rPr lang="ru-RU" sz="1300" b="0" i="0" u="none" strike="noStrike" spc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Arial"/>
                          <a:cs typeface="Arial" pitchFamily="34" charset="0"/>
                        </a:rPr>
                        <a:t> Воспитание </a:t>
                      </a:r>
                      <a:r>
                        <a:rPr lang="ru-RU" sz="1300" b="0" i="0" u="none" strike="noStrike" spc="0" dirty="0">
                          <a:solidFill>
                            <a:schemeClr val="tx1"/>
                          </a:solidFill>
                          <a:latin typeface="Arial" pitchFamily="34" charset="0"/>
                          <a:ea typeface="Arial"/>
                          <a:cs typeface="Arial" pitchFamily="34" charset="0"/>
                        </a:rPr>
                        <a:t>у детей патриотических чувств.  </a:t>
                      </a:r>
                      <a:endParaRPr lang="ru-RU" sz="1300" u="none" strike="noStrike" spc="0" dirty="0">
                        <a:solidFill>
                          <a:schemeClr val="tx1"/>
                        </a:solidFill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  <a:p>
                      <a:pPr>
                        <a:lnSpc>
                          <a:spcPts val="1080"/>
                        </a:lnSpc>
                        <a:spcAft>
                          <a:spcPts val="0"/>
                        </a:spcAft>
                        <a:tabLst>
                          <a:tab pos="140335" algn="l"/>
                        </a:tabLst>
                      </a:pPr>
                      <a:r>
                        <a:rPr lang="ru-RU" sz="1300" b="0" i="0" u="none" strike="noStrike" spc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Arial"/>
                          <a:cs typeface="Arial" pitchFamily="34" charset="0"/>
                        </a:rPr>
                        <a:t> 2</a:t>
                      </a:r>
                      <a:r>
                        <a:rPr lang="ru-RU" sz="1300" b="0" i="0" u="none" strike="noStrike" spc="0" dirty="0">
                          <a:solidFill>
                            <a:schemeClr val="tx1"/>
                          </a:solidFill>
                          <a:latin typeface="Arial" pitchFamily="34" charset="0"/>
                          <a:ea typeface="Arial"/>
                          <a:cs typeface="Arial" pitchFamily="34" charset="0"/>
                        </a:rPr>
                        <a:t>. </a:t>
                      </a:r>
                      <a:r>
                        <a:rPr lang="ru-RU" sz="1300" b="0" i="0" u="none" strike="noStrike" spc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Arial"/>
                          <a:cs typeface="Arial" pitchFamily="34" charset="0"/>
                        </a:rPr>
                        <a:t> </a:t>
                      </a:r>
                      <a:r>
                        <a:rPr lang="ru-RU" sz="1300" b="0" i="0" u="none" strike="noStrike" spc="0" dirty="0">
                          <a:solidFill>
                            <a:schemeClr val="tx1"/>
                          </a:solidFill>
                          <a:latin typeface="Arial" pitchFamily="34" charset="0"/>
                          <a:ea typeface="Arial"/>
                          <a:cs typeface="Arial" pitchFamily="34" charset="0"/>
                        </a:rPr>
                        <a:t>Пробуждение интереса к истории родного го­рода - Москвы</a:t>
                      </a:r>
                      <a:r>
                        <a:rPr lang="ru-RU" sz="1300" b="0" i="0" u="none" strike="noStrike" spc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Arial"/>
                          <a:cs typeface="Arial" pitchFamily="34" charset="0"/>
                        </a:rPr>
                        <a:t>.</a:t>
                      </a:r>
                      <a:endParaRPr lang="ru-RU" sz="1300" dirty="0" smtClean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342900" lvl="0" indent="-342900" algn="just">
                        <a:lnSpc>
                          <a:spcPts val="108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+mj-lt"/>
                        <a:buNone/>
                        <a:tabLst>
                          <a:tab pos="-37465" algn="l"/>
                        </a:tabLst>
                      </a:pPr>
                      <a:r>
                        <a:rPr lang="ru-RU" sz="1300" b="0" i="0" u="none" strike="noStrike" spc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Arial"/>
                          <a:cs typeface="Arial" pitchFamily="34" charset="0"/>
                        </a:rPr>
                        <a:t> </a:t>
                      </a:r>
                      <a:r>
                        <a:rPr lang="ru-RU" sz="1300" b="0" i="0" u="none" strike="noStrike" spc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Arial"/>
                          <a:cs typeface="Arial" pitchFamily="34" charset="0"/>
                        </a:rPr>
                        <a:t>3. Воспитание уважительного бережного отно­шения к ветеранам, к доблестной истории своей Родины.</a:t>
                      </a:r>
                      <a:endParaRPr lang="ru-RU" sz="1300" u="none" strike="noStrike" spc="0" dirty="0" smtClean="0">
                        <a:solidFill>
                          <a:schemeClr val="tx1"/>
                        </a:solidFill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  <a:p>
                      <a:pPr marL="342900" lvl="0" indent="-342900" algn="just">
                        <a:lnSpc>
                          <a:spcPts val="108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50"/>
                        <a:buFont typeface="+mj-lt"/>
                        <a:buNone/>
                        <a:tabLst>
                          <a:tab pos="-34290" algn="l"/>
                        </a:tabLst>
                      </a:pPr>
                      <a:r>
                        <a:rPr lang="ru-RU" sz="1300" b="0" i="0" u="none" strike="noStrike" spc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Arial"/>
                          <a:cs typeface="Arial" pitchFamily="34" charset="0"/>
                        </a:rPr>
                        <a:t> </a:t>
                      </a:r>
                      <a:r>
                        <a:rPr lang="ru-RU" sz="1300" b="0" i="0" u="none" strike="noStrike" spc="0" dirty="0">
                          <a:solidFill>
                            <a:schemeClr val="tx1"/>
                          </a:solidFill>
                          <a:latin typeface="Arial" pitchFamily="34" charset="0"/>
                          <a:ea typeface="Arial"/>
                          <a:cs typeface="Arial" pitchFamily="34" charset="0"/>
                        </a:rPr>
                        <a:t>4.  </a:t>
                      </a:r>
                      <a:r>
                        <a:rPr lang="ru-RU" sz="1300" b="0" i="0" u="none" strike="noStrike" spc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Arial"/>
                          <a:cs typeface="Arial" pitchFamily="34" charset="0"/>
                        </a:rPr>
                        <a:t>Расширение </a:t>
                      </a:r>
                      <a:r>
                        <a:rPr lang="ru-RU" sz="1300" b="0" i="0" u="none" strike="noStrike" spc="0" dirty="0">
                          <a:solidFill>
                            <a:schemeClr val="tx1"/>
                          </a:solidFill>
                          <a:latin typeface="Arial" pitchFamily="34" charset="0"/>
                          <a:ea typeface="Arial"/>
                          <a:cs typeface="Arial" pitchFamily="34" charset="0"/>
                        </a:rPr>
                        <a:t>представления детей об истории семьи в контексте истории родной страны.</a:t>
                      </a:r>
                      <a:endParaRPr lang="ru-RU" sz="1300" u="none" strike="noStrike" spc="0" dirty="0">
                        <a:solidFill>
                          <a:schemeClr val="tx1"/>
                        </a:solidFill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  <a:p>
                      <a:pPr marL="342900" lvl="0" indent="-342900" algn="just">
                        <a:lnSpc>
                          <a:spcPts val="108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50"/>
                        <a:buFont typeface="+mj-lt"/>
                        <a:buNone/>
                        <a:tabLst>
                          <a:tab pos="-40640" algn="l"/>
                        </a:tabLst>
                      </a:pPr>
                      <a:r>
                        <a:rPr lang="ru-RU" sz="1300" b="0" i="0" u="none" strike="noStrike" spc="0" dirty="0">
                          <a:solidFill>
                            <a:schemeClr val="tx1"/>
                          </a:solidFill>
                          <a:latin typeface="Arial" pitchFamily="34" charset="0"/>
                          <a:ea typeface="Arial"/>
                          <a:cs typeface="Arial" pitchFamily="34" charset="0"/>
                        </a:rPr>
                        <a:t> 5.  </a:t>
                      </a:r>
                      <a:r>
                        <a:rPr lang="ru-RU" sz="1300" b="0" i="0" u="none" strike="noStrike" spc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Arial"/>
                          <a:cs typeface="Arial" pitchFamily="34" charset="0"/>
                        </a:rPr>
                        <a:t>Ознакомление </a:t>
                      </a:r>
                      <a:r>
                        <a:rPr lang="ru-RU" sz="1300" b="0" i="0" u="none" strike="noStrike" spc="0" dirty="0">
                          <a:solidFill>
                            <a:schemeClr val="tx1"/>
                          </a:solidFill>
                          <a:latin typeface="Arial" pitchFamily="34" charset="0"/>
                          <a:ea typeface="Arial"/>
                          <a:cs typeface="Arial" pitchFamily="34" charset="0"/>
                        </a:rPr>
                        <a:t>детей с воинскими наградами прадедушек, прабабушек.</a:t>
                      </a:r>
                      <a:endParaRPr lang="ru-RU" sz="1300" u="none" strike="noStrike" spc="0" dirty="0">
                        <a:solidFill>
                          <a:schemeClr val="tx1"/>
                        </a:solidFill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  <a:p>
                      <a:pPr marL="342900" lvl="0" indent="-342900" algn="just">
                        <a:lnSpc>
                          <a:spcPts val="108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50"/>
                        <a:buFont typeface="+mj-lt"/>
                        <a:buNone/>
                        <a:tabLst>
                          <a:tab pos="-37465" algn="l"/>
                        </a:tabLst>
                      </a:pPr>
                      <a:r>
                        <a:rPr lang="ru-RU" sz="1300" b="0" i="0" u="none" strike="noStrike" spc="0" dirty="0">
                          <a:solidFill>
                            <a:schemeClr val="tx1"/>
                          </a:solidFill>
                          <a:latin typeface="Arial" pitchFamily="34" charset="0"/>
                          <a:ea typeface="Arial"/>
                          <a:cs typeface="Arial" pitchFamily="34" charset="0"/>
                        </a:rPr>
                        <a:t> 6</a:t>
                      </a:r>
                      <a:r>
                        <a:rPr lang="ru-RU" sz="1300" b="0" i="0" u="none" strike="noStrike" spc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Arial"/>
                          <a:cs typeface="Arial" pitchFamily="34" charset="0"/>
                        </a:rPr>
                        <a:t>.  </a:t>
                      </a:r>
                      <a:r>
                        <a:rPr lang="ru-RU" sz="1300" b="0" i="0" u="none" strike="noStrike" spc="0" dirty="0">
                          <a:solidFill>
                            <a:schemeClr val="tx1"/>
                          </a:solidFill>
                          <a:latin typeface="Arial" pitchFamily="34" charset="0"/>
                          <a:ea typeface="Arial"/>
                          <a:cs typeface="Arial" pitchFamily="34" charset="0"/>
                        </a:rPr>
                        <a:t>Приобщение к подготовке проекта старшего</a:t>
                      </a:r>
                      <a:r>
                        <a:rPr lang="ru-RU" sz="1300" b="0" i="0" u="none" strike="noStrike" spc="50" dirty="0">
                          <a:solidFill>
                            <a:schemeClr val="tx1"/>
                          </a:solidFill>
                          <a:latin typeface="Arial" pitchFamily="34" charset="0"/>
                          <a:ea typeface="Arial"/>
                          <a:cs typeface="Arial" pitchFamily="34" charset="0"/>
                        </a:rPr>
                        <a:t> </a:t>
                      </a:r>
                      <a:r>
                        <a:rPr lang="ru-RU" sz="1300" b="0" i="0" u="none" strike="noStrike" spc="0" dirty="0">
                          <a:solidFill>
                            <a:schemeClr val="tx1"/>
                          </a:solidFill>
                          <a:latin typeface="Arial" pitchFamily="34" charset="0"/>
                          <a:ea typeface="Arial"/>
                          <a:cs typeface="Arial" pitchFamily="34" charset="0"/>
                        </a:rPr>
                        <a:t>поколения: родителей,  бабушек и дедушек</a:t>
                      </a:r>
                      <a:r>
                        <a:rPr lang="ru-RU" sz="1300" b="0" i="0" u="none" strike="noStrike" spc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Arial"/>
                          <a:cs typeface="Arial" pitchFamily="34" charset="0"/>
                        </a:rPr>
                        <a:t>.  </a:t>
                      </a:r>
                      <a:endParaRPr lang="ru-RU" sz="1300" u="none" strike="noStrike" spc="0" dirty="0">
                        <a:solidFill>
                          <a:schemeClr val="tx1"/>
                        </a:solidFill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  <a:p>
                      <a:pPr marL="342900" lvl="0" indent="-342900" algn="just">
                        <a:lnSpc>
                          <a:spcPts val="108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50"/>
                        <a:buFont typeface="+mj-lt"/>
                        <a:buNone/>
                        <a:tabLst>
                          <a:tab pos="-37465" algn="l"/>
                        </a:tabLst>
                      </a:pPr>
                      <a:r>
                        <a:rPr lang="ru-RU" sz="1300" b="0" i="0" u="none" strike="noStrike" spc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Arial"/>
                          <a:cs typeface="Arial" pitchFamily="34" charset="0"/>
                        </a:rPr>
                        <a:t> 7. </a:t>
                      </a:r>
                      <a:r>
                        <a:rPr lang="ru-RU" sz="1300" b="0" i="0" u="none" strike="noStrike" spc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Arial"/>
                          <a:cs typeface="Arial" pitchFamily="34" charset="0"/>
                        </a:rPr>
                        <a:t>Реализация </a:t>
                      </a:r>
                      <a:r>
                        <a:rPr lang="ru-RU" sz="1300" b="0" i="0" u="none" strike="noStrike" spc="0" dirty="0">
                          <a:solidFill>
                            <a:schemeClr val="tx1"/>
                          </a:solidFill>
                          <a:latin typeface="Arial" pitchFamily="34" charset="0"/>
                          <a:ea typeface="Arial"/>
                          <a:cs typeface="Arial" pitchFamily="34" charset="0"/>
                        </a:rPr>
                        <a:t>детьми полученных знании в сюжетно-ролевых играх, </a:t>
                      </a:r>
                      <a:r>
                        <a:rPr lang="ru-RU" sz="1300" b="0" i="0" u="none" strike="noStrike" spc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Arial"/>
                          <a:cs typeface="Arial" pitchFamily="34" charset="0"/>
                        </a:rPr>
                        <a:t>инсценировках, изобразительном </a:t>
                      </a:r>
                      <a:r>
                        <a:rPr lang="ru-RU" sz="1300" b="0" i="0" u="none" strike="noStrike" spc="0" dirty="0">
                          <a:solidFill>
                            <a:schemeClr val="tx1"/>
                          </a:solidFill>
                          <a:latin typeface="Arial" pitchFamily="34" charset="0"/>
                          <a:ea typeface="Arial"/>
                          <a:cs typeface="Arial" pitchFamily="34" charset="0"/>
                        </a:rPr>
                        <a:t>творчестве.</a:t>
                      </a:r>
                      <a:endParaRPr lang="ru-RU" sz="1300" u="none" strike="noStrike" spc="0" dirty="0">
                        <a:solidFill>
                          <a:schemeClr val="tx1"/>
                        </a:solidFill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  <a:p>
                      <a:pPr marL="342900" lvl="0" indent="-342900" algn="just">
                        <a:lnSpc>
                          <a:spcPts val="108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50"/>
                        <a:buFont typeface="+mj-lt"/>
                        <a:buNone/>
                        <a:tabLst>
                          <a:tab pos="-37465" algn="l"/>
                        </a:tabLst>
                      </a:pPr>
                      <a:r>
                        <a:rPr lang="ru-RU" sz="1300" b="0" i="0" u="none" strike="noStrike" spc="0" dirty="0">
                          <a:solidFill>
                            <a:schemeClr val="tx1"/>
                          </a:solidFill>
                          <a:latin typeface="Arial" pitchFamily="34" charset="0"/>
                          <a:ea typeface="Arial"/>
                          <a:cs typeface="Arial" pitchFamily="34" charset="0"/>
                        </a:rPr>
                        <a:t> 8.  </a:t>
                      </a:r>
                      <a:r>
                        <a:rPr lang="ru-RU" sz="1300" b="0" i="0" u="none" strike="noStrike" spc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Arial"/>
                          <a:cs typeface="Arial" pitchFamily="34" charset="0"/>
                        </a:rPr>
                        <a:t>Реализация </a:t>
                      </a:r>
                      <a:r>
                        <a:rPr lang="ru-RU" sz="1300" b="0" i="0" u="none" strike="noStrike" spc="0" dirty="0">
                          <a:solidFill>
                            <a:schemeClr val="tx1"/>
                          </a:solidFill>
                          <a:latin typeface="Arial" pitchFamily="34" charset="0"/>
                          <a:ea typeface="Arial"/>
                          <a:cs typeface="Arial" pitchFamily="34" charset="0"/>
                        </a:rPr>
                        <a:t>коммуникативных навыков совместной игровой и творческой деятельности</a:t>
                      </a:r>
                      <a:endParaRPr lang="ru-RU" sz="1300" u="none" strike="noStrike" spc="0" dirty="0">
                        <a:solidFill>
                          <a:schemeClr val="tx1"/>
                        </a:solidFill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</a:txBody>
                  <a:tcPr marL="31029" marR="310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5403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300" b="0" i="0" u="none" strike="noStrike" spc="0">
                        <a:solidFill>
                          <a:schemeClr val="tx1"/>
                        </a:solidFill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300" b="0" i="0" u="none" strike="noStrike" spc="0">
                          <a:solidFill>
                            <a:schemeClr val="tx1"/>
                          </a:solidFill>
                          <a:latin typeface="Arial" pitchFamily="34" charset="0"/>
                          <a:ea typeface="Arial"/>
                          <a:cs typeface="Arial" pitchFamily="34" charset="0"/>
                        </a:rPr>
                        <a:t>        </a:t>
                      </a:r>
                      <a:endParaRPr lang="ru-RU" sz="130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300" b="0" i="0" u="none" strike="noStrike" spc="0">
                          <a:solidFill>
                            <a:schemeClr val="tx1"/>
                          </a:solidFill>
                          <a:latin typeface="Arial" pitchFamily="34" charset="0"/>
                          <a:ea typeface="Arial"/>
                          <a:cs typeface="Arial" pitchFamily="34" charset="0"/>
                        </a:rPr>
                        <a:t>           </a:t>
                      </a:r>
                      <a:endParaRPr lang="ru-RU" sz="130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300" b="0" i="0" u="none" strike="noStrike" spc="0">
                          <a:solidFill>
                            <a:schemeClr val="tx1"/>
                          </a:solidFill>
                          <a:latin typeface="Arial" pitchFamily="34" charset="0"/>
                          <a:ea typeface="Arial"/>
                          <a:cs typeface="Arial" pitchFamily="34" charset="0"/>
                        </a:rPr>
                        <a:t>     </a:t>
                      </a:r>
                      <a:endParaRPr lang="ru-RU" sz="130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300" b="0" i="0" u="none" strike="noStrike" spc="0">
                          <a:solidFill>
                            <a:schemeClr val="tx1"/>
                          </a:solidFill>
                          <a:latin typeface="Arial" pitchFamily="34" charset="0"/>
                          <a:ea typeface="Arial"/>
                          <a:cs typeface="Arial" pitchFamily="34" charset="0"/>
                        </a:rPr>
                        <a:t>      </a:t>
                      </a:r>
                      <a:r>
                        <a:rPr lang="ru-RU" sz="1300" b="1" i="0" u="none" strike="noStrike" spc="0">
                          <a:solidFill>
                            <a:schemeClr val="tx1"/>
                          </a:solidFill>
                          <a:latin typeface="Arial" pitchFamily="34" charset="0"/>
                          <a:ea typeface="Arial"/>
                          <a:cs typeface="Arial" pitchFamily="34" charset="0"/>
                        </a:rPr>
                        <a:t>П</a:t>
                      </a:r>
                      <a:r>
                        <a:rPr lang="ru-RU" sz="1300" b="0" i="0" u="none" strike="noStrike" spc="0">
                          <a:solidFill>
                            <a:schemeClr val="tx1"/>
                          </a:solidFill>
                          <a:latin typeface="Arial" pitchFamily="34" charset="0"/>
                          <a:ea typeface="Arial"/>
                          <a:cs typeface="Arial" pitchFamily="34" charset="0"/>
                        </a:rPr>
                        <a:t>ознание</a:t>
                      </a:r>
                      <a:endParaRPr lang="ru-RU" sz="130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1029" marR="310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080"/>
                        </a:lnSpc>
                        <a:spcAft>
                          <a:spcPts val="0"/>
                        </a:spcAft>
                        <a:tabLst>
                          <a:tab pos="128270" algn="l"/>
                        </a:tabLst>
                      </a:pPr>
                      <a:r>
                        <a:rPr lang="ru-RU" sz="1300" b="0" i="0" u="none" strike="noStrike" spc="0" dirty="0">
                          <a:solidFill>
                            <a:schemeClr val="tx1"/>
                          </a:solidFill>
                          <a:latin typeface="Arial" pitchFamily="34" charset="0"/>
                          <a:ea typeface="Arial"/>
                          <a:cs typeface="Arial" pitchFamily="34" charset="0"/>
                        </a:rPr>
                        <a:t> </a:t>
                      </a:r>
                      <a:endParaRPr lang="ru-RU" sz="13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ts val="1080"/>
                        </a:lnSpc>
                        <a:spcAft>
                          <a:spcPts val="0"/>
                        </a:spcAft>
                        <a:tabLst>
                          <a:tab pos="128270" algn="l"/>
                        </a:tabLst>
                      </a:pPr>
                      <a:r>
                        <a:rPr lang="ru-RU" sz="1300" b="0" i="0" u="none" strike="noStrike" spc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Arial"/>
                          <a:cs typeface="Arial" pitchFamily="34" charset="0"/>
                        </a:rPr>
                        <a:t> 1. </a:t>
                      </a:r>
                      <a:r>
                        <a:rPr lang="ru-RU" sz="1300" b="0" i="0" u="none" strike="noStrike" spc="0" dirty="0">
                          <a:solidFill>
                            <a:schemeClr val="tx1"/>
                          </a:solidFill>
                          <a:latin typeface="Arial" pitchFamily="34" charset="0"/>
                          <a:ea typeface="Arial"/>
                          <a:cs typeface="Arial" pitchFamily="34" charset="0"/>
                        </a:rPr>
                        <a:t>Расширение и закрепление знаний детей о том , как защищали землю русские люди в</a:t>
                      </a:r>
                      <a:r>
                        <a:rPr lang="ru-RU" sz="1300" b="1" i="0" u="none" strike="noStrike" spc="0" dirty="0">
                          <a:solidFill>
                            <a:schemeClr val="tx1"/>
                          </a:solidFill>
                          <a:latin typeface="Arial" pitchFamily="34" charset="0"/>
                          <a:ea typeface="Arial"/>
                          <a:cs typeface="Arial" pitchFamily="34" charset="0"/>
                        </a:rPr>
                        <a:t>  </a:t>
                      </a:r>
                      <a:r>
                        <a:rPr lang="ru-RU" sz="1300" b="0" i="0" u="none" strike="noStrike" spc="0" dirty="0">
                          <a:solidFill>
                            <a:schemeClr val="tx1"/>
                          </a:solidFill>
                          <a:latin typeface="Arial" pitchFamily="34" charset="0"/>
                          <a:ea typeface="Arial"/>
                          <a:cs typeface="Arial" pitchFamily="34" charset="0"/>
                        </a:rPr>
                        <a:t>годы Великой Отечественной войны.</a:t>
                      </a:r>
                      <a:endParaRPr lang="ru-RU" sz="13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lnSpc>
                          <a:spcPts val="1080"/>
                        </a:lnSpc>
                        <a:spcAft>
                          <a:spcPts val="0"/>
                        </a:spcAft>
                        <a:tabLst>
                          <a:tab pos="140335" algn="l"/>
                        </a:tabLst>
                      </a:pPr>
                      <a:r>
                        <a:rPr lang="ru-RU" sz="1300" b="0" i="0" u="none" strike="noStrike" spc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Arial"/>
                          <a:cs typeface="Arial" pitchFamily="34" charset="0"/>
                        </a:rPr>
                        <a:t> 2.</a:t>
                      </a:r>
                      <a:r>
                        <a:rPr lang="ru-RU" sz="1300" b="0" i="0" u="none" strike="noStrike" spc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Arial"/>
                          <a:cs typeface="Arial" pitchFamily="34" charset="0"/>
                        </a:rPr>
                        <a:t> </a:t>
                      </a:r>
                      <a:r>
                        <a:rPr lang="ru-RU" sz="1300" b="0" i="0" u="none" strike="noStrike" spc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Arial"/>
                          <a:cs typeface="Arial" pitchFamily="34" charset="0"/>
                        </a:rPr>
                        <a:t> </a:t>
                      </a:r>
                      <a:r>
                        <a:rPr lang="ru-RU" sz="1300" b="0" i="0" u="none" strike="noStrike" spc="0" dirty="0">
                          <a:solidFill>
                            <a:schemeClr val="tx1"/>
                          </a:solidFill>
                          <a:latin typeface="Arial" pitchFamily="34" charset="0"/>
                          <a:ea typeface="Arial"/>
                          <a:cs typeface="Arial" pitchFamily="34" charset="0"/>
                        </a:rPr>
                        <a:t>Продолжение формирования элементарных представлений об истории Великой Отечественной войны через знакомство</a:t>
                      </a:r>
                      <a:r>
                        <a:rPr lang="ru-RU" sz="1300" dirty="0">
                          <a:solidFill>
                            <a:schemeClr val="tx1"/>
                          </a:solidFill>
                          <a:latin typeface="Arial" pitchFamily="34" charset="0"/>
                          <a:ea typeface="Arial"/>
                          <a:cs typeface="Arial" pitchFamily="34" charset="0"/>
                        </a:rPr>
                        <a:t> через п</a:t>
                      </a:r>
                      <a:r>
                        <a:rPr lang="ru-RU" sz="1300" b="0" i="0" u="none" strike="noStrike" spc="0" dirty="0">
                          <a:solidFill>
                            <a:schemeClr val="tx1"/>
                          </a:solidFill>
                          <a:latin typeface="Arial" pitchFamily="34" charset="0"/>
                          <a:ea typeface="Arial"/>
                          <a:cs typeface="Arial" pitchFamily="34" charset="0"/>
                        </a:rPr>
                        <a:t>роизведениями искусства, игру, продуктивные  виды деятельности.</a:t>
                      </a:r>
                      <a:endParaRPr lang="ru-RU" sz="13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lnSpc>
                          <a:spcPts val="1080"/>
                        </a:lnSpc>
                        <a:spcAft>
                          <a:spcPts val="0"/>
                        </a:spcAft>
                        <a:tabLst>
                          <a:tab pos="137160" algn="l"/>
                        </a:tabLst>
                      </a:pPr>
                      <a:r>
                        <a:rPr lang="ru-RU" sz="1300" b="0" i="0" u="none" strike="noStrike" spc="0" dirty="0">
                          <a:solidFill>
                            <a:schemeClr val="tx1"/>
                          </a:solidFill>
                          <a:latin typeface="Arial" pitchFamily="34" charset="0"/>
                          <a:ea typeface="Arial"/>
                          <a:cs typeface="Arial" pitchFamily="34" charset="0"/>
                        </a:rPr>
                        <a:t> 3.  Развитие проектной творческой деятельно­сти.</a:t>
                      </a:r>
                      <a:endParaRPr lang="ru-RU" sz="13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lnSpc>
                          <a:spcPts val="1080"/>
                        </a:lnSpc>
                        <a:spcAft>
                          <a:spcPts val="0"/>
                        </a:spcAft>
                        <a:tabLst>
                          <a:tab pos="137160" algn="l"/>
                        </a:tabLst>
                      </a:pPr>
                      <a:r>
                        <a:rPr lang="ru-RU" sz="1300" b="0" i="0" u="none" strike="noStrike" spc="0" dirty="0">
                          <a:solidFill>
                            <a:schemeClr val="tx1"/>
                          </a:solidFill>
                          <a:latin typeface="Arial" pitchFamily="34" charset="0"/>
                          <a:ea typeface="Arial"/>
                          <a:cs typeface="Arial" pitchFamily="34" charset="0"/>
                        </a:rPr>
                        <a:t> 4.  Закрепление умения сооружать постройки, объединенные общей тематикой и навыков коллективной работы: умение распределять обязанности, работать в соответствии сообщим замыслом.</a:t>
                      </a:r>
                      <a:endParaRPr lang="ru-RU" sz="13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1029" marR="310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2677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300" b="0" i="0" u="none" strike="noStrike" spc="0" dirty="0">
                          <a:solidFill>
                            <a:schemeClr val="tx1"/>
                          </a:solidFill>
                          <a:latin typeface="Arial" pitchFamily="34" charset="0"/>
                          <a:ea typeface="Arial"/>
                          <a:cs typeface="Arial" pitchFamily="34" charset="0"/>
                        </a:rPr>
                        <a:t>        </a:t>
                      </a:r>
                      <a:endParaRPr lang="ru-RU" sz="13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300" b="0" i="0" u="none" strike="noStrike" spc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Arial"/>
                          <a:cs typeface="Arial" pitchFamily="34" charset="0"/>
                        </a:rPr>
                        <a:t>          </a:t>
                      </a:r>
                      <a:r>
                        <a:rPr lang="ru-RU" sz="1300" b="1" i="0" u="none" strike="noStrike" spc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Arial"/>
                          <a:cs typeface="Arial" pitchFamily="34" charset="0"/>
                        </a:rPr>
                        <a:t>Ч</a:t>
                      </a:r>
                      <a:r>
                        <a:rPr lang="ru-RU" sz="1300" b="0" i="0" u="none" strike="noStrike" spc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Arial"/>
                          <a:cs typeface="Arial" pitchFamily="34" charset="0"/>
                        </a:rPr>
                        <a:t>тение                     художественной    </a:t>
                      </a:r>
                      <a:r>
                        <a:rPr lang="en-US" sz="1300" b="0" i="0" u="none" strike="noStrike" spc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Arial"/>
                          <a:cs typeface="Arial" pitchFamily="34" charset="0"/>
                        </a:rPr>
                        <a:t>    </a:t>
                      </a:r>
                      <a:r>
                        <a:rPr lang="ru-RU" sz="1300" b="0" i="0" u="none" strike="noStrike" spc="0" dirty="0">
                          <a:solidFill>
                            <a:schemeClr val="tx1"/>
                          </a:solidFill>
                          <a:latin typeface="Arial" pitchFamily="34" charset="0"/>
                          <a:ea typeface="Arial"/>
                          <a:cs typeface="Arial" pitchFamily="34" charset="0"/>
                        </a:rPr>
                        <a:t>литературы</a:t>
                      </a:r>
                      <a:endParaRPr lang="ru-RU" sz="13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1029" marR="310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080"/>
                        </a:lnSpc>
                        <a:spcAft>
                          <a:spcPts val="0"/>
                        </a:spcAft>
                        <a:tabLst>
                          <a:tab pos="-52705" algn="l"/>
                        </a:tabLst>
                      </a:pPr>
                      <a:r>
                        <a:rPr lang="ru-RU" sz="1300" b="0" i="0" u="none" strike="noStrike" spc="0" dirty="0">
                          <a:solidFill>
                            <a:schemeClr val="tx1"/>
                          </a:solidFill>
                          <a:latin typeface="Arial" pitchFamily="34" charset="0"/>
                          <a:ea typeface="Arial"/>
                          <a:cs typeface="Arial" pitchFamily="34" charset="0"/>
                        </a:rPr>
                        <a:t>  </a:t>
                      </a:r>
                      <a:endParaRPr lang="ru-RU" sz="13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ts val="1080"/>
                        </a:lnSpc>
                        <a:spcAft>
                          <a:spcPts val="0"/>
                        </a:spcAft>
                        <a:tabLst>
                          <a:tab pos="-52705" algn="l"/>
                        </a:tabLst>
                      </a:pPr>
                      <a:r>
                        <a:rPr lang="ru-RU" sz="1300" b="0" i="0" u="none" strike="noStrike" spc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Arial"/>
                          <a:cs typeface="Arial" pitchFamily="34" charset="0"/>
                        </a:rPr>
                        <a:t> 1</a:t>
                      </a:r>
                      <a:r>
                        <a:rPr lang="ru-RU" sz="1300" b="0" i="0" u="none" strike="noStrike" spc="0" dirty="0">
                          <a:solidFill>
                            <a:schemeClr val="tx1"/>
                          </a:solidFill>
                          <a:latin typeface="Arial" pitchFamily="34" charset="0"/>
                          <a:ea typeface="Arial"/>
                          <a:cs typeface="Arial" pitchFamily="34" charset="0"/>
                        </a:rPr>
                        <a:t>. </a:t>
                      </a:r>
                      <a:r>
                        <a:rPr lang="ru-RU" sz="1300" b="0" i="0" u="none" strike="noStrike" spc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Arial"/>
                          <a:cs typeface="Arial" pitchFamily="34" charset="0"/>
                        </a:rPr>
                        <a:t> Развитие </a:t>
                      </a:r>
                      <a:r>
                        <a:rPr lang="ru-RU" sz="1300" b="0" i="0" u="none" strike="noStrike" spc="0" dirty="0">
                          <a:solidFill>
                            <a:schemeClr val="tx1"/>
                          </a:solidFill>
                          <a:latin typeface="Arial" pitchFamily="34" charset="0"/>
                          <a:ea typeface="Arial"/>
                          <a:cs typeface="Arial" pitchFamily="34" charset="0"/>
                        </a:rPr>
                        <a:t>у детей интереса к художественной</a:t>
                      </a:r>
                      <a:r>
                        <a:rPr lang="ru-RU" sz="1300" b="0" i="0" u="none" strike="noStrike" spc="50" dirty="0">
                          <a:solidFill>
                            <a:schemeClr val="tx1"/>
                          </a:solidFill>
                          <a:latin typeface="Arial" pitchFamily="34" charset="0"/>
                          <a:ea typeface="Arial"/>
                          <a:cs typeface="Arial" pitchFamily="34" charset="0"/>
                        </a:rPr>
                        <a:t> </a:t>
                      </a:r>
                      <a:r>
                        <a:rPr lang="ru-RU" sz="1300" b="0" i="0" u="none" strike="noStrike" spc="0" dirty="0">
                          <a:solidFill>
                            <a:schemeClr val="tx1"/>
                          </a:solidFill>
                          <a:latin typeface="Arial" pitchFamily="34" charset="0"/>
                          <a:ea typeface="Arial"/>
                          <a:cs typeface="Arial" pitchFamily="34" charset="0"/>
                        </a:rPr>
                        <a:t>литературе об истории России</a:t>
                      </a:r>
                      <a:r>
                        <a:rPr lang="ru-RU" sz="1300" b="0" i="0" u="none" strike="noStrike" spc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Arial"/>
                          <a:cs typeface="Arial" pitchFamily="34" charset="0"/>
                        </a:rPr>
                        <a:t>.</a:t>
                      </a:r>
                      <a:endParaRPr lang="ru-RU" sz="1300" dirty="0" smtClean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342900" lvl="0" indent="-342900" algn="just">
                        <a:lnSpc>
                          <a:spcPts val="108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50"/>
                        <a:buFont typeface="+mj-lt"/>
                        <a:buNone/>
                        <a:tabLst>
                          <a:tab pos="-49530" algn="l"/>
                        </a:tabLst>
                      </a:pPr>
                      <a:r>
                        <a:rPr lang="ru-RU" sz="1300" b="0" i="0" u="none" strike="noStrike" spc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Arial"/>
                          <a:cs typeface="Arial" pitchFamily="34" charset="0"/>
                        </a:rPr>
                        <a:t> 2.</a:t>
                      </a:r>
                      <a:r>
                        <a:rPr lang="ru-RU" sz="1300" b="0" i="0" u="none" strike="noStrike" spc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Arial"/>
                          <a:cs typeface="Arial" pitchFamily="34" charset="0"/>
                        </a:rPr>
                        <a:t> </a:t>
                      </a:r>
                      <a:r>
                        <a:rPr lang="ru-RU" sz="1300" b="0" i="0" u="none" strike="noStrike" spc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Arial"/>
                          <a:cs typeface="Arial" pitchFamily="34" charset="0"/>
                        </a:rPr>
                        <a:t>Совершенствование художественно-речевых и исполнительских навыков детей при  чтении стихотворений.</a:t>
                      </a:r>
                      <a:endParaRPr lang="ru-RU" sz="1300" u="none" strike="noStrike" spc="0" dirty="0">
                        <a:solidFill>
                          <a:schemeClr val="tx1"/>
                        </a:solidFill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</a:txBody>
                  <a:tcPr marL="31029" marR="310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4670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300" b="0" i="0" u="none" strike="noStrike" spc="0">
                        <a:solidFill>
                          <a:schemeClr val="tx1"/>
                        </a:solidFill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300" b="0" i="0" u="none" strike="noStrike" spc="0">
                          <a:solidFill>
                            <a:schemeClr val="tx1"/>
                          </a:solidFill>
                          <a:latin typeface="Arial" pitchFamily="34" charset="0"/>
                          <a:ea typeface="Arial"/>
                          <a:cs typeface="Arial" pitchFamily="34" charset="0"/>
                        </a:rPr>
                        <a:t>         </a:t>
                      </a:r>
                      <a:endParaRPr lang="ru-RU" sz="130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300" b="0" i="0" u="none" strike="noStrike" spc="0">
                          <a:solidFill>
                            <a:schemeClr val="tx1"/>
                          </a:solidFill>
                          <a:latin typeface="Arial" pitchFamily="34" charset="0"/>
                          <a:ea typeface="Arial"/>
                          <a:cs typeface="Arial" pitchFamily="34" charset="0"/>
                        </a:rPr>
                        <a:t>         </a:t>
                      </a:r>
                      <a:r>
                        <a:rPr lang="ru-RU" sz="1300" b="1" i="0" u="none" strike="noStrike" spc="0">
                          <a:solidFill>
                            <a:schemeClr val="tx1"/>
                          </a:solidFill>
                          <a:latin typeface="Arial" pitchFamily="34" charset="0"/>
                          <a:ea typeface="Arial"/>
                          <a:cs typeface="Arial" pitchFamily="34" charset="0"/>
                        </a:rPr>
                        <a:t>М</a:t>
                      </a:r>
                      <a:r>
                        <a:rPr lang="ru-RU" sz="1300" b="0" i="0" u="none" strike="noStrike" spc="0">
                          <a:solidFill>
                            <a:schemeClr val="tx1"/>
                          </a:solidFill>
                          <a:latin typeface="Arial" pitchFamily="34" charset="0"/>
                          <a:ea typeface="Arial"/>
                          <a:cs typeface="Arial" pitchFamily="34" charset="0"/>
                        </a:rPr>
                        <a:t>узыка</a:t>
                      </a:r>
                      <a:endParaRPr lang="ru-RU" sz="130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1029" marR="310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080"/>
                        </a:lnSpc>
                        <a:spcAft>
                          <a:spcPts val="0"/>
                        </a:spcAft>
                        <a:tabLst>
                          <a:tab pos="-46990" algn="l"/>
                        </a:tabLst>
                      </a:pPr>
                      <a:r>
                        <a:rPr lang="ru-RU" sz="1300" b="0" i="0" u="none" strike="noStrike" spc="0" dirty="0">
                          <a:solidFill>
                            <a:schemeClr val="tx1"/>
                          </a:solidFill>
                          <a:latin typeface="Arial" pitchFamily="34" charset="0"/>
                          <a:ea typeface="Arial"/>
                          <a:cs typeface="Arial" pitchFamily="34" charset="0"/>
                        </a:rPr>
                        <a:t>   </a:t>
                      </a:r>
                      <a:endParaRPr lang="ru-RU" sz="13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ts val="1080"/>
                        </a:lnSpc>
                        <a:spcAft>
                          <a:spcPts val="0"/>
                        </a:spcAft>
                        <a:tabLst>
                          <a:tab pos="-46990" algn="l"/>
                        </a:tabLst>
                      </a:pPr>
                      <a:r>
                        <a:rPr lang="ru-RU" sz="1300" b="0" i="0" u="none" strike="noStrike" spc="0" dirty="0">
                          <a:solidFill>
                            <a:schemeClr val="tx1"/>
                          </a:solidFill>
                          <a:latin typeface="Arial" pitchFamily="34" charset="0"/>
                          <a:ea typeface="Arial"/>
                          <a:cs typeface="Arial" pitchFamily="34" charset="0"/>
                        </a:rPr>
                        <a:t> 1.  Обогащение музыкальных впечатлений детей. </a:t>
                      </a:r>
                      <a:endParaRPr lang="ru-RU" sz="13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ts val="1080"/>
                        </a:lnSpc>
                        <a:spcAft>
                          <a:spcPts val="0"/>
                        </a:spcAft>
                        <a:tabLst>
                          <a:tab pos="-46990" algn="l"/>
                        </a:tabLst>
                      </a:pPr>
                      <a:r>
                        <a:rPr lang="ru-RU" sz="1300" b="0" i="0" u="none" strike="noStrike" spc="0" dirty="0">
                          <a:solidFill>
                            <a:schemeClr val="tx1"/>
                          </a:solidFill>
                          <a:latin typeface="Arial" pitchFamily="34" charset="0"/>
                          <a:ea typeface="Arial"/>
                          <a:cs typeface="Arial" pitchFamily="34" charset="0"/>
                        </a:rPr>
                        <a:t> 2.   Развитие эмоционального восприятия </a:t>
                      </a:r>
                      <a:r>
                        <a:rPr lang="ru-RU" sz="1300" b="0" i="0" u="none" strike="noStrike" spc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Arial"/>
                          <a:cs typeface="Arial" pitchFamily="34" charset="0"/>
                        </a:rPr>
                        <a:t>музыки. Слушать песни о войне</a:t>
                      </a:r>
                      <a:endParaRPr lang="ru-RU" sz="13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1029" marR="310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6874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300" b="0" i="0" u="none" strike="noStrike" spc="0" dirty="0">
                          <a:solidFill>
                            <a:schemeClr val="tx1"/>
                          </a:solidFill>
                          <a:latin typeface="Arial" pitchFamily="34" charset="0"/>
                          <a:ea typeface="Arial"/>
                          <a:cs typeface="Arial" pitchFamily="34" charset="0"/>
                        </a:rPr>
                        <a:t>    </a:t>
                      </a:r>
                      <a:endParaRPr lang="ru-RU" sz="13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300" b="0" i="0" u="none" strike="noStrike" spc="0" dirty="0">
                          <a:solidFill>
                            <a:schemeClr val="tx1"/>
                          </a:solidFill>
                          <a:latin typeface="Arial" pitchFamily="34" charset="0"/>
                          <a:ea typeface="Arial"/>
                          <a:cs typeface="Arial" pitchFamily="34" charset="0"/>
                        </a:rPr>
                        <a:t>       </a:t>
                      </a:r>
                      <a:endParaRPr lang="ru-RU" sz="13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300" b="0" i="0" u="none" strike="noStrike" spc="0" dirty="0">
                          <a:solidFill>
                            <a:schemeClr val="tx1"/>
                          </a:solidFill>
                          <a:latin typeface="Arial" pitchFamily="34" charset="0"/>
                          <a:ea typeface="Arial"/>
                          <a:cs typeface="Arial" pitchFamily="34" charset="0"/>
                        </a:rPr>
                        <a:t>       </a:t>
                      </a:r>
                      <a:endParaRPr lang="ru-RU" sz="1300" b="0" i="0" u="none" strike="noStrike" spc="0" dirty="0" smtClean="0">
                        <a:solidFill>
                          <a:schemeClr val="tx1"/>
                        </a:solidFill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300" b="0" i="0" u="none" strike="noStrike" spc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Arial"/>
                          <a:cs typeface="Arial" pitchFamily="34" charset="0"/>
                        </a:rPr>
                        <a:t>     </a:t>
                      </a:r>
                      <a:r>
                        <a:rPr lang="ru-RU" sz="1300" b="1" i="0" u="none" strike="noStrike" spc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Arial"/>
                          <a:cs typeface="Arial" pitchFamily="34" charset="0"/>
                        </a:rPr>
                        <a:t>К</a:t>
                      </a:r>
                      <a:r>
                        <a:rPr lang="ru-RU" sz="1300" b="0" i="0" u="none" strike="noStrike" spc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Arial"/>
                          <a:cs typeface="Arial" pitchFamily="34" charset="0"/>
                        </a:rPr>
                        <a:t>оммуникация</a:t>
                      </a:r>
                      <a:endParaRPr lang="ru-RU" sz="13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1029" marR="310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80"/>
                        </a:lnSpc>
                        <a:spcAft>
                          <a:spcPts val="0"/>
                        </a:spcAft>
                        <a:tabLst>
                          <a:tab pos="130810" algn="l"/>
                        </a:tabLst>
                      </a:pPr>
                      <a:endParaRPr lang="ru-RU" sz="1300" b="0" i="0" u="none" strike="noStrike" spc="0" dirty="0">
                        <a:solidFill>
                          <a:schemeClr val="tx1"/>
                        </a:solidFill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  <a:p>
                      <a:pPr>
                        <a:lnSpc>
                          <a:spcPts val="1080"/>
                        </a:lnSpc>
                        <a:spcAft>
                          <a:spcPts val="0"/>
                        </a:spcAft>
                        <a:tabLst>
                          <a:tab pos="130810" algn="l"/>
                        </a:tabLst>
                      </a:pPr>
                      <a:r>
                        <a:rPr lang="ru-RU" sz="1300" b="0" i="0" u="none" strike="noStrike" spc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Arial"/>
                          <a:cs typeface="Arial" pitchFamily="34" charset="0"/>
                        </a:rPr>
                        <a:t> 1</a:t>
                      </a:r>
                      <a:r>
                        <a:rPr lang="ru-RU" sz="1300" b="0" i="0" u="none" strike="noStrike" spc="0" dirty="0">
                          <a:solidFill>
                            <a:schemeClr val="tx1"/>
                          </a:solidFill>
                          <a:latin typeface="Arial" pitchFamily="34" charset="0"/>
                          <a:ea typeface="Arial"/>
                          <a:cs typeface="Arial" pitchFamily="34" charset="0"/>
                        </a:rPr>
                        <a:t>.  Расширение активного словарного запаса </a:t>
                      </a:r>
                      <a:r>
                        <a:rPr lang="ru-RU" sz="1300" b="0" i="0" u="none" strike="noStrike" spc="50" dirty="0">
                          <a:solidFill>
                            <a:schemeClr val="tx1"/>
                          </a:solidFill>
                          <a:latin typeface="Arial" pitchFamily="34" charset="0"/>
                          <a:ea typeface="Arial"/>
                          <a:cs typeface="Arial" pitchFamily="34" charset="0"/>
                        </a:rPr>
                        <a:t>по </a:t>
                      </a:r>
                      <a:r>
                        <a:rPr lang="ru-RU" sz="1300" b="0" i="0" u="none" strike="noStrike" spc="0" dirty="0">
                          <a:solidFill>
                            <a:schemeClr val="tx1"/>
                          </a:solidFill>
                          <a:latin typeface="Arial" pitchFamily="34" charset="0"/>
                          <a:ea typeface="Arial"/>
                          <a:cs typeface="Arial" pitchFamily="34" charset="0"/>
                        </a:rPr>
                        <a:t>темам: «День защитника     Отечества», «Военные профессии», «Военная техника».</a:t>
                      </a:r>
                      <a:endParaRPr lang="ru-RU" sz="13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lnSpc>
                          <a:spcPts val="1080"/>
                        </a:lnSpc>
                        <a:spcAft>
                          <a:spcPts val="0"/>
                        </a:spcAft>
                        <a:tabLst>
                          <a:tab pos="130810" algn="l"/>
                        </a:tabLst>
                      </a:pPr>
                      <a:r>
                        <a:rPr lang="ru-RU" sz="1300" b="0" i="0" u="none" strike="noStrike" spc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Arial"/>
                          <a:cs typeface="Arial" pitchFamily="34" charset="0"/>
                        </a:rPr>
                        <a:t> 2</a:t>
                      </a:r>
                      <a:r>
                        <a:rPr lang="ru-RU" sz="1300" b="0" i="0" u="none" strike="noStrike" spc="0" dirty="0">
                          <a:solidFill>
                            <a:schemeClr val="tx1"/>
                          </a:solidFill>
                          <a:latin typeface="Arial" pitchFamily="34" charset="0"/>
                          <a:ea typeface="Arial"/>
                          <a:cs typeface="Arial" pitchFamily="34" charset="0"/>
                        </a:rPr>
                        <a:t>.  Совершенствование грамматической структуры речи.</a:t>
                      </a:r>
                      <a:endParaRPr lang="ru-RU" sz="13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ts val="1080"/>
                        </a:lnSpc>
                        <a:spcAft>
                          <a:spcPts val="0"/>
                        </a:spcAft>
                        <a:tabLst>
                          <a:tab pos="128270" algn="l"/>
                        </a:tabLst>
                      </a:pPr>
                      <a:r>
                        <a:rPr lang="ru-RU" sz="1300" b="0" i="0" u="none" strike="noStrike" spc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Arial"/>
                          <a:cs typeface="Arial" pitchFamily="34" charset="0"/>
                        </a:rPr>
                        <a:t> 3</a:t>
                      </a:r>
                      <a:r>
                        <a:rPr lang="ru-RU" sz="1300" b="0" i="0" u="none" strike="noStrike" spc="0" dirty="0">
                          <a:solidFill>
                            <a:schemeClr val="tx1"/>
                          </a:solidFill>
                          <a:latin typeface="Arial" pitchFamily="34" charset="0"/>
                          <a:ea typeface="Arial"/>
                          <a:cs typeface="Arial" pitchFamily="34" charset="0"/>
                        </a:rPr>
                        <a:t>.  Развитие связной речи.</a:t>
                      </a:r>
                      <a:endParaRPr lang="ru-RU" sz="13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ts val="1080"/>
                        </a:lnSpc>
                        <a:spcAft>
                          <a:spcPts val="0"/>
                        </a:spcAft>
                        <a:tabLst>
                          <a:tab pos="130810" algn="l"/>
                        </a:tabLst>
                      </a:pPr>
                      <a:r>
                        <a:rPr lang="ru-RU" sz="1300" b="0" i="0" u="none" strike="noStrike" spc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Arial"/>
                          <a:cs typeface="Arial" pitchFamily="34" charset="0"/>
                        </a:rPr>
                        <a:t> 4</a:t>
                      </a:r>
                      <a:r>
                        <a:rPr lang="ru-RU" sz="1300" b="0" i="0" u="none" strike="noStrike" spc="0" dirty="0">
                          <a:solidFill>
                            <a:schemeClr val="tx1"/>
                          </a:solidFill>
                          <a:latin typeface="Arial" pitchFamily="34" charset="0"/>
                          <a:ea typeface="Arial"/>
                          <a:cs typeface="Arial" pitchFamily="34" charset="0"/>
                        </a:rPr>
                        <a:t>.  Развитие словесно-логического мышления.</a:t>
                      </a:r>
                      <a:endParaRPr lang="ru-RU" sz="13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lnSpc>
                          <a:spcPts val="1080"/>
                        </a:lnSpc>
                        <a:spcAft>
                          <a:spcPts val="0"/>
                        </a:spcAft>
                        <a:tabLst>
                          <a:tab pos="128270" algn="l"/>
                        </a:tabLst>
                      </a:pPr>
                      <a:r>
                        <a:rPr lang="ru-RU" sz="1300" b="0" i="0" u="none" strike="noStrike" spc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Arial"/>
                          <a:cs typeface="Arial" pitchFamily="34" charset="0"/>
                        </a:rPr>
                        <a:t> 5.  </a:t>
                      </a:r>
                      <a:r>
                        <a:rPr lang="ru-RU" sz="1300" b="0" i="0" u="none" strike="noStrike" spc="0" dirty="0">
                          <a:solidFill>
                            <a:schemeClr val="tx1"/>
                          </a:solidFill>
                          <a:latin typeface="Arial" pitchFamily="34" charset="0"/>
                          <a:ea typeface="Arial"/>
                          <a:cs typeface="Arial" pitchFamily="34" charset="0"/>
                        </a:rPr>
                        <a:t>Совершенствование навыков употреблении  в речи слов сложной слоговой структуры  </a:t>
                      </a:r>
                      <a:r>
                        <a:rPr lang="ru-RU" sz="1300" b="0" i="0" u="none" strike="noStrike" spc="50" dirty="0">
                          <a:solidFill>
                            <a:schemeClr val="tx1"/>
                          </a:solidFill>
                          <a:latin typeface="Arial" pitchFamily="34" charset="0"/>
                          <a:ea typeface="Arial"/>
                          <a:cs typeface="Arial" pitchFamily="34" charset="0"/>
                        </a:rPr>
                        <a:t>и   </a:t>
                      </a:r>
                      <a:r>
                        <a:rPr lang="ru-RU" sz="1300" b="0" i="0" u="none" strike="noStrike" spc="5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Arial"/>
                          <a:cs typeface="Arial" pitchFamily="34" charset="0"/>
                        </a:rPr>
                        <a:t>звукона</a:t>
                      </a:r>
                      <a:r>
                        <a:rPr lang="ru-RU" sz="1300" b="0" i="0" u="none" strike="noStrike" spc="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Arial"/>
                          <a:cs typeface="Arial" pitchFamily="34" charset="0"/>
                        </a:rPr>
                        <a:t>полняемости</a:t>
                      </a:r>
                      <a:r>
                        <a:rPr lang="ru-RU" sz="1300" b="0" i="0" u="none" strike="noStrike" spc="0" dirty="0">
                          <a:solidFill>
                            <a:schemeClr val="tx1"/>
                          </a:solidFill>
                          <a:latin typeface="Arial" pitchFamily="34" charset="0"/>
                          <a:ea typeface="Arial"/>
                          <a:cs typeface="Arial" pitchFamily="34" charset="0"/>
                        </a:rPr>
                        <a:t>.</a:t>
                      </a:r>
                      <a:endParaRPr lang="ru-RU" sz="13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1029" marR="310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54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3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Х</a:t>
                      </a: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удожественное                       </a:t>
                      </a:r>
                      <a:r>
                        <a:rPr lang="en-US" sz="13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  </a:t>
                      </a:r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</a:t>
                      </a: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ворчество</a:t>
                      </a:r>
                      <a:endParaRPr lang="ru-RU" sz="13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1029" marR="310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314575" algn="l"/>
                        </a:tabLst>
                      </a:pPr>
                      <a:endParaRPr lang="ru-RU" sz="1300" dirty="0" smtClean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2314575" algn="l"/>
                        </a:tabLst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r>
                        <a:rPr lang="ru-RU" sz="13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  Развитие творчества детей.</a:t>
                      </a: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2314575" algn="l"/>
                        </a:tabLs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2. </a:t>
                      </a: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Совершенствование </a:t>
                      </a:r>
                      <a:r>
                        <a:rPr lang="ru-RU" sz="13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умение создавать сюжетное изображение по представлению. </a:t>
                      </a:r>
                    </a:p>
                  </a:txBody>
                  <a:tcPr marL="31029" marR="310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pull dir="ru"/>
    <p:sndAc>
      <p:stSnd>
        <p:snd r:embed="rId2" name="push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79512" y="260648"/>
          <a:ext cx="8964488" cy="6599642"/>
        </p:xfrm>
        <a:graphic>
          <a:graphicData uri="http://schemas.openxmlformats.org/drawingml/2006/table">
            <a:tbl>
              <a:tblPr/>
              <a:tblGrid>
                <a:gridCol w="1437233"/>
                <a:gridCol w="1515095"/>
                <a:gridCol w="5949274"/>
                <a:gridCol w="62886"/>
              </a:tblGrid>
              <a:tr h="5784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Arial"/>
                          <a:ea typeface="Times New Roman"/>
                        </a:rPr>
                        <a:t>                                  </a:t>
                      </a:r>
                      <a:r>
                        <a:rPr lang="ru-RU" sz="1200" b="1" dirty="0" smtClean="0">
                          <a:solidFill>
                            <a:srgbClr val="FFC000"/>
                          </a:solidFill>
                          <a:latin typeface="Arial"/>
                          <a:ea typeface="Times New Roman"/>
                        </a:rPr>
                        <a:t>Образовательные</a:t>
                      </a:r>
                      <a:r>
                        <a:rPr lang="ru-RU" sz="1200" b="1" baseline="0" dirty="0" smtClean="0">
                          <a:solidFill>
                            <a:srgbClr val="FFC000"/>
                          </a:solidFill>
                          <a:latin typeface="Times New Roman"/>
                          <a:ea typeface="Times New Roman"/>
                        </a:rPr>
                        <a:t>   </a:t>
                      </a:r>
                      <a:r>
                        <a:rPr lang="ru-RU" sz="1200" b="1" baseline="0" dirty="0" smtClean="0">
                          <a:solidFill>
                            <a:srgbClr val="FFC000"/>
                          </a:solidFill>
                          <a:latin typeface="Arial"/>
                          <a:ea typeface="Times New Roman"/>
                        </a:rPr>
                        <a:t>о</a:t>
                      </a:r>
                      <a:r>
                        <a:rPr lang="ru-RU" sz="1200" b="1" dirty="0" smtClean="0">
                          <a:solidFill>
                            <a:srgbClr val="FFC000"/>
                          </a:solidFill>
                          <a:latin typeface="Arial"/>
                          <a:ea typeface="Times New Roman"/>
                        </a:rPr>
                        <a:t>бласти</a:t>
                      </a:r>
                      <a:endParaRPr lang="ru-RU" sz="1200" b="1" dirty="0">
                        <a:solidFill>
                          <a:srgbClr val="FFC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8743" marR="18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Arial"/>
                          <a:ea typeface="Times New Roman"/>
                        </a:rPr>
                        <a:t>                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FFC000"/>
                          </a:solidFill>
                          <a:latin typeface="Arial"/>
                          <a:ea typeface="Times New Roman"/>
                        </a:rPr>
                        <a:t>   </a:t>
                      </a:r>
                      <a:r>
                        <a:rPr lang="ru-RU" sz="1200" b="1" dirty="0" smtClean="0">
                          <a:solidFill>
                            <a:srgbClr val="FFC000"/>
                          </a:solidFill>
                          <a:latin typeface="Arial"/>
                          <a:ea typeface="Times New Roman"/>
                        </a:rPr>
                        <a:t>Формы </a:t>
                      </a:r>
                      <a:r>
                        <a:rPr lang="ru-RU" sz="1200" b="1" dirty="0">
                          <a:solidFill>
                            <a:srgbClr val="FFC000"/>
                          </a:solidFill>
                          <a:latin typeface="Arial"/>
                          <a:ea typeface="Times New Roman"/>
                        </a:rPr>
                        <a:t>и методы </a:t>
                      </a:r>
                      <a:r>
                        <a:rPr lang="ru-RU" sz="1200" b="1" dirty="0" smtClean="0">
                          <a:solidFill>
                            <a:srgbClr val="FFC000"/>
                          </a:solidFill>
                          <a:latin typeface="Arial"/>
                          <a:ea typeface="Times New Roman"/>
                        </a:rPr>
                        <a:t>      работы</a:t>
                      </a:r>
                      <a:endParaRPr lang="ru-RU" sz="1200" b="1" dirty="0">
                        <a:solidFill>
                          <a:srgbClr val="FFC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8743" marR="18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Times New Roman"/>
                          <a:ea typeface="Times New Roman"/>
                        </a:rPr>
                        <a:t>                </a:t>
                      </a:r>
                      <a:endParaRPr lang="ru-RU" sz="12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                                             </a:t>
                      </a:r>
                      <a:r>
                        <a:rPr lang="ru-RU" sz="1200" b="1" dirty="0" smtClean="0">
                          <a:solidFill>
                            <a:srgbClr val="FFC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Работа</a:t>
                      </a:r>
                      <a:r>
                        <a:rPr lang="ru-RU" sz="1200" b="1" baseline="0" dirty="0" smtClean="0">
                          <a:solidFill>
                            <a:srgbClr val="FFC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с детьми</a:t>
                      </a:r>
                      <a:endParaRPr lang="ru-RU" sz="1200" b="1" dirty="0">
                        <a:solidFill>
                          <a:srgbClr val="FFC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8743" marR="18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400" dirty="0">
                        <a:latin typeface="Times New Roman"/>
                        <a:ea typeface="Times New Roman"/>
                      </a:endParaRPr>
                    </a:p>
                  </a:txBody>
                  <a:tcPr marL="18743" marR="18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12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«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Социально –коммуникативное развитие»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8743" marR="18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Беседы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самоотверженном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труде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россиян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тылу.</a:t>
                      </a:r>
                    </a:p>
                  </a:txBody>
                  <a:tcPr marL="18743" marR="18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Конспекты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8743" marR="18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400" dirty="0">
                        <a:latin typeface="Times New Roman"/>
                        <a:ea typeface="Times New Roman"/>
                      </a:endParaRPr>
                    </a:p>
                  </a:txBody>
                  <a:tcPr marL="18743" marR="18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6642">
                <a:tc>
                  <a:txBody>
                    <a:bodyPr/>
                    <a:lstStyle/>
                    <a:p>
                      <a:pPr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«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Познавательное развитие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      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8743" marR="18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Дидактические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игры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Игры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имитации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Сюжетно-ролевые игры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8743" marR="18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«Подбери одежду», «Что нужно солдату,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моряку,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пограничнику, 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лётчику», «Чья форма?», «Военная техника», «Роды войск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».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«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Мы военные», «Танкисты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»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«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Разведчики», «На привале», «Мы санитары», «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Пограничники».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8743" marR="18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400" dirty="0">
                        <a:latin typeface="Times New Roman"/>
                        <a:ea typeface="Times New Roman"/>
                      </a:endParaRPr>
                    </a:p>
                  </a:txBody>
                  <a:tcPr marL="18743" marR="18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3300">
                <a:tc>
                  <a:txBody>
                    <a:bodyPr/>
                    <a:lstStyle/>
                    <a:p>
                      <a:pPr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«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Речевое   развитие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                         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baseline="0" dirty="0" smtClean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baseline="0" dirty="0" smtClean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Развитие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речи </a:t>
                      </a:r>
                    </a:p>
                    <a:p>
                      <a:pPr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</a:p>
                  </a:txBody>
                  <a:tcPr marL="18743" marR="18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Беседы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 подвигах и мужестве солдат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baseline="0" dirty="0" smtClean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  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Рассказы 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 обсуждение детей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Конкурс 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чтецов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Чтение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детям художественной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и   методической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пособий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8743" marR="18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«Наша  Российская армия», «День защитника Отечества», «Оборона Москвы», «Блокада Ленинграда» «Женщины на войне», «Нам нужен мир», «9 Мая Салют Победы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».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«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Как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воевал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мой прадед», «Военная история моей семьи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»,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«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Мой прадед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военный»,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«Моя прабабушка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воевала»,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«Прадедушка-танкист».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«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Мы живем под мирном небом»  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(Стихи)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kern="1200" spc="0" dirty="0" smtClean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kern="1400" spc="25" dirty="0" smtClean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kern="1400" spc="25" dirty="0" smtClean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1400" spc="25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 </a:t>
                      </a:r>
                      <a:r>
                        <a:rPr lang="ru-RU" sz="1200" kern="1400" spc="25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героях» А. Митяев, «Страницы героической истории» М.П. Лазарев, В.Т. Пасечников, «Старый снимок» С. Пивоваров, «Имя» С. Погорельский, </a:t>
                      </a:r>
                      <a:endParaRPr lang="ru-RU" sz="1200" kern="1400" spc="25" dirty="0" smtClean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1400" spc="25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«</a:t>
                      </a:r>
                      <a:r>
                        <a:rPr lang="ru-RU" sz="1200" kern="1400" spc="25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Блокада Ленинграда» Ю. Воронов, «Залпы Победы» В. </a:t>
                      </a:r>
                      <a:r>
                        <a:rPr lang="ru-RU" sz="1200" kern="1400" spc="25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Инбер</a:t>
                      </a:r>
                      <a:r>
                        <a:rPr lang="ru-RU" sz="1200" kern="1400" spc="25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, «Праздник Победы» Т. Лаврова. Алексеев С. Наташка. Три приятеля с Волхонки. Семь потов. Праздничный обед. Таня Савичева. Шуба. "</a:t>
                      </a:r>
                      <a:r>
                        <a:rPr lang="ru-RU" sz="1200" kern="1400" spc="25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Данке</a:t>
                      </a:r>
                      <a:r>
                        <a:rPr lang="ru-RU" sz="1200" kern="1400" spc="25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200" kern="1400" spc="25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шён</a:t>
                      </a:r>
                      <a:r>
                        <a:rPr lang="ru-RU" sz="1200" kern="1400" spc="25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". "</a:t>
                      </a:r>
                      <a:r>
                        <a:rPr lang="ru-RU" sz="1200" kern="1400" spc="25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Мутти</a:t>
                      </a:r>
                      <a:r>
                        <a:rPr lang="ru-RU" sz="1200" kern="1400" spc="25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!" Бронзой поднялся в небо. Три автомата.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                         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                                              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8743" marR="18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400" dirty="0">
                        <a:latin typeface="Times New Roman"/>
                        <a:ea typeface="Times New Roman"/>
                      </a:endParaRPr>
                    </a:p>
                  </a:txBody>
                  <a:tcPr marL="18743" marR="18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1763688" y="-67454"/>
            <a:ext cx="491732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Выполнение проекта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  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zoom/>
    <p:sndAc>
      <p:stSnd>
        <p:snd r:embed="rId2" name="push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0489036"/>
              </p:ext>
            </p:extLst>
          </p:nvPr>
        </p:nvGraphicFramePr>
        <p:xfrm>
          <a:off x="107504" y="-27384"/>
          <a:ext cx="8928992" cy="6839272"/>
        </p:xfrm>
        <a:graphic>
          <a:graphicData uri="http://schemas.openxmlformats.org/drawingml/2006/table">
            <a:tbl>
              <a:tblPr/>
              <a:tblGrid>
                <a:gridCol w="1152128"/>
                <a:gridCol w="1728192"/>
                <a:gridCol w="6048672"/>
              </a:tblGrid>
              <a:tr h="2520280">
                <a:tc>
                  <a:txBody>
                    <a:bodyPr/>
                    <a:lstStyle/>
                    <a:p>
                      <a:pPr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«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Художественно    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эстетическое развитие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».</a:t>
                      </a:r>
                    </a:p>
                  </a:txBody>
                  <a:tcPr marL="32979" marR="32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Рисование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Рисунки на асфальте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400" dirty="0" smtClean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Раскраски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400" dirty="0" smtClean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Лепка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400" dirty="0" smtClean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Аппликация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979" marR="32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1.«Звезда» (восковые мелки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),2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.«Война глазами  детей» (гуашь), 3.«Танк» (мелки, карандаши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).Подарок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бабушке «Ромашки в вазе» ( гуашь, акварельный лист, кисть),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                                                                                          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«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Танки , самолеты, корабли,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солдаты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»(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мелки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                                                 фото          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                                                                      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                                           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23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февраля День Защитника Отечества,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День победы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мая.                    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фото                             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«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Танк», «Самолет»(пластилин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),                                                                         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«георгиевская лента на веточке цветущей яблони»(пластилин, картон)  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 Фото                             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«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Звезда»(цветная бумага, ножницы, клей, цветные столовые салфетки,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цв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 картон),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«Город после войны» (цветная и белая бумага, клей,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цв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 картон)             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фото                                                              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                              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979" marR="32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4296">
                <a:tc>
                  <a:txBody>
                    <a:bodyPr/>
                    <a:lstStyle/>
                    <a:p>
                      <a:pPr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   </a:t>
                      </a:r>
                    </a:p>
                    <a:p>
                      <a:pPr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  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«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Музыка»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         </a:t>
                      </a:r>
                    </a:p>
                    <a:p>
                      <a:pPr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     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           </a:t>
                      </a:r>
                    </a:p>
                    <a:p>
                      <a:pPr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endParaRPr lang="ru-RU" sz="1200" baseline="0" dirty="0" smtClean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endParaRPr lang="ru-RU" sz="1200" baseline="0" dirty="0" smtClean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 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</a:p>
                  </a:txBody>
                  <a:tcPr marL="32979" marR="32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Слушание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и разучивание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песен и   мелодий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979" marR="32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«Пусть всегда будет Солнце»  (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муз.А.Островского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),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«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Катюша»  (муз. М.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Блантера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,  сл. М. Исаковского),   «У вечного Огня»    (сл. и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муз.С.Е.Кожуховской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,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«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Граница» 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Л.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Агутин)танцы.,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«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День Победы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»   (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муз.Д.Тухманова,сл.В.Харитонова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),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«Три  танкиста»     (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сл.Б.Ласкина,муз.Д.Покрасов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),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«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Бравые солдаты» «Наша  Родина сильна» 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сл.Т.Волгина,муз.А.Филлипенко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),«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Про папу»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муз.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В.Шаинского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Утренник«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Бравые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солдаты» (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портивно-музыкальный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праздник  ко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Д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ю З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ащитника  Отечества                                                                                            Фото                                       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                            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                                        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Утренник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: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«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 Днем  Победы »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Праздник  Великой Победы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«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 мая»)            Фото                                   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                                       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                             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979" marR="32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«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Физическое развитие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Спортивные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досуги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979" marR="32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«Мы – будущие солдаты»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Участие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районном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спортивном празднике</a:t>
                      </a:r>
                    </a:p>
                  </a:txBody>
                  <a:tcPr marL="32979" marR="32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Осанка, построение в шеренгу,  построение в колонну,  равнение, ходьба в колонне,  ползание по-пластунски, метание,  отжимание от пола,  бег,  преодоление препятствий, выполнение команд.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«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77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лет со дня  Великой Победы »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                                                                 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 фото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979" marR="32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9776">
                <a:tc>
                  <a:txBody>
                    <a:bodyPr/>
                    <a:lstStyle/>
                    <a:p>
                      <a:pPr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    Развитие     игровой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деятельности</a:t>
                      </a:r>
                    </a:p>
                  </a:txBody>
                  <a:tcPr marL="32979" marR="32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Подвижные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игры       </a:t>
                      </a:r>
                    </a:p>
                  </a:txBody>
                  <a:tcPr marL="32979" marR="32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«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Доставь донесение», «До свидания мальчики», «Флажки», «Перейди болото» и др.</a:t>
                      </a:r>
                    </a:p>
                  </a:txBody>
                  <a:tcPr marL="32979" marR="32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zoom/>
    <p:sndAc>
      <p:stSnd>
        <p:snd r:embed="rId2" name="push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79511" y="476671"/>
          <a:ext cx="8784978" cy="5556056"/>
        </p:xfrm>
        <a:graphic>
          <a:graphicData uri="http://schemas.openxmlformats.org/drawingml/2006/table">
            <a:tbl>
              <a:tblPr/>
              <a:tblGrid>
                <a:gridCol w="2088233"/>
                <a:gridCol w="1944216"/>
                <a:gridCol w="4752529"/>
              </a:tblGrid>
              <a:tr h="7200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333333"/>
                        </a:solidFill>
                        <a:latin typeface="Arial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Arial"/>
                          <a:ea typeface="Times New Roman"/>
                        </a:rPr>
                        <a:t>       </a:t>
                      </a: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575" marR="32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aseline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200" baseline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  </a:t>
                      </a:r>
                      <a:r>
                        <a:rPr lang="ru-RU" sz="12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Взаимодействие с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            Семьёй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           Беседы </a:t>
                      </a: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    </a:t>
                      </a:r>
                      <a:r>
                        <a:rPr lang="ru-RU" sz="1200" baseline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   </a:t>
                      </a: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575" marR="32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Arial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Arial"/>
                          <a:ea typeface="Times New Roman"/>
                        </a:rPr>
                        <a:t>     Беседы </a:t>
                      </a:r>
                      <a:r>
                        <a:rPr lang="ru-RU" sz="1200" dirty="0">
                          <a:latin typeface="Arial"/>
                          <a:ea typeface="Times New Roman"/>
                        </a:rPr>
                        <a:t>с родителями про </a:t>
                      </a:r>
                      <a:r>
                        <a:rPr lang="ru-RU" sz="1200" dirty="0" smtClean="0">
                          <a:latin typeface="Arial"/>
                          <a:ea typeface="Times New Roman"/>
                        </a:rPr>
                        <a:t> подвиги </a:t>
                      </a:r>
                      <a:r>
                        <a:rPr lang="ru-RU" sz="1200" dirty="0">
                          <a:latin typeface="Arial"/>
                          <a:ea typeface="Times New Roman"/>
                        </a:rPr>
                        <a:t>дедушек и бабушек. 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Arial"/>
                          <a:ea typeface="Times New Roman"/>
                        </a:rPr>
                        <a:t>    Сбор  информации </a:t>
                      </a:r>
                      <a:r>
                        <a:rPr lang="ru-RU" sz="1200" dirty="0">
                          <a:latin typeface="Arial"/>
                          <a:ea typeface="Times New Roman"/>
                        </a:rPr>
                        <a:t>о наградах, </a:t>
                      </a:r>
                      <a:r>
                        <a:rPr lang="ru-RU" sz="1200" dirty="0" smtClean="0">
                          <a:latin typeface="Arial"/>
                          <a:ea typeface="Times New Roman"/>
                        </a:rPr>
                        <a:t>писем</a:t>
                      </a:r>
                      <a:r>
                        <a:rPr lang="ru-RU" sz="1200" baseline="0" dirty="0" smtClean="0">
                          <a:latin typeface="Arial"/>
                          <a:ea typeface="Times New Roman"/>
                        </a:rPr>
                        <a:t>  и  </a:t>
                      </a:r>
                      <a:r>
                        <a:rPr lang="ru-RU" sz="1200" dirty="0" smtClean="0">
                          <a:latin typeface="Arial"/>
                          <a:ea typeface="Times New Roman"/>
                        </a:rPr>
                        <a:t>фотографий</a:t>
                      </a:r>
                      <a:r>
                        <a:rPr lang="ru-RU" sz="1200" dirty="0">
                          <a:latin typeface="Arial"/>
                          <a:ea typeface="Times New Roman"/>
                        </a:rPr>
                        <a:t>.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32575" marR="32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24536">
                <a:tc>
                  <a:txBody>
                    <a:bodyPr/>
                    <a:lstStyle/>
                    <a:p>
                      <a:pPr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333333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rgbClr val="333333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     </a:t>
                      </a:r>
                    </a:p>
                    <a:p>
                      <a:pPr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endParaRPr lang="ru-RU" sz="1300" dirty="0" smtClean="0">
                        <a:solidFill>
                          <a:srgbClr val="333333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endParaRPr lang="ru-RU" sz="1300" dirty="0" smtClean="0">
                        <a:solidFill>
                          <a:srgbClr val="333333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endParaRPr lang="ru-RU" sz="1300" dirty="0" smtClean="0">
                        <a:solidFill>
                          <a:srgbClr val="333333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endParaRPr lang="ru-RU" sz="1300" dirty="0" smtClean="0">
                        <a:solidFill>
                          <a:srgbClr val="333333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rgbClr val="333333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       </a:t>
                      </a:r>
                      <a:r>
                        <a:rPr lang="ru-RU" sz="1300" b="1" dirty="0" smtClean="0">
                          <a:solidFill>
                            <a:srgbClr val="333333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Конструирование</a:t>
                      </a:r>
                      <a:endParaRPr lang="ru-RU" sz="13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300" dirty="0" smtClean="0">
                        <a:solidFill>
                          <a:srgbClr val="333333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300" dirty="0" smtClean="0">
                        <a:solidFill>
                          <a:srgbClr val="333333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300" dirty="0" smtClean="0">
                        <a:solidFill>
                          <a:srgbClr val="333333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300" dirty="0" smtClean="0">
                        <a:solidFill>
                          <a:srgbClr val="333333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300" dirty="0" smtClean="0">
                        <a:solidFill>
                          <a:srgbClr val="333333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300" dirty="0" smtClean="0">
                        <a:solidFill>
                          <a:srgbClr val="333333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aseline="0" dirty="0" smtClean="0">
                          <a:solidFill>
                            <a:srgbClr val="333333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</a:t>
                      </a:r>
                      <a:r>
                        <a:rPr lang="ru-RU" sz="1300" b="1" dirty="0" smtClean="0">
                          <a:solidFill>
                            <a:srgbClr val="333333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Художественный </a:t>
                      </a:r>
                      <a:r>
                        <a:rPr lang="ru-RU" sz="1300" b="1" dirty="0">
                          <a:solidFill>
                            <a:srgbClr val="333333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труд</a:t>
                      </a:r>
                      <a:endParaRPr lang="ru-RU" sz="13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575" marR="32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aseline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2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      «</a:t>
                      </a: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Ласточка»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  «</a:t>
                      </a: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Орден Победы»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Коллективная</a:t>
                      </a:r>
                      <a:r>
                        <a:rPr lang="ru-RU" sz="1200" baseline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2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работа: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«Цветущая яблоня в вазе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Коллективная</a:t>
                      </a:r>
                      <a:r>
                        <a:rPr lang="ru-RU" sz="1200" baseline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</a:t>
                      </a:r>
                      <a:r>
                        <a:rPr lang="ru-RU" sz="12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работа</a:t>
                      </a: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«Земной шар мира и </a:t>
                      </a:r>
                      <a:r>
                        <a:rPr lang="ru-RU" sz="12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добра» </a:t>
                      </a: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Коллективная </a:t>
                      </a: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работа</a:t>
                      </a:r>
                      <a:r>
                        <a:rPr lang="ru-RU" sz="12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;          «</a:t>
                      </a: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Венок </a:t>
                      </a:r>
                      <a:r>
                        <a:rPr lang="ru-RU" sz="12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Победы</a:t>
                      </a: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»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aseline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</a:t>
                      </a:r>
                      <a:r>
                        <a:rPr lang="ru-RU" sz="12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Коллективная  работа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Коллективная  работа</a:t>
                      </a:r>
                      <a:r>
                        <a:rPr lang="ru-RU" sz="1200" baseline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    </a:t>
                      </a:r>
                      <a:r>
                        <a:rPr lang="ru-RU" sz="12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Оформление стенда</a:t>
                      </a: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575" marR="32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</a:t>
                      </a: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Черный и цветной картон, клей, ножницы</a:t>
                      </a:r>
                      <a:r>
                        <a:rPr lang="ru-RU" sz="12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                          фото</a:t>
                      </a: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                                                              </a:t>
                      </a:r>
                      <a:r>
                        <a:rPr lang="ru-RU" sz="12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                        </a:t>
                      </a: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Значок на грудь  (цветная бумага, ножницы, клей, фломастеры, лента клеящая).          </a:t>
                      </a:r>
                      <a:r>
                        <a:rPr lang="ru-RU" sz="12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                                                       </a:t>
                      </a: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Фото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</a:t>
                      </a: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Веточки, белая гофрированная бумага ,</a:t>
                      </a:r>
                      <a:r>
                        <a:rPr lang="ru-RU" sz="12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цветная</a:t>
                      </a:r>
                      <a:r>
                        <a:rPr lang="ru-RU" sz="1200" baseline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2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бумага , клей, георгиевские ленточки, ножницы, ваза , гуашь).             </a:t>
                      </a:r>
                      <a:r>
                        <a:rPr lang="ru-RU" sz="12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фото       </a:t>
                      </a: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</a:t>
                      </a: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Надувной шар, белая и цветная бумага, клей ПВА, гуашь, ножницы</a:t>
                      </a:r>
                      <a:r>
                        <a:rPr lang="ru-RU" sz="12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, ниточка</a:t>
                      </a: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                                 </a:t>
                      </a:r>
                      <a:r>
                        <a:rPr lang="ru-RU" sz="12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                            фото</a:t>
                      </a: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</a:t>
                      </a: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Цветные салфетки, клей, ножницы, картон) 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                                                                  </a:t>
                      </a:r>
                      <a:r>
                        <a:rPr lang="ru-RU" sz="12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                     </a:t>
                      </a: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фото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                      Оформление стенда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« </a:t>
                      </a:r>
                      <a:r>
                        <a:rPr lang="ru-RU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23 февраля</a:t>
                      </a: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День Защитника Отечества »</a:t>
                      </a:r>
                      <a:r>
                        <a:rPr lang="ru-RU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     </a:t>
                      </a:r>
                      <a:r>
                        <a:rPr lang="ru-RU" sz="12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                фото                                                                 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                      Оформление стенда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«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 Мая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День победы </a:t>
                      </a: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»                                </a:t>
                      </a:r>
                      <a:r>
                        <a:rPr lang="ru-RU" sz="12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                      </a:t>
                      </a: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фото                           </a:t>
                      </a:r>
                    </a:p>
                  </a:txBody>
                  <a:tcPr marL="32575" marR="32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79511" y="19473"/>
          <a:ext cx="8784978" cy="457200"/>
        </p:xfrm>
        <a:graphic>
          <a:graphicData uri="http://schemas.openxmlformats.org/drawingml/2006/table">
            <a:tbl>
              <a:tblPr firstRow="1" bandRow="1"/>
              <a:tblGrid>
                <a:gridCol w="2088233"/>
                <a:gridCol w="1944216"/>
                <a:gridCol w="4752529"/>
              </a:tblGrid>
              <a:tr h="385192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FFC000"/>
                          </a:solidFill>
                          <a:latin typeface="Arial"/>
                          <a:ea typeface="Times New Roman"/>
                        </a:rPr>
                        <a:t>Образовательные</a:t>
                      </a:r>
                      <a:r>
                        <a:rPr lang="ru-RU" sz="1200" b="1" baseline="0" dirty="0" smtClean="0">
                          <a:solidFill>
                            <a:srgbClr val="FFC000"/>
                          </a:solidFill>
                          <a:latin typeface="Times New Roman"/>
                          <a:ea typeface="Times New Roman"/>
                        </a:rPr>
                        <a:t>   </a:t>
                      </a:r>
                      <a:r>
                        <a:rPr lang="ru-RU" sz="1200" b="1" baseline="0" dirty="0" smtClean="0">
                          <a:solidFill>
                            <a:srgbClr val="FFC000"/>
                          </a:solidFill>
                          <a:latin typeface="Arial"/>
                          <a:ea typeface="Times New Roman"/>
                        </a:rPr>
                        <a:t>о</a:t>
                      </a:r>
                      <a:r>
                        <a:rPr lang="ru-RU" sz="1200" b="1" dirty="0" smtClean="0">
                          <a:solidFill>
                            <a:srgbClr val="FFC000"/>
                          </a:solidFill>
                          <a:latin typeface="Arial"/>
                          <a:ea typeface="Times New Roman"/>
                        </a:rPr>
                        <a:t>бласти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FFC000"/>
                          </a:solidFill>
                          <a:latin typeface="Arial"/>
                          <a:ea typeface="Times New Roman"/>
                        </a:rPr>
                        <a:t>Формы и методы       работы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             </a:t>
                      </a:r>
                      <a:r>
                        <a:rPr lang="ru-RU" dirty="0" smtClean="0">
                          <a:solidFill>
                            <a:srgbClr val="FFC000"/>
                          </a:solidFill>
                        </a:rPr>
                        <a:t>Работа с детьми</a:t>
                      </a:r>
                      <a:endParaRPr lang="ru-RU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9052921"/>
              </p:ext>
            </p:extLst>
          </p:nvPr>
        </p:nvGraphicFramePr>
        <p:xfrm>
          <a:off x="179511" y="4869161"/>
          <a:ext cx="8784977" cy="1859280"/>
        </p:xfrm>
        <a:graphic>
          <a:graphicData uri="http://schemas.openxmlformats.org/drawingml/2006/table">
            <a:tbl>
              <a:tblPr/>
              <a:tblGrid>
                <a:gridCol w="2088233"/>
                <a:gridCol w="1944215"/>
                <a:gridCol w="4752529"/>
              </a:tblGrid>
              <a:tr h="1656183">
                <a:tc>
                  <a:txBody>
                    <a:bodyPr/>
                    <a:lstStyle/>
                    <a:p>
                      <a:pPr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333333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  </a:t>
                      </a:r>
                    </a:p>
                    <a:p>
                      <a:pPr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333333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     Физическое развитие</a:t>
                      </a:r>
                      <a:endParaRPr lang="ru-RU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333333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    </a:t>
                      </a:r>
                      <a:endParaRPr lang="ru-RU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2979" marR="32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Спортивные      досуги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Развитие     игровой деятельности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Подвижные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игры       </a:t>
                      </a:r>
                    </a:p>
                  </a:txBody>
                  <a:tcPr marL="32979" marR="32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«Мы – будущие солдаты»(Участие в районном спортивном празднике)</a:t>
                      </a:r>
                      <a:r>
                        <a:rPr lang="ru-RU" sz="1200" baseline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</a:t>
                      </a:r>
                      <a:r>
                        <a:rPr lang="ru-RU" sz="12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«77 </a:t>
                      </a:r>
                      <a:r>
                        <a:rPr lang="ru-RU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лет со дня  Великой Победы »</a:t>
                      </a: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</a:t>
                      </a:r>
                      <a:r>
                        <a:rPr lang="ru-RU" sz="12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        фото                                                                                                              </a:t>
                      </a:r>
                      <a:r>
                        <a:rPr lang="ru-RU" sz="1200" baseline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</a:t>
                      </a:r>
                      <a:r>
                        <a:rPr lang="ru-RU" sz="1400" baseline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                   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333333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endParaRPr lang="ru-RU" sz="1200" dirty="0" smtClean="0">
                        <a:solidFill>
                          <a:srgbClr val="333333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«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Доставь донесение», «До свидания мальчики», «Флажки», «Перейди болото» и др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Осанка, построение в шеренгу,  построение в колонну,  равнение, ходьба в колонне,  ползание по-пластунски, метание,  отжимание от пола,  бег,  преодоление препятствий, выполнение команд.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979" marR="32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zoom/>
    <p:sndAc>
      <p:stSnd>
        <p:snd r:embed="rId2" name="push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251520" y="1412776"/>
            <a:ext cx="8136904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14575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1. Образовательная деятельность в подготовительной  группе «На встречу Победы»                                                                 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14575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2. Оформление выставки совместного творчества.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14575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3. Оформление стенда :« День Защитника Отечества» и «День Победы».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14575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4. Выступление на утреннике: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14575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«Бравые солдаты»,«С Днем Победы»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14575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5. Фотогалерея.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1457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27784" y="188640"/>
            <a:ext cx="4536504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2314575" algn="l"/>
              </a:tabLst>
            </a:pPr>
            <a:r>
              <a:rPr lang="ru-RU" sz="2500" b="1" dirty="0" smtClean="0">
                <a:solidFill>
                  <a:srgbClr val="FF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Презентация проекта</a:t>
            </a:r>
            <a:endParaRPr lang="ru-RU" sz="25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15816" y="548680"/>
            <a:ext cx="3842719" cy="477054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sz="25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«На встречу Победы». </a:t>
            </a:r>
            <a:endParaRPr lang="ru-RU" sz="25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2044</TotalTime>
  <Words>1465</Words>
  <Application>Microsoft Office PowerPoint</Application>
  <PresentationFormat>Экран (4:3)</PresentationFormat>
  <Paragraphs>341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Поток</vt:lpstr>
      <vt:lpstr>  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        </dc:title>
  <dc:creator>Семья</dc:creator>
  <cp:lastModifiedBy>User</cp:lastModifiedBy>
  <cp:revision>216</cp:revision>
  <dcterms:created xsi:type="dcterms:W3CDTF">2015-05-11T05:45:33Z</dcterms:created>
  <dcterms:modified xsi:type="dcterms:W3CDTF">2023-12-17T16:37:12Z</dcterms:modified>
</cp:coreProperties>
</file>