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70" r:id="rId6"/>
    <p:sldId id="269" r:id="rId7"/>
    <p:sldId id="266" r:id="rId8"/>
    <p:sldId id="261" r:id="rId9"/>
    <p:sldId id="275" r:id="rId10"/>
    <p:sldId id="271" r:id="rId11"/>
    <p:sldId id="267" r:id="rId12"/>
    <p:sldId id="272" r:id="rId13"/>
    <p:sldId id="273" r:id="rId14"/>
    <p:sldId id="268" r:id="rId15"/>
    <p:sldId id="265" r:id="rId16"/>
    <p:sldId id="276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13D3D7-59BD-4490-9B94-EE14A4C3057C}" v="45" dt="2023-10-02T16:06:41.713"/>
    <p1510:client id="{9C616A32-D1C4-4AA4-9CB5-F611B550AE53}" v="726" dt="2023-10-27T19:40:19.230"/>
    <p1510:client id="{37AF9290-54B6-4D6C-ABB8-3597C88978D5}" v="803" dt="2023-10-30T19:33:16.862"/>
    <p1510:client id="{3DC4DAB6-44B7-4496-8753-937BABD647F2}" v="646" dt="2023-10-02T19:31:02.864"/>
    <p1510:client id="{B5838C60-9656-4E50-A14B-5BC22804E79D}" v="764" dt="2023-10-26T19:34:02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5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9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4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9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7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0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0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2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4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1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3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D0DA90F4-B24A-49DA-9477-972BFC4B1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ADAF001-055A-4E35-BF24-AF70A5FE2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6" y="0"/>
            <a:ext cx="10615628" cy="6858000"/>
          </a:xfrm>
          <a:custGeom>
            <a:avLst/>
            <a:gdLst>
              <a:gd name="connsiteX0" fmla="*/ 7169275 w 10615628"/>
              <a:gd name="connsiteY0" fmla="*/ 5665108 h 6858000"/>
              <a:gd name="connsiteX1" fmla="*/ 7514896 w 10615628"/>
              <a:gd name="connsiteY1" fmla="*/ 6010729 h 6858000"/>
              <a:gd name="connsiteX2" fmla="*/ 7169275 w 10615628"/>
              <a:gd name="connsiteY2" fmla="*/ 6356350 h 6858000"/>
              <a:gd name="connsiteX3" fmla="*/ 6823654 w 10615628"/>
              <a:gd name="connsiteY3" fmla="*/ 6010729 h 6858000"/>
              <a:gd name="connsiteX4" fmla="*/ 7169275 w 10615628"/>
              <a:gd name="connsiteY4" fmla="*/ 5665108 h 6858000"/>
              <a:gd name="connsiteX5" fmla="*/ 10010445 w 10615628"/>
              <a:gd name="connsiteY5" fmla="*/ 2285547 h 6858000"/>
              <a:gd name="connsiteX6" fmla="*/ 10456759 w 10615628"/>
              <a:gd name="connsiteY6" fmla="*/ 2731861 h 6858000"/>
              <a:gd name="connsiteX7" fmla="*/ 10010445 w 10615628"/>
              <a:gd name="connsiteY7" fmla="*/ 3178175 h 6858000"/>
              <a:gd name="connsiteX8" fmla="*/ 9564131 w 10615628"/>
              <a:gd name="connsiteY8" fmla="*/ 2731861 h 6858000"/>
              <a:gd name="connsiteX9" fmla="*/ 10010445 w 10615628"/>
              <a:gd name="connsiteY9" fmla="*/ 2285547 h 6858000"/>
              <a:gd name="connsiteX10" fmla="*/ 10354144 w 10615628"/>
              <a:gd name="connsiteY10" fmla="*/ 1626055 h 6858000"/>
              <a:gd name="connsiteX11" fmla="*/ 10615628 w 10615628"/>
              <a:gd name="connsiteY11" fmla="*/ 1887539 h 6858000"/>
              <a:gd name="connsiteX12" fmla="*/ 10354144 w 10615628"/>
              <a:gd name="connsiteY12" fmla="*/ 2149023 h 6858000"/>
              <a:gd name="connsiteX13" fmla="*/ 10092660 w 10615628"/>
              <a:gd name="connsiteY13" fmla="*/ 1887539 h 6858000"/>
              <a:gd name="connsiteX14" fmla="*/ 10354144 w 10615628"/>
              <a:gd name="connsiteY14" fmla="*/ 1626055 h 6858000"/>
              <a:gd name="connsiteX15" fmla="*/ 1458900 w 10615628"/>
              <a:gd name="connsiteY15" fmla="*/ 620486 h 6858000"/>
              <a:gd name="connsiteX16" fmla="*/ 1905214 w 10615628"/>
              <a:gd name="connsiteY16" fmla="*/ 1066801 h 6858000"/>
              <a:gd name="connsiteX17" fmla="*/ 1458900 w 10615628"/>
              <a:gd name="connsiteY17" fmla="*/ 1513115 h 6858000"/>
              <a:gd name="connsiteX18" fmla="*/ 1012586 w 10615628"/>
              <a:gd name="connsiteY18" fmla="*/ 1066801 h 6858000"/>
              <a:gd name="connsiteX19" fmla="*/ 1458900 w 10615628"/>
              <a:gd name="connsiteY19" fmla="*/ 620486 h 6858000"/>
              <a:gd name="connsiteX20" fmla="*/ 6634576 w 10615628"/>
              <a:gd name="connsiteY20" fmla="*/ 0 h 6858000"/>
              <a:gd name="connsiteX21" fmla="*/ 10141833 w 10615628"/>
              <a:gd name="connsiteY21" fmla="*/ 0 h 6858000"/>
              <a:gd name="connsiteX22" fmla="*/ 10200259 w 10615628"/>
              <a:gd name="connsiteY22" fmla="*/ 112226 h 6858000"/>
              <a:gd name="connsiteX23" fmla="*/ 9914574 w 10615628"/>
              <a:gd name="connsiteY23" fmla="*/ 1675664 h 6858000"/>
              <a:gd name="connsiteX24" fmla="*/ 9361608 w 10615628"/>
              <a:gd name="connsiteY24" fmla="*/ 2357295 h 6858000"/>
              <a:gd name="connsiteX25" fmla="*/ 9334634 w 10615628"/>
              <a:gd name="connsiteY25" fmla="*/ 3068329 h 6858000"/>
              <a:gd name="connsiteX26" fmla="*/ 9815041 w 10615628"/>
              <a:gd name="connsiteY26" fmla="*/ 3852733 h 6858000"/>
              <a:gd name="connsiteX27" fmla="*/ 9376175 w 10615628"/>
              <a:gd name="connsiteY27" fmla="*/ 5163128 h 6858000"/>
              <a:gd name="connsiteX28" fmla="*/ 7869812 w 10615628"/>
              <a:gd name="connsiteY28" fmla="*/ 5397802 h 6858000"/>
              <a:gd name="connsiteX29" fmla="*/ 6545391 w 10615628"/>
              <a:gd name="connsiteY29" fmla="*/ 5591204 h 6858000"/>
              <a:gd name="connsiteX30" fmla="*/ 5772722 w 10615628"/>
              <a:gd name="connsiteY30" fmla="*/ 6463273 h 6858000"/>
              <a:gd name="connsiteX31" fmla="*/ 5542128 w 10615628"/>
              <a:gd name="connsiteY31" fmla="*/ 6751894 h 6858000"/>
              <a:gd name="connsiteX32" fmla="*/ 5455474 w 10615628"/>
              <a:gd name="connsiteY32" fmla="*/ 6858000 h 6858000"/>
              <a:gd name="connsiteX33" fmla="*/ 3884321 w 10615628"/>
              <a:gd name="connsiteY33" fmla="*/ 6858000 h 6858000"/>
              <a:gd name="connsiteX34" fmla="*/ 3874161 w 10615628"/>
              <a:gd name="connsiteY34" fmla="*/ 6844415 h 6858000"/>
              <a:gd name="connsiteX35" fmla="*/ 3692625 w 10615628"/>
              <a:gd name="connsiteY35" fmla="*/ 6276208 h 6858000"/>
              <a:gd name="connsiteX36" fmla="*/ 2561203 w 10615628"/>
              <a:gd name="connsiteY36" fmla="*/ 5655807 h 6858000"/>
              <a:gd name="connsiteX37" fmla="*/ 69616 w 10615628"/>
              <a:gd name="connsiteY37" fmla="*/ 4277707 h 6858000"/>
              <a:gd name="connsiteX38" fmla="*/ 1642 w 10615628"/>
              <a:gd name="connsiteY38" fmla="*/ 3679829 h 6858000"/>
              <a:gd name="connsiteX39" fmla="*/ 368893 w 10615628"/>
              <a:gd name="connsiteY39" fmla="*/ 2516307 h 6858000"/>
              <a:gd name="connsiteX40" fmla="*/ 1113509 w 10615628"/>
              <a:gd name="connsiteY40" fmla="*/ 2192619 h 6858000"/>
              <a:gd name="connsiteX41" fmla="*/ 2037232 w 10615628"/>
              <a:gd name="connsiteY41" fmla="*/ 2005556 h 6858000"/>
              <a:gd name="connsiteX42" fmla="*/ 2547311 w 10615628"/>
              <a:gd name="connsiteY42" fmla="*/ 1405116 h 6858000"/>
              <a:gd name="connsiteX43" fmla="*/ 3900863 w 10615628"/>
              <a:gd name="connsiteY43" fmla="*/ 578768 h 6858000"/>
              <a:gd name="connsiteX44" fmla="*/ 4571571 w 10615628"/>
              <a:gd name="connsiteY44" fmla="*/ 860779 h 6858000"/>
              <a:gd name="connsiteX45" fmla="*/ 6039225 w 10615628"/>
              <a:gd name="connsiteY45" fmla="*/ 631501 h 6858000"/>
              <a:gd name="connsiteX46" fmla="*/ 6449432 w 10615628"/>
              <a:gd name="connsiteY46" fmla="*/ 1932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8" h="6858000">
                <a:moveTo>
                  <a:pt x="7169275" y="5665108"/>
                </a:moveTo>
                <a:cubicBezTo>
                  <a:pt x="7360156" y="5665108"/>
                  <a:pt x="7514896" y="5819848"/>
                  <a:pt x="7514896" y="6010729"/>
                </a:cubicBezTo>
                <a:cubicBezTo>
                  <a:pt x="7514896" y="6201610"/>
                  <a:pt x="7360156" y="6356350"/>
                  <a:pt x="7169275" y="6356350"/>
                </a:cubicBezTo>
                <a:cubicBezTo>
                  <a:pt x="6978394" y="6356350"/>
                  <a:pt x="6823654" y="6201610"/>
                  <a:pt x="6823654" y="6010729"/>
                </a:cubicBezTo>
                <a:cubicBezTo>
                  <a:pt x="6823654" y="5819848"/>
                  <a:pt x="6978394" y="5665108"/>
                  <a:pt x="7169275" y="5665108"/>
                </a:cubicBezTo>
                <a:close/>
                <a:moveTo>
                  <a:pt x="10010445" y="2285547"/>
                </a:moveTo>
                <a:cubicBezTo>
                  <a:pt x="10256937" y="2285547"/>
                  <a:pt x="10456759" y="2485369"/>
                  <a:pt x="10456759" y="2731861"/>
                </a:cubicBezTo>
                <a:cubicBezTo>
                  <a:pt x="10456759" y="2978353"/>
                  <a:pt x="10256937" y="3178175"/>
                  <a:pt x="10010445" y="3178175"/>
                </a:cubicBezTo>
                <a:cubicBezTo>
                  <a:pt x="9763953" y="3178175"/>
                  <a:pt x="9564131" y="2978353"/>
                  <a:pt x="9564131" y="2731861"/>
                </a:cubicBezTo>
                <a:cubicBezTo>
                  <a:pt x="9564131" y="2485369"/>
                  <a:pt x="9763953" y="2285547"/>
                  <a:pt x="10010445" y="2285547"/>
                </a:cubicBezTo>
                <a:close/>
                <a:moveTo>
                  <a:pt x="10354144" y="1626055"/>
                </a:moveTo>
                <a:cubicBezTo>
                  <a:pt x="10498558" y="1626055"/>
                  <a:pt x="10615628" y="1743125"/>
                  <a:pt x="10615628" y="1887539"/>
                </a:cubicBezTo>
                <a:cubicBezTo>
                  <a:pt x="10615628" y="2031953"/>
                  <a:pt x="10498558" y="2149023"/>
                  <a:pt x="10354144" y="2149023"/>
                </a:cubicBezTo>
                <a:cubicBezTo>
                  <a:pt x="10209730" y="2149023"/>
                  <a:pt x="10092660" y="2031953"/>
                  <a:pt x="10092660" y="1887539"/>
                </a:cubicBezTo>
                <a:cubicBezTo>
                  <a:pt x="10092660" y="1743125"/>
                  <a:pt x="10209730" y="1626055"/>
                  <a:pt x="10354144" y="1626055"/>
                </a:cubicBezTo>
                <a:close/>
                <a:moveTo>
                  <a:pt x="1458900" y="620486"/>
                </a:moveTo>
                <a:cubicBezTo>
                  <a:pt x="1705392" y="620486"/>
                  <a:pt x="1905214" y="820308"/>
                  <a:pt x="1905214" y="1066801"/>
                </a:cubicBezTo>
                <a:cubicBezTo>
                  <a:pt x="1905214" y="1313293"/>
                  <a:pt x="1705392" y="1513115"/>
                  <a:pt x="1458900" y="1513115"/>
                </a:cubicBezTo>
                <a:cubicBezTo>
                  <a:pt x="1212408" y="1513115"/>
                  <a:pt x="1012586" y="1313293"/>
                  <a:pt x="1012586" y="1066801"/>
                </a:cubicBezTo>
                <a:cubicBezTo>
                  <a:pt x="1012586" y="820308"/>
                  <a:pt x="1212408" y="620486"/>
                  <a:pt x="1458900" y="620486"/>
                </a:cubicBezTo>
                <a:close/>
                <a:moveTo>
                  <a:pt x="6634576" y="0"/>
                </a:moveTo>
                <a:lnTo>
                  <a:pt x="10141833" y="0"/>
                </a:lnTo>
                <a:lnTo>
                  <a:pt x="10200259" y="112226"/>
                </a:lnTo>
                <a:cubicBezTo>
                  <a:pt x="10410238" y="575267"/>
                  <a:pt x="10394871" y="1153566"/>
                  <a:pt x="9914574" y="1675664"/>
                </a:cubicBezTo>
                <a:cubicBezTo>
                  <a:pt x="9716855" y="1890647"/>
                  <a:pt x="9539637" y="2125050"/>
                  <a:pt x="9361608" y="2357295"/>
                </a:cubicBezTo>
                <a:cubicBezTo>
                  <a:pt x="9193291" y="2576999"/>
                  <a:pt x="9188571" y="2830555"/>
                  <a:pt x="9334634" y="3068329"/>
                </a:cubicBezTo>
                <a:cubicBezTo>
                  <a:pt x="9495669" y="3329572"/>
                  <a:pt x="9683003" y="3577867"/>
                  <a:pt x="9815041" y="3852733"/>
                </a:cubicBezTo>
                <a:cubicBezTo>
                  <a:pt x="10050524" y="4342849"/>
                  <a:pt x="9955574" y="4825683"/>
                  <a:pt x="9376175" y="5163128"/>
                </a:cubicBezTo>
                <a:cubicBezTo>
                  <a:pt x="8901028" y="5439881"/>
                  <a:pt x="8396076" y="5450671"/>
                  <a:pt x="7869812" y="5397802"/>
                </a:cubicBezTo>
                <a:cubicBezTo>
                  <a:pt x="7414763" y="5352215"/>
                  <a:pt x="6924916" y="5316880"/>
                  <a:pt x="6545391" y="5591204"/>
                </a:cubicBezTo>
                <a:cubicBezTo>
                  <a:pt x="6238293" y="5813470"/>
                  <a:pt x="6024794" y="6166020"/>
                  <a:pt x="5772722" y="6463273"/>
                </a:cubicBezTo>
                <a:cubicBezTo>
                  <a:pt x="5693284" y="6557075"/>
                  <a:pt x="5618532" y="6655327"/>
                  <a:pt x="5542128" y="6751894"/>
                </a:cubicBezTo>
                <a:lnTo>
                  <a:pt x="5455474" y="6858000"/>
                </a:lnTo>
                <a:lnTo>
                  <a:pt x="3884321" y="6858000"/>
                </a:lnTo>
                <a:lnTo>
                  <a:pt x="3874161" y="6844415"/>
                </a:lnTo>
                <a:cubicBezTo>
                  <a:pt x="3769501" y="6682571"/>
                  <a:pt x="3725803" y="6471500"/>
                  <a:pt x="3692625" y="6276208"/>
                </a:cubicBezTo>
                <a:cubicBezTo>
                  <a:pt x="3594979" y="5704765"/>
                  <a:pt x="2996562" y="5529974"/>
                  <a:pt x="2561203" y="5655807"/>
                </a:cubicBezTo>
                <a:cubicBezTo>
                  <a:pt x="1295583" y="6024676"/>
                  <a:pt x="405172" y="5378784"/>
                  <a:pt x="69616" y="4277707"/>
                </a:cubicBezTo>
                <a:cubicBezTo>
                  <a:pt x="12162" y="4089023"/>
                  <a:pt x="22817" y="3880246"/>
                  <a:pt x="1642" y="3679829"/>
                </a:cubicBezTo>
                <a:cubicBezTo>
                  <a:pt x="-11845" y="3246492"/>
                  <a:pt x="53163" y="2840534"/>
                  <a:pt x="368893" y="2516307"/>
                </a:cubicBezTo>
                <a:cubicBezTo>
                  <a:pt x="570253" y="2309552"/>
                  <a:pt x="826642" y="2227146"/>
                  <a:pt x="1113509" y="2192619"/>
                </a:cubicBezTo>
                <a:cubicBezTo>
                  <a:pt x="1425464" y="2154856"/>
                  <a:pt x="1739170" y="2099965"/>
                  <a:pt x="2037232" y="2005556"/>
                </a:cubicBezTo>
                <a:cubicBezTo>
                  <a:pt x="2313447" y="1917890"/>
                  <a:pt x="2430109" y="1649903"/>
                  <a:pt x="2547311" y="1405116"/>
                </a:cubicBezTo>
                <a:cubicBezTo>
                  <a:pt x="2839303" y="794963"/>
                  <a:pt x="3300289" y="490428"/>
                  <a:pt x="3900863" y="578768"/>
                </a:cubicBezTo>
                <a:cubicBezTo>
                  <a:pt x="4133784" y="613024"/>
                  <a:pt x="4362118" y="739802"/>
                  <a:pt x="4571571" y="860779"/>
                </a:cubicBezTo>
                <a:cubicBezTo>
                  <a:pt x="5133169" y="1185277"/>
                  <a:pt x="5641898" y="1029502"/>
                  <a:pt x="6039225" y="631501"/>
                </a:cubicBezTo>
                <a:cubicBezTo>
                  <a:pt x="6180164" y="489888"/>
                  <a:pt x="6313483" y="339980"/>
                  <a:pt x="6449432" y="1932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7214" y="1762125"/>
            <a:ext cx="6798833" cy="1926465"/>
          </a:xfrm>
        </p:spPr>
        <p:txBody>
          <a:bodyPr>
            <a:normAutofit/>
          </a:bodyPr>
          <a:lstStyle/>
          <a:p>
            <a:r>
              <a:rPr lang="ru-RU" b="1" dirty="0">
                <a:ea typeface="Calibri Light"/>
                <a:cs typeface="Calibri Light"/>
              </a:rPr>
              <a:t>Лёгкая атлетика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7214" y="3902207"/>
            <a:ext cx="6798833" cy="13851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400" dirty="0">
                <a:ea typeface="Calibri"/>
                <a:cs typeface="Calibri"/>
              </a:rPr>
              <a:t>Виды и подвиды</a:t>
            </a:r>
            <a:endParaRPr lang="en-US" sz="3400" dirty="0">
              <a:ea typeface="Calibri"/>
              <a:cs typeface="Calibri"/>
            </a:endParaRPr>
          </a:p>
          <a:p>
            <a:r>
              <a:rPr lang="ru-RU" dirty="0">
                <a:cs typeface="Calibri"/>
              </a:rPr>
              <a:t>Преподаватель </a:t>
            </a:r>
            <a:r>
              <a:rPr lang="ru-RU" dirty="0" err="1">
                <a:cs typeface="Calibri"/>
              </a:rPr>
              <a:t>Дидаева</a:t>
            </a:r>
            <a:r>
              <a:rPr lang="ru-RU" dirty="0">
                <a:cs typeface="Calibri"/>
              </a:rPr>
              <a:t> А.В.</a:t>
            </a:r>
            <a:endParaRPr lang="ru-RU" dirty="0"/>
          </a:p>
        </p:txBody>
      </p:sp>
      <p:pic>
        <p:nvPicPr>
          <p:cNvPr id="1026" name="Picture 2" descr="https://xn--90aiqw4a4aq.xn--p1ai/sites/default/files/tehnikum.jpg">
            <a:extLst>
              <a:ext uri="{FF2B5EF4-FFF2-40B4-BE49-F238E27FC236}">
                <a16:creationId xmlns:a16="http://schemas.microsoft.com/office/drawing/2014/main" id="{60E97537-FF58-4367-9D2C-B97500244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4"/>
          <a:stretch/>
        </p:blipFill>
        <p:spPr bwMode="auto">
          <a:xfrm>
            <a:off x="3178815" y="1944210"/>
            <a:ext cx="1588494" cy="9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45F8-B6B4-CADE-C963-F769CEB4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227162"/>
            <a:ext cx="4970822" cy="9134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1" err="1">
                <a:cs typeface="Posterama"/>
              </a:rPr>
              <a:t>Человек-птица</a:t>
            </a:r>
            <a:endParaRPr lang="en-US" b="1" err="1">
              <a:cs typeface="Posterama"/>
            </a:endParaRPr>
          </a:p>
        </p:txBody>
      </p:sp>
      <p:pic>
        <p:nvPicPr>
          <p:cNvPr id="6" name="Рисунок 5" descr="Изображение выглядит как человек, спорт, Спортивная форм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5F5910CE-F29A-22FF-E90D-534FDA82B2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545" t="9430" r="5497" b="10609"/>
          <a:stretch/>
        </p:blipFill>
        <p:spPr>
          <a:xfrm>
            <a:off x="6872377" y="457199"/>
            <a:ext cx="4823058" cy="585783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AFE995D8-7911-19B6-F36F-216EDC5CE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1295501"/>
            <a:ext cx="5617803" cy="50191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100" dirty="0" err="1"/>
              <a:t>Cергей</a:t>
            </a:r>
            <a:r>
              <a:rPr lang="ru-RU" sz="2100" dirty="0"/>
              <a:t> Бубка — украинский легкоатлет по прыжкам с шестом, первый в мире человек, прыгнувший выше 6 м.</a:t>
            </a:r>
          </a:p>
          <a:p>
            <a:r>
              <a:rPr lang="ru-RU" sz="2100" dirty="0"/>
              <a:t> В 1984 г. установил свой первый рекорд мира на соревнованиях в Братиславе, взяв высоту 5 м 85 см, а уже 13 июля 1985 г. в Париже Сергей Бубка преодолел высоту 6 м.</a:t>
            </a:r>
          </a:p>
          <a:p>
            <a:r>
              <a:rPr lang="ru-RU" sz="2100" dirty="0"/>
              <a:t> Высшие достижения спортсмена — </a:t>
            </a:r>
          </a:p>
          <a:p>
            <a:r>
              <a:rPr lang="ru-RU" sz="2100" dirty="0"/>
              <a:t>6 м 14 см на открытом стадионе </a:t>
            </a:r>
          </a:p>
          <a:p>
            <a:r>
              <a:rPr lang="ru-RU" sz="2100" dirty="0"/>
              <a:t>6 м 15 см в зале </a:t>
            </a:r>
          </a:p>
          <a:p>
            <a:r>
              <a:rPr lang="ru-RU" sz="2100" dirty="0"/>
              <a:t>— остаются непревзойденными до сих пор.</a:t>
            </a:r>
          </a:p>
        </p:txBody>
      </p:sp>
    </p:spTree>
    <p:extLst>
      <p:ext uri="{BB962C8B-B14F-4D97-AF65-F5344CB8AC3E}">
        <p14:creationId xmlns:p14="http://schemas.microsoft.com/office/powerpoint/2010/main" val="205746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F52A5B-5810-4130-A3DB-FD2582D05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8FE145C-BED6-4533-8211-7AC773F7A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16078" cy="6858000"/>
          </a:xfrm>
          <a:custGeom>
            <a:avLst/>
            <a:gdLst>
              <a:gd name="connsiteX0" fmla="*/ 8183400 w 8916078"/>
              <a:gd name="connsiteY0" fmla="*/ 3865853 h 6820849"/>
              <a:gd name="connsiteX1" fmla="*/ 8259593 w 8916078"/>
              <a:gd name="connsiteY1" fmla="*/ 3878252 h 6820849"/>
              <a:gd name="connsiteX2" fmla="*/ 8529076 w 8916078"/>
              <a:gd name="connsiteY2" fmla="*/ 4345010 h 6820849"/>
              <a:gd name="connsiteX3" fmla="*/ 8062319 w 8916078"/>
              <a:gd name="connsiteY3" fmla="*/ 4614493 h 6820849"/>
              <a:gd name="connsiteX4" fmla="*/ 7792836 w 8916078"/>
              <a:gd name="connsiteY4" fmla="*/ 4147735 h 6820849"/>
              <a:gd name="connsiteX5" fmla="*/ 8183400 w 8916078"/>
              <a:gd name="connsiteY5" fmla="*/ 3865853 h 6820849"/>
              <a:gd name="connsiteX6" fmla="*/ 8734942 w 8916078"/>
              <a:gd name="connsiteY6" fmla="*/ 2667480 h 6820849"/>
              <a:gd name="connsiteX7" fmla="*/ 8773412 w 8916078"/>
              <a:gd name="connsiteY7" fmla="*/ 2673741 h 6820849"/>
              <a:gd name="connsiteX8" fmla="*/ 8909474 w 8916078"/>
              <a:gd name="connsiteY8" fmla="*/ 2909407 h 6820849"/>
              <a:gd name="connsiteX9" fmla="*/ 8673808 w 8916078"/>
              <a:gd name="connsiteY9" fmla="*/ 3045469 h 6820849"/>
              <a:gd name="connsiteX10" fmla="*/ 8537746 w 8916078"/>
              <a:gd name="connsiteY10" fmla="*/ 2809802 h 6820849"/>
              <a:gd name="connsiteX11" fmla="*/ 8697151 w 8916078"/>
              <a:gd name="connsiteY11" fmla="*/ 2668961 h 6820849"/>
              <a:gd name="connsiteX12" fmla="*/ 8734942 w 8916078"/>
              <a:gd name="connsiteY12" fmla="*/ 2667480 h 6820849"/>
              <a:gd name="connsiteX13" fmla="*/ 8776652 w 8916078"/>
              <a:gd name="connsiteY13" fmla="*/ 1 h 6820849"/>
              <a:gd name="connsiteX14" fmla="*/ 8786961 w 8916078"/>
              <a:gd name="connsiteY14" fmla="*/ 42970 h 6820849"/>
              <a:gd name="connsiteX15" fmla="*/ 8775876 w 8916078"/>
              <a:gd name="connsiteY15" fmla="*/ 219853 h 6820849"/>
              <a:gd name="connsiteX16" fmla="*/ 8229255 w 8916078"/>
              <a:gd name="connsiteY16" fmla="*/ 535444 h 6820849"/>
              <a:gd name="connsiteX17" fmla="*/ 7899142 w 8916078"/>
              <a:gd name="connsiteY17" fmla="*/ 78053 h 6820849"/>
              <a:gd name="connsiteX18" fmla="*/ 7911844 w 8916078"/>
              <a:gd name="connsiteY18" fmla="*/ 1 h 6820849"/>
              <a:gd name="connsiteX19" fmla="*/ 0 w 8916078"/>
              <a:gd name="connsiteY19" fmla="*/ 0 h 6820849"/>
              <a:gd name="connsiteX20" fmla="*/ 3064542 w 8916078"/>
              <a:gd name="connsiteY20" fmla="*/ 1 h 6820849"/>
              <a:gd name="connsiteX21" fmla="*/ 3626351 w 8916078"/>
              <a:gd name="connsiteY21" fmla="*/ 1 h 6820849"/>
              <a:gd name="connsiteX22" fmla="*/ 6388767 w 8916078"/>
              <a:gd name="connsiteY22" fmla="*/ 1 h 6820849"/>
              <a:gd name="connsiteX23" fmla="*/ 7293415 w 8916078"/>
              <a:gd name="connsiteY23" fmla="*/ 1 h 6820849"/>
              <a:gd name="connsiteX24" fmla="*/ 7285291 w 8916078"/>
              <a:gd name="connsiteY24" fmla="*/ 184997 h 6820849"/>
              <a:gd name="connsiteX25" fmla="*/ 7288318 w 8916078"/>
              <a:gd name="connsiteY25" fmla="*/ 419996 h 6820849"/>
              <a:gd name="connsiteX26" fmla="*/ 7736280 w 8916078"/>
              <a:gd name="connsiteY26" fmla="*/ 1068100 h 6820849"/>
              <a:gd name="connsiteX27" fmla="*/ 8184147 w 8916078"/>
              <a:gd name="connsiteY27" fmla="*/ 2589406 h 6820849"/>
              <a:gd name="connsiteX28" fmla="*/ 7738154 w 8916078"/>
              <a:gd name="connsiteY28" fmla="*/ 3164270 h 6820849"/>
              <a:gd name="connsiteX29" fmla="*/ 7579762 w 8916078"/>
              <a:gd name="connsiteY29" fmla="*/ 4641256 h 6820849"/>
              <a:gd name="connsiteX30" fmla="*/ 8191492 w 8916078"/>
              <a:gd name="connsiteY30" fmla="*/ 5670858 h 6820849"/>
              <a:gd name="connsiteX31" fmla="*/ 8477065 w 8916078"/>
              <a:gd name="connsiteY31" fmla="*/ 6707671 h 6820849"/>
              <a:gd name="connsiteX32" fmla="*/ 8478852 w 8916078"/>
              <a:gd name="connsiteY32" fmla="*/ 6820849 h 6820849"/>
              <a:gd name="connsiteX33" fmla="*/ 0 w 8916078"/>
              <a:gd name="connsiteY33" fmla="*/ 6820849 h 6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916078" h="6820849">
                <a:moveTo>
                  <a:pt x="8183400" y="3865853"/>
                </a:moveTo>
                <a:cubicBezTo>
                  <a:pt x="8208679" y="3867370"/>
                  <a:pt x="8234181" y="3871443"/>
                  <a:pt x="8259593" y="3878252"/>
                </a:cubicBezTo>
                <a:cubicBezTo>
                  <a:pt x="8462901" y="3932728"/>
                  <a:pt x="8583552" y="4141703"/>
                  <a:pt x="8529076" y="4345010"/>
                </a:cubicBezTo>
                <a:cubicBezTo>
                  <a:pt x="8474600" y="4548317"/>
                  <a:pt x="8265626" y="4668969"/>
                  <a:pt x="8062319" y="4614493"/>
                </a:cubicBezTo>
                <a:cubicBezTo>
                  <a:pt x="7859012" y="4560017"/>
                  <a:pt x="7738360" y="4351042"/>
                  <a:pt x="7792836" y="4147735"/>
                </a:cubicBezTo>
                <a:cubicBezTo>
                  <a:pt x="7840502" y="3969841"/>
                  <a:pt x="8006457" y="3855230"/>
                  <a:pt x="8183400" y="3865853"/>
                </a:cubicBezTo>
                <a:close/>
                <a:moveTo>
                  <a:pt x="8734942" y="2667480"/>
                </a:moveTo>
                <a:cubicBezTo>
                  <a:pt x="8747705" y="2668246"/>
                  <a:pt x="8760581" y="2670303"/>
                  <a:pt x="8773412" y="2673741"/>
                </a:cubicBezTo>
                <a:cubicBezTo>
                  <a:pt x="8876062" y="2701246"/>
                  <a:pt x="8936980" y="2806757"/>
                  <a:pt x="8909474" y="2909407"/>
                </a:cubicBezTo>
                <a:cubicBezTo>
                  <a:pt x="8881969" y="3012057"/>
                  <a:pt x="8776458" y="3072974"/>
                  <a:pt x="8673808" y="3045469"/>
                </a:cubicBezTo>
                <a:cubicBezTo>
                  <a:pt x="8571158" y="3017965"/>
                  <a:pt x="8510241" y="2912452"/>
                  <a:pt x="8537746" y="2809802"/>
                </a:cubicBezTo>
                <a:cubicBezTo>
                  <a:pt x="8558375" y="2732815"/>
                  <a:pt x="8622882" y="2679302"/>
                  <a:pt x="8697151" y="2668961"/>
                </a:cubicBezTo>
                <a:cubicBezTo>
                  <a:pt x="8709529" y="2667237"/>
                  <a:pt x="8722180" y="2666714"/>
                  <a:pt x="8734942" y="2667480"/>
                </a:cubicBezTo>
                <a:close/>
                <a:moveTo>
                  <a:pt x="8776652" y="1"/>
                </a:moveTo>
                <a:lnTo>
                  <a:pt x="8786961" y="42970"/>
                </a:lnTo>
                <a:cubicBezTo>
                  <a:pt x="8794957" y="100392"/>
                  <a:pt x="8791826" y="160330"/>
                  <a:pt x="8775876" y="219853"/>
                </a:cubicBezTo>
                <a:cubicBezTo>
                  <a:pt x="8712079" y="457946"/>
                  <a:pt x="8467349" y="599241"/>
                  <a:pt x="8229255" y="535444"/>
                </a:cubicBezTo>
                <a:cubicBezTo>
                  <a:pt x="8020924" y="479621"/>
                  <a:pt x="7886703" y="285271"/>
                  <a:pt x="7899142" y="78053"/>
                </a:cubicBezTo>
                <a:lnTo>
                  <a:pt x="7911844" y="1"/>
                </a:lnTo>
                <a:close/>
                <a:moveTo>
                  <a:pt x="0" y="0"/>
                </a:moveTo>
                <a:lnTo>
                  <a:pt x="3064542" y="1"/>
                </a:lnTo>
                <a:lnTo>
                  <a:pt x="3626351" y="1"/>
                </a:lnTo>
                <a:lnTo>
                  <a:pt x="6388767" y="1"/>
                </a:lnTo>
                <a:lnTo>
                  <a:pt x="7293415" y="1"/>
                </a:lnTo>
                <a:lnTo>
                  <a:pt x="7285291" y="184997"/>
                </a:lnTo>
                <a:cubicBezTo>
                  <a:pt x="7283933" y="263521"/>
                  <a:pt x="7284806" y="341911"/>
                  <a:pt x="7288318" y="419996"/>
                </a:cubicBezTo>
                <a:cubicBezTo>
                  <a:pt x="7301507" y="709488"/>
                  <a:pt x="7530168" y="891535"/>
                  <a:pt x="7736280" y="1068100"/>
                </a:cubicBezTo>
                <a:cubicBezTo>
                  <a:pt x="8250069" y="1508062"/>
                  <a:pt x="8424916" y="2032159"/>
                  <a:pt x="8184147" y="2589406"/>
                </a:cubicBezTo>
                <a:cubicBezTo>
                  <a:pt x="8090773" y="2805524"/>
                  <a:pt x="7909218" y="2993264"/>
                  <a:pt x="7738154" y="3164270"/>
                </a:cubicBezTo>
                <a:cubicBezTo>
                  <a:pt x="7279360" y="3622745"/>
                  <a:pt x="7298159" y="4154456"/>
                  <a:pt x="7579762" y="4641256"/>
                </a:cubicBezTo>
                <a:cubicBezTo>
                  <a:pt x="7780382" y="4986833"/>
                  <a:pt x="8020938" y="5311557"/>
                  <a:pt x="8191492" y="5670858"/>
                </a:cubicBezTo>
                <a:cubicBezTo>
                  <a:pt x="8357544" y="6019043"/>
                  <a:pt x="8456063" y="6366409"/>
                  <a:pt x="8477065" y="6707671"/>
                </a:cubicBezTo>
                <a:lnTo>
                  <a:pt x="8478852" y="6820849"/>
                </a:lnTo>
                <a:lnTo>
                  <a:pt x="0" y="68208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7348068-E43E-916F-78AF-DA57B6BB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776772"/>
          </a:xfrm>
        </p:spPr>
        <p:txBody>
          <a:bodyPr/>
          <a:lstStyle/>
          <a:p>
            <a:r>
              <a:rPr lang="ru-RU" b="1">
                <a:cs typeface="Posterama"/>
              </a:rPr>
              <a:t>Многоборья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0146CFB-146B-9D98-5E49-40BCDBC80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359" y="342182"/>
            <a:ext cx="5727766" cy="620407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sz="2500"/>
              <a:t>Соревнования по многоборьям всегда проводятся в 2 дня. Между видами обязательно определён интервал для отдыха (не менее 30 минут). </a:t>
            </a:r>
            <a:endParaRPr lang="ru-RU"/>
          </a:p>
          <a:p>
            <a:r>
              <a:rPr lang="ru-RU" sz="2500"/>
              <a:t>При проведении отдельных видов существуют поправки:</a:t>
            </a:r>
            <a:endParaRPr lang="ru-RU"/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500"/>
              <a:t>в беговых видах разрешено сделать один фальстарт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500"/>
              <a:t>в прыжке в длину и в метаниях участнику предоставляется только по три попытки</a:t>
            </a:r>
            <a:endParaRPr lang="ru-RU"/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500"/>
              <a:t>с определёнными условиями разрешено использование ручного хронометража</a:t>
            </a:r>
          </a:p>
          <a:p>
            <a:endParaRPr lang="ru-RU" sz="250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B6625D17-D4E9-FB07-919B-504091790A00}"/>
              </a:ext>
            </a:extLst>
          </p:cNvPr>
          <p:cNvSpPr txBox="1">
            <a:spLocks/>
          </p:cNvSpPr>
          <p:nvPr/>
        </p:nvSpPr>
        <p:spPr>
          <a:xfrm>
            <a:off x="612649" y="1288405"/>
            <a:ext cx="5071463" cy="5128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/>
              <a:t>Легкоатлетические многоборья — совокупность легкоатлетических дисциплин, где спортсмены соревнуются в различных видах, которые позволяют выявить самого разностороннего атлета.</a:t>
            </a:r>
            <a:endParaRPr lang="ru-RU" dirty="0"/>
          </a:p>
          <a:p>
            <a:r>
              <a:rPr lang="ru-RU" sz="2500" dirty="0"/>
              <a:t>За каждый вид спортсмены получают определённое количество очков, которые начисляются либо по специальным таблицам, либо по эмпирическим формулам.</a:t>
            </a:r>
          </a:p>
        </p:txBody>
      </p:sp>
    </p:spTree>
    <p:extLst>
      <p:ext uri="{BB962C8B-B14F-4D97-AF65-F5344CB8AC3E}">
        <p14:creationId xmlns:p14="http://schemas.microsoft.com/office/powerpoint/2010/main" val="378832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13B99-D240-A79C-4BA6-19BB6F47A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807979"/>
          </a:xfrm>
        </p:spPr>
        <p:txBody>
          <a:bodyPr anchor="t">
            <a:normAutofit/>
          </a:bodyPr>
          <a:lstStyle/>
          <a:p>
            <a:r>
              <a:rPr lang="ru-RU" b="1" dirty="0">
                <a:cs typeface="Posterama"/>
              </a:rPr>
              <a:t>Рекордсмены по десятиборьям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F56C44C7-3119-54DF-CA79-77D79C8E9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487" y="1362501"/>
            <a:ext cx="5410200" cy="5058875"/>
          </a:xfrm>
        </p:spPr>
        <p:txBody>
          <a:bodyPr anchor="b">
            <a:normAutofit lnSpcReduction="10000"/>
          </a:bodyPr>
          <a:lstStyle/>
          <a:p>
            <a:r>
              <a:rPr lang="ru-RU" dirty="0"/>
              <a:t>8698 очков Григорий Дегтярёв СССР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dirty="0"/>
              <a:t>10.87 (100 м) 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dirty="0"/>
              <a:t>7.42 м (прыжок в длину)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dirty="0"/>
              <a:t>16.03 м (толкание ядра)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dirty="0"/>
              <a:t>2.10 м (прыжок в высоту) 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dirty="0"/>
              <a:t>49.75 (400 м)</a:t>
            </a:r>
            <a:endParaRPr lang="ru-RU"/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dirty="0"/>
              <a:t>14.53 (110 м с барьерами)</a:t>
            </a:r>
            <a:endParaRPr lang="ru-RU"/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dirty="0"/>
              <a:t> 51.20 м (метание диска)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dirty="0"/>
              <a:t>4.90 м (прыжок с шестом)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dirty="0"/>
              <a:t>67.08 м (метание копья)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dirty="0"/>
              <a:t>4:23.09 (1500 м) 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8A8EBF-0301-6682-96C4-7E2E75697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0315" y="1793822"/>
            <a:ext cx="5410200" cy="492947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dirty="0"/>
              <a:t>9039 очков МР Эштон Итон США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dirty="0"/>
              <a:t>10,21 с (100 м)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dirty="0"/>
              <a:t>8,23 м (прыжок в длину)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dirty="0"/>
              <a:t>14,20 м (толкание ядра)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dirty="0"/>
              <a:t>2,05 м (прыжок в высоту)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dirty="0"/>
              <a:t>46,70 с (400 м)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dirty="0"/>
              <a:t>13,70 с (110 м с барьерами)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dirty="0"/>
              <a:t>42,81 м (метание диска) 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dirty="0"/>
              <a:t>5,30 м (прыжок с шестом) </a:t>
            </a:r>
            <a:endParaRPr lang="ru-RU"/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dirty="0"/>
              <a:t>58,87 м (метание копья) 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dirty="0"/>
              <a:t>4:14,48 (1500 м) </a:t>
            </a:r>
          </a:p>
        </p:txBody>
      </p:sp>
    </p:spTree>
    <p:extLst>
      <p:ext uri="{BB962C8B-B14F-4D97-AF65-F5344CB8AC3E}">
        <p14:creationId xmlns:p14="http://schemas.microsoft.com/office/powerpoint/2010/main" val="114131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96C57-1CBE-6D8C-1505-194FA196B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87986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b="1" err="1">
                <a:cs typeface="Posterama"/>
              </a:rPr>
              <a:t>Рекордсмены</a:t>
            </a:r>
            <a:r>
              <a:rPr lang="en-US" sz="5400" b="1" dirty="0">
                <a:cs typeface="Posterama"/>
              </a:rPr>
              <a:t> </a:t>
            </a:r>
            <a:r>
              <a:rPr lang="en-US" sz="5400" b="1" err="1">
                <a:cs typeface="Posterama"/>
              </a:rPr>
              <a:t>по</a:t>
            </a:r>
            <a:r>
              <a:rPr lang="en-US" sz="5400" b="1" dirty="0">
                <a:cs typeface="Posterama"/>
              </a:rPr>
              <a:t> </a:t>
            </a:r>
            <a:r>
              <a:rPr lang="en-US" sz="5400" b="1" err="1">
                <a:cs typeface="Posterama"/>
              </a:rPr>
              <a:t>семиборьям</a:t>
            </a:r>
            <a:endParaRPr lang="en-US" sz="5400" b="1">
              <a:cs typeface="Posterama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A4EE83-9A10-145E-839F-ECA81751F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34388"/>
            <a:ext cx="5410200" cy="48575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/>
              <a:t>7291 очко МР. Джекки Джойнер-</a:t>
            </a:r>
            <a:r>
              <a:rPr lang="ru-RU" sz="2400" err="1"/>
              <a:t>Керси</a:t>
            </a:r>
            <a:r>
              <a:rPr lang="ru-RU" sz="2400" dirty="0"/>
              <a:t> США 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400" dirty="0"/>
              <a:t>12,69 с (100 м с барьерами) 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400" dirty="0"/>
              <a:t>1,86 м (прыжок в высоту) 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400" dirty="0"/>
              <a:t>15,80 м (толкание ядра) 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400" dirty="0"/>
              <a:t>22,56 с (200 м) 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400" dirty="0"/>
              <a:t>7,27 м (прыжок в длину) 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400" dirty="0"/>
              <a:t>45,66 м (метание копья) 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400" dirty="0"/>
              <a:t>2:08,51 (800 м) 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BD1A6C3-F4AC-B1FA-6F5E-DD2B4E3EB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8429" y="1434388"/>
            <a:ext cx="5553973" cy="4857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/>
              <a:t>7007 очков Лариса Турчинская СССР 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400" dirty="0"/>
              <a:t>13.40 (100 м с барьерами) 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400" dirty="0"/>
              <a:t>1.89 м (прыжок в высоту) 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400" dirty="0"/>
              <a:t>16.45 м (толкание ядра) 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400" dirty="0"/>
              <a:t>23.97 (200 м) 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400" dirty="0"/>
              <a:t>6.73 м (прыжок в длину) 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400" dirty="0"/>
              <a:t>53.94 м (метание копья)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400" dirty="0"/>
              <a:t>2:15.31 (800 м) </a:t>
            </a:r>
            <a:br>
              <a:rPr lang="en-US" dirty="0"/>
            </a:br>
            <a:endParaRPr lang="en-US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585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0B39A6-D628-4338-9D6E-995B6A739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2EB82B4-D9A1-4145-93F1-004DC0B9B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6630" y="4160168"/>
            <a:ext cx="2832322" cy="2697833"/>
          </a:xfrm>
          <a:custGeom>
            <a:avLst/>
            <a:gdLst>
              <a:gd name="connsiteX0" fmla="*/ 638993 w 2832322"/>
              <a:gd name="connsiteY0" fmla="*/ 1429605 h 2697833"/>
              <a:gd name="connsiteX1" fmla="*/ 798503 w 2832322"/>
              <a:gd name="connsiteY1" fmla="*/ 1509001 h 2697833"/>
              <a:gd name="connsiteX2" fmla="*/ 739507 w 2832322"/>
              <a:gd name="connsiteY2" fmla="*/ 1729178 h 2697833"/>
              <a:gd name="connsiteX3" fmla="*/ 519329 w 2832322"/>
              <a:gd name="connsiteY3" fmla="*/ 1670181 h 2697833"/>
              <a:gd name="connsiteX4" fmla="*/ 578327 w 2832322"/>
              <a:gd name="connsiteY4" fmla="*/ 1450005 h 2697833"/>
              <a:gd name="connsiteX5" fmla="*/ 638993 w 2832322"/>
              <a:gd name="connsiteY5" fmla="*/ 1429605 h 2697833"/>
              <a:gd name="connsiteX6" fmla="*/ 1252193 w 2832322"/>
              <a:gd name="connsiteY6" fmla="*/ 835524 h 2697833"/>
              <a:gd name="connsiteX7" fmla="*/ 1511699 w 2832322"/>
              <a:gd name="connsiteY7" fmla="*/ 997686 h 2697833"/>
              <a:gd name="connsiteX8" fmla="*/ 1392436 w 2832322"/>
              <a:gd name="connsiteY8" fmla="*/ 1442788 h 2697833"/>
              <a:gd name="connsiteX9" fmla="*/ 947333 w 2832322"/>
              <a:gd name="connsiteY9" fmla="*/ 1323523 h 2697833"/>
              <a:gd name="connsiteX10" fmla="*/ 1066598 w 2832322"/>
              <a:gd name="connsiteY10" fmla="*/ 878421 h 2697833"/>
              <a:gd name="connsiteX11" fmla="*/ 1252193 w 2832322"/>
              <a:gd name="connsiteY11" fmla="*/ 835524 h 2697833"/>
              <a:gd name="connsiteX12" fmla="*/ 2832322 w 2832322"/>
              <a:gd name="connsiteY12" fmla="*/ 0 h 2697833"/>
              <a:gd name="connsiteX13" fmla="*/ 2832322 w 2832322"/>
              <a:gd name="connsiteY13" fmla="*/ 2697833 h 2697833"/>
              <a:gd name="connsiteX14" fmla="*/ 0 w 2832322"/>
              <a:gd name="connsiteY14" fmla="*/ 2697833 h 2697833"/>
              <a:gd name="connsiteX15" fmla="*/ 12966 w 2832322"/>
              <a:gd name="connsiteY15" fmla="*/ 2631781 h 2697833"/>
              <a:gd name="connsiteX16" fmla="*/ 1052443 w 2832322"/>
              <a:gd name="connsiteY16" fmla="*/ 1806313 h 2697833"/>
              <a:gd name="connsiteX17" fmla="*/ 1721430 w 2832322"/>
              <a:gd name="connsiteY17" fmla="*/ 1489397 h 2697833"/>
              <a:gd name="connsiteX18" fmla="*/ 2115839 w 2832322"/>
              <a:gd name="connsiteY18" fmla="*/ 696540 h 2697833"/>
              <a:gd name="connsiteX19" fmla="*/ 2590689 w 2832322"/>
              <a:gd name="connsiteY19" fmla="*/ 99461 h 2697833"/>
              <a:gd name="connsiteX20" fmla="*/ 2730434 w 2832322"/>
              <a:gd name="connsiteY20" fmla="*/ 32840 h 269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32322" h="2697833">
                <a:moveTo>
                  <a:pt x="638993" y="1429605"/>
                </a:moveTo>
                <a:cubicBezTo>
                  <a:pt x="701328" y="1421871"/>
                  <a:pt x="765121" y="1451183"/>
                  <a:pt x="798503" y="1509001"/>
                </a:cubicBezTo>
                <a:cubicBezTo>
                  <a:pt x="843012" y="1586093"/>
                  <a:pt x="816599" y="1684670"/>
                  <a:pt x="739507" y="1729178"/>
                </a:cubicBezTo>
                <a:cubicBezTo>
                  <a:pt x="662415" y="1773688"/>
                  <a:pt x="563838" y="1747275"/>
                  <a:pt x="519329" y="1670181"/>
                </a:cubicBezTo>
                <a:cubicBezTo>
                  <a:pt x="474820" y="1593091"/>
                  <a:pt x="501234" y="1494514"/>
                  <a:pt x="578327" y="1450005"/>
                </a:cubicBezTo>
                <a:cubicBezTo>
                  <a:pt x="597599" y="1438878"/>
                  <a:pt x="618215" y="1432183"/>
                  <a:pt x="638993" y="1429605"/>
                </a:cubicBezTo>
                <a:close/>
                <a:moveTo>
                  <a:pt x="1252193" y="835524"/>
                </a:moveTo>
                <a:cubicBezTo>
                  <a:pt x="1356532" y="842898"/>
                  <a:pt x="1455464" y="900282"/>
                  <a:pt x="1511699" y="997686"/>
                </a:cubicBezTo>
                <a:cubicBezTo>
                  <a:pt x="1601677" y="1153532"/>
                  <a:pt x="1548280" y="1352810"/>
                  <a:pt x="1392436" y="1442788"/>
                </a:cubicBezTo>
                <a:cubicBezTo>
                  <a:pt x="1236589" y="1532766"/>
                  <a:pt x="1037311" y="1479369"/>
                  <a:pt x="947333" y="1323523"/>
                </a:cubicBezTo>
                <a:cubicBezTo>
                  <a:pt x="857356" y="1167678"/>
                  <a:pt x="910753" y="968399"/>
                  <a:pt x="1066598" y="878421"/>
                </a:cubicBezTo>
                <a:cubicBezTo>
                  <a:pt x="1125040" y="844680"/>
                  <a:pt x="1189590" y="831101"/>
                  <a:pt x="1252193" y="835524"/>
                </a:cubicBezTo>
                <a:close/>
                <a:moveTo>
                  <a:pt x="2832322" y="0"/>
                </a:moveTo>
                <a:lnTo>
                  <a:pt x="2832322" y="2697833"/>
                </a:lnTo>
                <a:lnTo>
                  <a:pt x="0" y="2697833"/>
                </a:lnTo>
                <a:lnTo>
                  <a:pt x="12966" y="2631781"/>
                </a:lnTo>
                <a:cubicBezTo>
                  <a:pt x="140000" y="2184738"/>
                  <a:pt x="505773" y="1908362"/>
                  <a:pt x="1052443" y="1806313"/>
                </a:cubicBezTo>
                <a:cubicBezTo>
                  <a:pt x="1303109" y="1759472"/>
                  <a:pt x="1574698" y="1718763"/>
                  <a:pt x="1721430" y="1489397"/>
                </a:cubicBezTo>
                <a:cubicBezTo>
                  <a:pt x="1879597" y="1241842"/>
                  <a:pt x="2005704" y="970478"/>
                  <a:pt x="2115839" y="696540"/>
                </a:cubicBezTo>
                <a:cubicBezTo>
                  <a:pt x="2216937" y="444582"/>
                  <a:pt x="2354076" y="231931"/>
                  <a:pt x="2590689" y="99461"/>
                </a:cubicBezTo>
                <a:cubicBezTo>
                  <a:pt x="2637069" y="73498"/>
                  <a:pt x="2683655" y="51402"/>
                  <a:pt x="2730434" y="32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7548E5B-8E46-29D9-08D5-29A6AC1C6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313426"/>
            <a:ext cx="8910218" cy="934922"/>
          </a:xfrm>
        </p:spPr>
        <p:txBody>
          <a:bodyPr>
            <a:normAutofit/>
          </a:bodyPr>
          <a:lstStyle/>
          <a:p>
            <a:r>
              <a:rPr lang="ru-RU" b="1">
                <a:cs typeface="Posterama"/>
              </a:rPr>
              <a:t>Пробег или бег по шоссе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372FFBE-C88F-0C87-55A0-3E5823B09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037" y="1708030"/>
            <a:ext cx="5253315" cy="44931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500"/>
              <a:t>Также есть множество пробегов на меньшие расстояния, например, Карлсбадский пробег на 5 км.</a:t>
            </a:r>
          </a:p>
          <a:p>
            <a:r>
              <a:rPr lang="ru-RU" sz="2500"/>
              <a:t>Существуют традиционные пробеги, посвящённые какому-либо событию. </a:t>
            </a:r>
          </a:p>
          <a:p>
            <a:r>
              <a:rPr lang="ru-RU" sz="2500"/>
              <a:t>Некоторые пробеги имеют столетнюю историю.</a:t>
            </a:r>
            <a:endParaRPr lang="ru-RU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4B022905-31D1-A1A2-579E-70C2F540D241}"/>
              </a:ext>
            </a:extLst>
          </p:cNvPr>
          <p:cNvSpPr txBox="1">
            <a:spLocks/>
          </p:cNvSpPr>
          <p:nvPr/>
        </p:nvSpPr>
        <p:spPr>
          <a:xfrm>
            <a:off x="612649" y="1719725"/>
            <a:ext cx="5416520" cy="4481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/>
              <a:t>Бег по шоссе, или пробег — дисциплина лёгкой атлетики, бег по дороге с твёрдым покрытием. </a:t>
            </a:r>
            <a:endParaRPr lang="ru-RU" dirty="0"/>
          </a:p>
          <a:p>
            <a:r>
              <a:rPr lang="ru-RU" sz="2500" dirty="0"/>
              <a:t>Пробеги в основном проводятся на асфальтовом покрытии по улицам города, а также между населёнными пунктами.  </a:t>
            </a:r>
          </a:p>
          <a:p>
            <a:r>
              <a:rPr lang="ru-RU" sz="2500" dirty="0"/>
              <a:t>Обычно дистанция составляет от 10 км до марафонских 42,195 км.</a:t>
            </a:r>
            <a:endParaRPr lang="ru-RU" dirty="0"/>
          </a:p>
          <a:p>
            <a:endParaRPr lang="ru-RU" sz="2500"/>
          </a:p>
        </p:txBody>
      </p:sp>
    </p:spTree>
    <p:extLst>
      <p:ext uri="{BB962C8B-B14F-4D97-AF65-F5344CB8AC3E}">
        <p14:creationId xmlns:p14="http://schemas.microsoft.com/office/powerpoint/2010/main" val="1231325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65BFC2-BDC8-404D-8A5B-5D18A461B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692CD0-B857-410A-881C-A1F31FB7F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6" y="0"/>
            <a:ext cx="10615628" cy="6858000"/>
          </a:xfrm>
          <a:custGeom>
            <a:avLst/>
            <a:gdLst>
              <a:gd name="connsiteX0" fmla="*/ 7169275 w 10615628"/>
              <a:gd name="connsiteY0" fmla="*/ 5665108 h 6858000"/>
              <a:gd name="connsiteX1" fmla="*/ 7514896 w 10615628"/>
              <a:gd name="connsiteY1" fmla="*/ 6010729 h 6858000"/>
              <a:gd name="connsiteX2" fmla="*/ 7169275 w 10615628"/>
              <a:gd name="connsiteY2" fmla="*/ 6356350 h 6858000"/>
              <a:gd name="connsiteX3" fmla="*/ 6823654 w 10615628"/>
              <a:gd name="connsiteY3" fmla="*/ 6010729 h 6858000"/>
              <a:gd name="connsiteX4" fmla="*/ 7169275 w 10615628"/>
              <a:gd name="connsiteY4" fmla="*/ 5665108 h 6858000"/>
              <a:gd name="connsiteX5" fmla="*/ 10010445 w 10615628"/>
              <a:gd name="connsiteY5" fmla="*/ 2285547 h 6858000"/>
              <a:gd name="connsiteX6" fmla="*/ 10456759 w 10615628"/>
              <a:gd name="connsiteY6" fmla="*/ 2731861 h 6858000"/>
              <a:gd name="connsiteX7" fmla="*/ 10010445 w 10615628"/>
              <a:gd name="connsiteY7" fmla="*/ 3178175 h 6858000"/>
              <a:gd name="connsiteX8" fmla="*/ 9564131 w 10615628"/>
              <a:gd name="connsiteY8" fmla="*/ 2731861 h 6858000"/>
              <a:gd name="connsiteX9" fmla="*/ 10010445 w 10615628"/>
              <a:gd name="connsiteY9" fmla="*/ 2285547 h 6858000"/>
              <a:gd name="connsiteX10" fmla="*/ 10354144 w 10615628"/>
              <a:gd name="connsiteY10" fmla="*/ 1626055 h 6858000"/>
              <a:gd name="connsiteX11" fmla="*/ 10615628 w 10615628"/>
              <a:gd name="connsiteY11" fmla="*/ 1887539 h 6858000"/>
              <a:gd name="connsiteX12" fmla="*/ 10354144 w 10615628"/>
              <a:gd name="connsiteY12" fmla="*/ 2149023 h 6858000"/>
              <a:gd name="connsiteX13" fmla="*/ 10092660 w 10615628"/>
              <a:gd name="connsiteY13" fmla="*/ 1887539 h 6858000"/>
              <a:gd name="connsiteX14" fmla="*/ 10354144 w 10615628"/>
              <a:gd name="connsiteY14" fmla="*/ 1626055 h 6858000"/>
              <a:gd name="connsiteX15" fmla="*/ 1458900 w 10615628"/>
              <a:gd name="connsiteY15" fmla="*/ 620486 h 6858000"/>
              <a:gd name="connsiteX16" fmla="*/ 1905214 w 10615628"/>
              <a:gd name="connsiteY16" fmla="*/ 1066801 h 6858000"/>
              <a:gd name="connsiteX17" fmla="*/ 1458900 w 10615628"/>
              <a:gd name="connsiteY17" fmla="*/ 1513115 h 6858000"/>
              <a:gd name="connsiteX18" fmla="*/ 1012586 w 10615628"/>
              <a:gd name="connsiteY18" fmla="*/ 1066801 h 6858000"/>
              <a:gd name="connsiteX19" fmla="*/ 1458900 w 10615628"/>
              <a:gd name="connsiteY19" fmla="*/ 620486 h 6858000"/>
              <a:gd name="connsiteX20" fmla="*/ 6634576 w 10615628"/>
              <a:gd name="connsiteY20" fmla="*/ 0 h 6858000"/>
              <a:gd name="connsiteX21" fmla="*/ 10141833 w 10615628"/>
              <a:gd name="connsiteY21" fmla="*/ 0 h 6858000"/>
              <a:gd name="connsiteX22" fmla="*/ 10200259 w 10615628"/>
              <a:gd name="connsiteY22" fmla="*/ 112226 h 6858000"/>
              <a:gd name="connsiteX23" fmla="*/ 9914574 w 10615628"/>
              <a:gd name="connsiteY23" fmla="*/ 1675664 h 6858000"/>
              <a:gd name="connsiteX24" fmla="*/ 9361608 w 10615628"/>
              <a:gd name="connsiteY24" fmla="*/ 2357295 h 6858000"/>
              <a:gd name="connsiteX25" fmla="*/ 9334634 w 10615628"/>
              <a:gd name="connsiteY25" fmla="*/ 3068329 h 6858000"/>
              <a:gd name="connsiteX26" fmla="*/ 9815041 w 10615628"/>
              <a:gd name="connsiteY26" fmla="*/ 3852733 h 6858000"/>
              <a:gd name="connsiteX27" fmla="*/ 9376175 w 10615628"/>
              <a:gd name="connsiteY27" fmla="*/ 5163128 h 6858000"/>
              <a:gd name="connsiteX28" fmla="*/ 7869812 w 10615628"/>
              <a:gd name="connsiteY28" fmla="*/ 5397802 h 6858000"/>
              <a:gd name="connsiteX29" fmla="*/ 6545391 w 10615628"/>
              <a:gd name="connsiteY29" fmla="*/ 5591204 h 6858000"/>
              <a:gd name="connsiteX30" fmla="*/ 5772722 w 10615628"/>
              <a:gd name="connsiteY30" fmla="*/ 6463273 h 6858000"/>
              <a:gd name="connsiteX31" fmla="*/ 5542128 w 10615628"/>
              <a:gd name="connsiteY31" fmla="*/ 6751894 h 6858000"/>
              <a:gd name="connsiteX32" fmla="*/ 5455474 w 10615628"/>
              <a:gd name="connsiteY32" fmla="*/ 6858000 h 6858000"/>
              <a:gd name="connsiteX33" fmla="*/ 3884321 w 10615628"/>
              <a:gd name="connsiteY33" fmla="*/ 6858000 h 6858000"/>
              <a:gd name="connsiteX34" fmla="*/ 3874161 w 10615628"/>
              <a:gd name="connsiteY34" fmla="*/ 6844415 h 6858000"/>
              <a:gd name="connsiteX35" fmla="*/ 3692625 w 10615628"/>
              <a:gd name="connsiteY35" fmla="*/ 6276208 h 6858000"/>
              <a:gd name="connsiteX36" fmla="*/ 2561203 w 10615628"/>
              <a:gd name="connsiteY36" fmla="*/ 5655807 h 6858000"/>
              <a:gd name="connsiteX37" fmla="*/ 69616 w 10615628"/>
              <a:gd name="connsiteY37" fmla="*/ 4277707 h 6858000"/>
              <a:gd name="connsiteX38" fmla="*/ 1642 w 10615628"/>
              <a:gd name="connsiteY38" fmla="*/ 3679829 h 6858000"/>
              <a:gd name="connsiteX39" fmla="*/ 368893 w 10615628"/>
              <a:gd name="connsiteY39" fmla="*/ 2516307 h 6858000"/>
              <a:gd name="connsiteX40" fmla="*/ 1113509 w 10615628"/>
              <a:gd name="connsiteY40" fmla="*/ 2192619 h 6858000"/>
              <a:gd name="connsiteX41" fmla="*/ 2037232 w 10615628"/>
              <a:gd name="connsiteY41" fmla="*/ 2005556 h 6858000"/>
              <a:gd name="connsiteX42" fmla="*/ 2547311 w 10615628"/>
              <a:gd name="connsiteY42" fmla="*/ 1405116 h 6858000"/>
              <a:gd name="connsiteX43" fmla="*/ 3900863 w 10615628"/>
              <a:gd name="connsiteY43" fmla="*/ 578768 h 6858000"/>
              <a:gd name="connsiteX44" fmla="*/ 4571571 w 10615628"/>
              <a:gd name="connsiteY44" fmla="*/ 860779 h 6858000"/>
              <a:gd name="connsiteX45" fmla="*/ 6039225 w 10615628"/>
              <a:gd name="connsiteY45" fmla="*/ 631501 h 6858000"/>
              <a:gd name="connsiteX46" fmla="*/ 6449432 w 10615628"/>
              <a:gd name="connsiteY46" fmla="*/ 1932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8" h="6858000">
                <a:moveTo>
                  <a:pt x="7169275" y="5665108"/>
                </a:moveTo>
                <a:cubicBezTo>
                  <a:pt x="7360156" y="5665108"/>
                  <a:pt x="7514896" y="5819848"/>
                  <a:pt x="7514896" y="6010729"/>
                </a:cubicBezTo>
                <a:cubicBezTo>
                  <a:pt x="7514896" y="6201610"/>
                  <a:pt x="7360156" y="6356350"/>
                  <a:pt x="7169275" y="6356350"/>
                </a:cubicBezTo>
                <a:cubicBezTo>
                  <a:pt x="6978394" y="6356350"/>
                  <a:pt x="6823654" y="6201610"/>
                  <a:pt x="6823654" y="6010729"/>
                </a:cubicBezTo>
                <a:cubicBezTo>
                  <a:pt x="6823654" y="5819848"/>
                  <a:pt x="6978394" y="5665108"/>
                  <a:pt x="7169275" y="5665108"/>
                </a:cubicBezTo>
                <a:close/>
                <a:moveTo>
                  <a:pt x="10010445" y="2285547"/>
                </a:moveTo>
                <a:cubicBezTo>
                  <a:pt x="10256937" y="2285547"/>
                  <a:pt x="10456759" y="2485369"/>
                  <a:pt x="10456759" y="2731861"/>
                </a:cubicBezTo>
                <a:cubicBezTo>
                  <a:pt x="10456759" y="2978353"/>
                  <a:pt x="10256937" y="3178175"/>
                  <a:pt x="10010445" y="3178175"/>
                </a:cubicBezTo>
                <a:cubicBezTo>
                  <a:pt x="9763953" y="3178175"/>
                  <a:pt x="9564131" y="2978353"/>
                  <a:pt x="9564131" y="2731861"/>
                </a:cubicBezTo>
                <a:cubicBezTo>
                  <a:pt x="9564131" y="2485369"/>
                  <a:pt x="9763953" y="2285547"/>
                  <a:pt x="10010445" y="2285547"/>
                </a:cubicBezTo>
                <a:close/>
                <a:moveTo>
                  <a:pt x="10354144" y="1626055"/>
                </a:moveTo>
                <a:cubicBezTo>
                  <a:pt x="10498558" y="1626055"/>
                  <a:pt x="10615628" y="1743125"/>
                  <a:pt x="10615628" y="1887539"/>
                </a:cubicBezTo>
                <a:cubicBezTo>
                  <a:pt x="10615628" y="2031953"/>
                  <a:pt x="10498558" y="2149023"/>
                  <a:pt x="10354144" y="2149023"/>
                </a:cubicBezTo>
                <a:cubicBezTo>
                  <a:pt x="10209730" y="2149023"/>
                  <a:pt x="10092660" y="2031953"/>
                  <a:pt x="10092660" y="1887539"/>
                </a:cubicBezTo>
                <a:cubicBezTo>
                  <a:pt x="10092660" y="1743125"/>
                  <a:pt x="10209730" y="1626055"/>
                  <a:pt x="10354144" y="1626055"/>
                </a:cubicBezTo>
                <a:close/>
                <a:moveTo>
                  <a:pt x="1458900" y="620486"/>
                </a:moveTo>
                <a:cubicBezTo>
                  <a:pt x="1705392" y="620486"/>
                  <a:pt x="1905214" y="820308"/>
                  <a:pt x="1905214" y="1066801"/>
                </a:cubicBezTo>
                <a:cubicBezTo>
                  <a:pt x="1905214" y="1313293"/>
                  <a:pt x="1705392" y="1513115"/>
                  <a:pt x="1458900" y="1513115"/>
                </a:cubicBezTo>
                <a:cubicBezTo>
                  <a:pt x="1212408" y="1513115"/>
                  <a:pt x="1012586" y="1313293"/>
                  <a:pt x="1012586" y="1066801"/>
                </a:cubicBezTo>
                <a:cubicBezTo>
                  <a:pt x="1012586" y="820308"/>
                  <a:pt x="1212408" y="620486"/>
                  <a:pt x="1458900" y="620486"/>
                </a:cubicBezTo>
                <a:close/>
                <a:moveTo>
                  <a:pt x="6634576" y="0"/>
                </a:moveTo>
                <a:lnTo>
                  <a:pt x="10141833" y="0"/>
                </a:lnTo>
                <a:lnTo>
                  <a:pt x="10200259" y="112226"/>
                </a:lnTo>
                <a:cubicBezTo>
                  <a:pt x="10410238" y="575267"/>
                  <a:pt x="10394871" y="1153566"/>
                  <a:pt x="9914574" y="1675664"/>
                </a:cubicBezTo>
                <a:cubicBezTo>
                  <a:pt x="9716855" y="1890647"/>
                  <a:pt x="9539637" y="2125050"/>
                  <a:pt x="9361608" y="2357295"/>
                </a:cubicBezTo>
                <a:cubicBezTo>
                  <a:pt x="9193291" y="2576999"/>
                  <a:pt x="9188571" y="2830555"/>
                  <a:pt x="9334634" y="3068329"/>
                </a:cubicBezTo>
                <a:cubicBezTo>
                  <a:pt x="9495669" y="3329572"/>
                  <a:pt x="9683003" y="3577867"/>
                  <a:pt x="9815041" y="3852733"/>
                </a:cubicBezTo>
                <a:cubicBezTo>
                  <a:pt x="10050524" y="4342849"/>
                  <a:pt x="9955574" y="4825683"/>
                  <a:pt x="9376175" y="5163128"/>
                </a:cubicBezTo>
                <a:cubicBezTo>
                  <a:pt x="8901028" y="5439881"/>
                  <a:pt x="8396076" y="5450671"/>
                  <a:pt x="7869812" y="5397802"/>
                </a:cubicBezTo>
                <a:cubicBezTo>
                  <a:pt x="7414763" y="5352215"/>
                  <a:pt x="6924916" y="5316880"/>
                  <a:pt x="6545391" y="5591204"/>
                </a:cubicBezTo>
                <a:cubicBezTo>
                  <a:pt x="6238293" y="5813470"/>
                  <a:pt x="6024794" y="6166020"/>
                  <a:pt x="5772722" y="6463273"/>
                </a:cubicBezTo>
                <a:cubicBezTo>
                  <a:pt x="5693284" y="6557075"/>
                  <a:pt x="5618532" y="6655327"/>
                  <a:pt x="5542128" y="6751894"/>
                </a:cubicBezTo>
                <a:lnTo>
                  <a:pt x="5455474" y="6858000"/>
                </a:lnTo>
                <a:lnTo>
                  <a:pt x="3884321" y="6858000"/>
                </a:lnTo>
                <a:lnTo>
                  <a:pt x="3874161" y="6844415"/>
                </a:lnTo>
                <a:cubicBezTo>
                  <a:pt x="3769501" y="6682571"/>
                  <a:pt x="3725803" y="6471500"/>
                  <a:pt x="3692625" y="6276208"/>
                </a:cubicBezTo>
                <a:cubicBezTo>
                  <a:pt x="3594979" y="5704765"/>
                  <a:pt x="2996562" y="5529974"/>
                  <a:pt x="2561203" y="5655807"/>
                </a:cubicBezTo>
                <a:cubicBezTo>
                  <a:pt x="1295583" y="6024676"/>
                  <a:pt x="405172" y="5378784"/>
                  <a:pt x="69616" y="4277707"/>
                </a:cubicBezTo>
                <a:cubicBezTo>
                  <a:pt x="12162" y="4089023"/>
                  <a:pt x="22817" y="3880246"/>
                  <a:pt x="1642" y="3679829"/>
                </a:cubicBezTo>
                <a:cubicBezTo>
                  <a:pt x="-11845" y="3246492"/>
                  <a:pt x="53163" y="2840534"/>
                  <a:pt x="368893" y="2516307"/>
                </a:cubicBezTo>
                <a:cubicBezTo>
                  <a:pt x="570253" y="2309552"/>
                  <a:pt x="826642" y="2227146"/>
                  <a:pt x="1113509" y="2192619"/>
                </a:cubicBezTo>
                <a:cubicBezTo>
                  <a:pt x="1425464" y="2154856"/>
                  <a:pt x="1739170" y="2099965"/>
                  <a:pt x="2037232" y="2005556"/>
                </a:cubicBezTo>
                <a:cubicBezTo>
                  <a:pt x="2313447" y="1917890"/>
                  <a:pt x="2430109" y="1649903"/>
                  <a:pt x="2547311" y="1405116"/>
                </a:cubicBezTo>
                <a:cubicBezTo>
                  <a:pt x="2839303" y="794963"/>
                  <a:pt x="3300289" y="490428"/>
                  <a:pt x="3900863" y="578768"/>
                </a:cubicBezTo>
                <a:cubicBezTo>
                  <a:pt x="4133784" y="613024"/>
                  <a:pt x="4362118" y="739802"/>
                  <a:pt x="4571571" y="860779"/>
                </a:cubicBezTo>
                <a:cubicBezTo>
                  <a:pt x="5133169" y="1185277"/>
                  <a:pt x="5641898" y="1029502"/>
                  <a:pt x="6039225" y="631501"/>
                </a:cubicBezTo>
                <a:cubicBezTo>
                  <a:pt x="6180164" y="489888"/>
                  <a:pt x="6313483" y="339980"/>
                  <a:pt x="6449432" y="1932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49EF483-19DC-C088-8210-712D3DA2EF83}"/>
              </a:ext>
            </a:extLst>
          </p:cNvPr>
          <p:cNvSpPr txBox="1">
            <a:spLocks/>
          </p:cNvSpPr>
          <p:nvPr/>
        </p:nvSpPr>
        <p:spPr>
          <a:xfrm>
            <a:off x="612649" y="241539"/>
            <a:ext cx="4970822" cy="704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>
                <a:cs typeface="Posterama"/>
              </a:rPr>
              <a:t>Кросс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3E870C13-50B1-EF86-5143-DB81D50ABB95}"/>
              </a:ext>
            </a:extLst>
          </p:cNvPr>
          <p:cNvSpPr txBox="1">
            <a:spLocks/>
          </p:cNvSpPr>
          <p:nvPr/>
        </p:nvSpPr>
        <p:spPr>
          <a:xfrm>
            <a:off x="5952226" y="241540"/>
            <a:ext cx="5756522" cy="617532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Длина трассы обычно составляет от 3 до 12 километров. На старте всех участников располагают в линию или дугу. На расстоянии 50 метров от линии старта судья с помощью выстрела стартового пистолета даёт старт забега. </a:t>
            </a:r>
          </a:p>
          <a:p>
            <a:r>
              <a:rPr lang="ru-RU" sz="2400" dirty="0"/>
              <a:t>Если произошло столкновение бегунов или массовое падение на первых 100 метрах дистанции, то организаторы обязаны остановить забег и дать старт повторно.</a:t>
            </a:r>
          </a:p>
          <a:p>
            <a:r>
              <a:rPr lang="ru-RU" sz="2400" dirty="0"/>
              <a:t>Сезон соревнований по кроссу обычно проходит в зимние месяцы после окончания основного легкоатлетического сезона.</a:t>
            </a:r>
          </a:p>
          <a:p>
            <a:endParaRPr lang="ru-RU" sz="2400" dirty="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9DDAF18C-440D-5ED7-D8BF-F9B7AA409F96}"/>
              </a:ext>
            </a:extLst>
          </p:cNvPr>
          <p:cNvSpPr txBox="1">
            <a:spLocks/>
          </p:cNvSpPr>
          <p:nvPr/>
        </p:nvSpPr>
        <p:spPr>
          <a:xfrm>
            <a:off x="612649" y="1087122"/>
            <a:ext cx="5229614" cy="53297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/>
              <a:t>Трасса бега не имеет жёсткой международной стандартизации. Обычно трасса проходит по пересечённой местности в лесной зоне или на открытом пространстве. </a:t>
            </a:r>
            <a:endParaRPr lang="ru-RU" dirty="0"/>
          </a:p>
          <a:p>
            <a:r>
              <a:rPr lang="ru-RU" sz="2500" dirty="0"/>
              <a:t>Покрытие может быть травяным или земляным. Трасса дистанции должна быть ограждена яркими лентами с двух сторон, для отделения спортсменов от зрителей.</a:t>
            </a:r>
          </a:p>
          <a:p>
            <a:r>
              <a:rPr lang="ru-RU" sz="2500" dirty="0"/>
              <a:t>Соревнования обычно проводятся осенью и зимой. Кросс может проходить в суровых погодных условиях, таких как дождь, ветер, мокрый снег.</a:t>
            </a:r>
          </a:p>
          <a:p>
            <a:endParaRPr lang="ru-RU" sz="2500"/>
          </a:p>
        </p:txBody>
      </p:sp>
    </p:spTree>
    <p:extLst>
      <p:ext uri="{BB962C8B-B14F-4D97-AF65-F5344CB8AC3E}">
        <p14:creationId xmlns:p14="http://schemas.microsoft.com/office/powerpoint/2010/main" val="1242260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2827F-42C8-4BC0-BFBA-E363675B9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7344"/>
            <a:ext cx="10972800" cy="1325563"/>
          </a:xfrm>
        </p:spPr>
        <p:txBody>
          <a:bodyPr/>
          <a:lstStyle/>
          <a:p>
            <a:r>
              <a:rPr lang="ru-RU" dirty="0"/>
              <a:t>Наши итоги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035ABC-D3AC-4381-BC52-97E5E16AB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358" y="3009530"/>
            <a:ext cx="2916908" cy="35411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87C145-D59B-418F-B497-B24DAC7DE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5025" y="3009530"/>
            <a:ext cx="2601229" cy="35411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B2294B-23E9-4CFE-901A-1CAB4B9D4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5359" y="1838952"/>
            <a:ext cx="2460641" cy="36299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16FAF4-8335-4BF3-87DA-56A07915E8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2633" y="1883347"/>
            <a:ext cx="2409280" cy="35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33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077F0382-62A9-4892-8762-DE9257672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449CBA-4E79-4D04-90E8-F06D2CBB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9528226" cy="6457764"/>
          </a:xfrm>
          <a:custGeom>
            <a:avLst/>
            <a:gdLst>
              <a:gd name="connsiteX0" fmla="*/ 2736475 w 9528226"/>
              <a:gd name="connsiteY0" fmla="*/ 4943824 h 6457764"/>
              <a:gd name="connsiteX1" fmla="*/ 3063896 w 9528226"/>
              <a:gd name="connsiteY1" fmla="*/ 5271245 h 6457764"/>
              <a:gd name="connsiteX2" fmla="*/ 2736475 w 9528226"/>
              <a:gd name="connsiteY2" fmla="*/ 5598667 h 6457764"/>
              <a:gd name="connsiteX3" fmla="*/ 2409054 w 9528226"/>
              <a:gd name="connsiteY3" fmla="*/ 5271245 h 6457764"/>
              <a:gd name="connsiteX4" fmla="*/ 2736475 w 9528226"/>
              <a:gd name="connsiteY4" fmla="*/ 4943824 h 6457764"/>
              <a:gd name="connsiteX5" fmla="*/ 44916 w 9528226"/>
              <a:gd name="connsiteY5" fmla="*/ 1742226 h 6457764"/>
              <a:gd name="connsiteX6" fmla="*/ 467728 w 9528226"/>
              <a:gd name="connsiteY6" fmla="*/ 2165037 h 6457764"/>
              <a:gd name="connsiteX7" fmla="*/ 44916 w 9528226"/>
              <a:gd name="connsiteY7" fmla="*/ 2587850 h 6457764"/>
              <a:gd name="connsiteX8" fmla="*/ 0 w 9528226"/>
              <a:gd name="connsiteY8" fmla="*/ 2583322 h 6457764"/>
              <a:gd name="connsiteX9" fmla="*/ 0 w 9528226"/>
              <a:gd name="connsiteY9" fmla="*/ 1746754 h 6457764"/>
              <a:gd name="connsiteX10" fmla="*/ 8146150 w 9528226"/>
              <a:gd name="connsiteY10" fmla="*/ 164844 h 6457764"/>
              <a:gd name="connsiteX11" fmla="*/ 8568962 w 9528226"/>
              <a:gd name="connsiteY11" fmla="*/ 587657 h 6457764"/>
              <a:gd name="connsiteX12" fmla="*/ 8146150 w 9528226"/>
              <a:gd name="connsiteY12" fmla="*/ 1010469 h 6457764"/>
              <a:gd name="connsiteX13" fmla="*/ 7723339 w 9528226"/>
              <a:gd name="connsiteY13" fmla="*/ 587657 h 6457764"/>
              <a:gd name="connsiteX14" fmla="*/ 8146150 w 9528226"/>
              <a:gd name="connsiteY14" fmla="*/ 164844 h 6457764"/>
              <a:gd name="connsiteX15" fmla="*/ 0 w 9528226"/>
              <a:gd name="connsiteY15" fmla="*/ 0 h 6457764"/>
              <a:gd name="connsiteX16" fmla="*/ 3639996 w 9528226"/>
              <a:gd name="connsiteY16" fmla="*/ 0 h 6457764"/>
              <a:gd name="connsiteX17" fmla="*/ 3807018 w 9528226"/>
              <a:gd name="connsiteY17" fmla="*/ 175279 h 6457764"/>
              <a:gd name="connsiteX18" fmla="*/ 5197388 w 9528226"/>
              <a:gd name="connsiteY18" fmla="*/ 392484 h 6457764"/>
              <a:gd name="connsiteX19" fmla="*/ 5832777 w 9528226"/>
              <a:gd name="connsiteY19" fmla="*/ 125323 h 6457764"/>
              <a:gd name="connsiteX20" fmla="*/ 7115053 w 9528226"/>
              <a:gd name="connsiteY20" fmla="*/ 908157 h 6457764"/>
              <a:gd name="connsiteX21" fmla="*/ 7598273 w 9528226"/>
              <a:gd name="connsiteY21" fmla="*/ 1476979 h 6457764"/>
              <a:gd name="connsiteX22" fmla="*/ 8473354 w 9528226"/>
              <a:gd name="connsiteY22" fmla="*/ 1654191 h 6457764"/>
              <a:gd name="connsiteX23" fmla="*/ 9178759 w 9528226"/>
              <a:gd name="connsiteY23" fmla="*/ 1960834 h 6457764"/>
              <a:gd name="connsiteX24" fmla="*/ 9526671 w 9528226"/>
              <a:gd name="connsiteY24" fmla="*/ 3063087 h 6457764"/>
              <a:gd name="connsiteX25" fmla="*/ 9462277 w 9528226"/>
              <a:gd name="connsiteY25" fmla="*/ 3629482 h 6457764"/>
              <a:gd name="connsiteX26" fmla="*/ 7101893 w 9528226"/>
              <a:gd name="connsiteY26" fmla="*/ 4935013 h 6457764"/>
              <a:gd name="connsiteX27" fmla="*/ 6030051 w 9528226"/>
              <a:gd name="connsiteY27" fmla="*/ 5522745 h 6457764"/>
              <a:gd name="connsiteX28" fmla="*/ 5858074 w 9528226"/>
              <a:gd name="connsiteY28" fmla="*/ 6061031 h 6457764"/>
              <a:gd name="connsiteX29" fmla="*/ 4505781 w 9528226"/>
              <a:gd name="connsiteY29" fmla="*/ 6237222 h 6457764"/>
              <a:gd name="connsiteX30" fmla="*/ 4059488 w 9528226"/>
              <a:gd name="connsiteY30" fmla="*/ 5699959 h 6457764"/>
              <a:gd name="connsiteX31" fmla="*/ 3327506 w 9528226"/>
              <a:gd name="connsiteY31" fmla="*/ 4873812 h 6457764"/>
              <a:gd name="connsiteX32" fmla="*/ 2072827 w 9528226"/>
              <a:gd name="connsiteY32" fmla="*/ 4690594 h 6457764"/>
              <a:gd name="connsiteX33" fmla="*/ 645786 w 9528226"/>
              <a:gd name="connsiteY33" fmla="*/ 4468278 h 6457764"/>
              <a:gd name="connsiteX34" fmla="*/ 230030 w 9528226"/>
              <a:gd name="connsiteY34" fmla="*/ 3226886 h 6457764"/>
              <a:gd name="connsiteX35" fmla="*/ 685140 w 9528226"/>
              <a:gd name="connsiteY35" fmla="*/ 2483788 h 6457764"/>
              <a:gd name="connsiteX36" fmla="*/ 659586 w 9528226"/>
              <a:gd name="connsiteY36" fmla="*/ 1810196 h 6457764"/>
              <a:gd name="connsiteX37" fmla="*/ 135739 w 9528226"/>
              <a:gd name="connsiteY37" fmla="*/ 1164458 h 6457764"/>
              <a:gd name="connsiteX38" fmla="*/ 72 w 9528226"/>
              <a:gd name="connsiteY38" fmla="*/ 997841 h 6457764"/>
              <a:gd name="connsiteX39" fmla="*/ 0 w 9528226"/>
              <a:gd name="connsiteY39" fmla="*/ 997725 h 645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528226" h="6457764">
                <a:moveTo>
                  <a:pt x="2736475" y="4943824"/>
                </a:moveTo>
                <a:cubicBezTo>
                  <a:pt x="2917304" y="4943824"/>
                  <a:pt x="3063896" y="5090416"/>
                  <a:pt x="3063896" y="5271245"/>
                </a:cubicBezTo>
                <a:cubicBezTo>
                  <a:pt x="3063896" y="5452075"/>
                  <a:pt x="2917304" y="5598667"/>
                  <a:pt x="2736475" y="5598667"/>
                </a:cubicBezTo>
                <a:cubicBezTo>
                  <a:pt x="2555645" y="5598667"/>
                  <a:pt x="2409054" y="5452075"/>
                  <a:pt x="2409054" y="5271245"/>
                </a:cubicBezTo>
                <a:cubicBezTo>
                  <a:pt x="2409054" y="5090416"/>
                  <a:pt x="2555645" y="4943824"/>
                  <a:pt x="2736475" y="4943824"/>
                </a:cubicBezTo>
                <a:close/>
                <a:moveTo>
                  <a:pt x="44916" y="1742226"/>
                </a:moveTo>
                <a:cubicBezTo>
                  <a:pt x="278428" y="1742226"/>
                  <a:pt x="467728" y="1931525"/>
                  <a:pt x="467728" y="2165037"/>
                </a:cubicBezTo>
                <a:cubicBezTo>
                  <a:pt x="467728" y="2398550"/>
                  <a:pt x="278428" y="2587850"/>
                  <a:pt x="44916" y="2587850"/>
                </a:cubicBezTo>
                <a:lnTo>
                  <a:pt x="0" y="2583322"/>
                </a:lnTo>
                <a:lnTo>
                  <a:pt x="0" y="1746754"/>
                </a:lnTo>
                <a:close/>
                <a:moveTo>
                  <a:pt x="8146150" y="164844"/>
                </a:moveTo>
                <a:cubicBezTo>
                  <a:pt x="8379663" y="164844"/>
                  <a:pt x="8568962" y="354144"/>
                  <a:pt x="8568962" y="587657"/>
                </a:cubicBezTo>
                <a:cubicBezTo>
                  <a:pt x="8568962" y="821169"/>
                  <a:pt x="8379663" y="1010469"/>
                  <a:pt x="8146150" y="1010469"/>
                </a:cubicBezTo>
                <a:cubicBezTo>
                  <a:pt x="7912638" y="1010469"/>
                  <a:pt x="7723339" y="821169"/>
                  <a:pt x="7723339" y="587657"/>
                </a:cubicBezTo>
                <a:cubicBezTo>
                  <a:pt x="7723339" y="354144"/>
                  <a:pt x="7912638" y="164844"/>
                  <a:pt x="8146150" y="164844"/>
                </a:cubicBezTo>
                <a:close/>
                <a:moveTo>
                  <a:pt x="0" y="0"/>
                </a:moveTo>
                <a:lnTo>
                  <a:pt x="3639996" y="0"/>
                </a:lnTo>
                <a:lnTo>
                  <a:pt x="3807018" y="175279"/>
                </a:lnTo>
                <a:cubicBezTo>
                  <a:pt x="4183423" y="552322"/>
                  <a:pt x="4665363" y="699894"/>
                  <a:pt x="5197388" y="392484"/>
                </a:cubicBezTo>
                <a:cubicBezTo>
                  <a:pt x="5395811" y="277877"/>
                  <a:pt x="5612122" y="157775"/>
                  <a:pt x="5832777" y="125323"/>
                </a:cubicBezTo>
                <a:cubicBezTo>
                  <a:pt x="6401726" y="41635"/>
                  <a:pt x="6838437" y="330133"/>
                  <a:pt x="7115053" y="908157"/>
                </a:cubicBezTo>
                <a:cubicBezTo>
                  <a:pt x="7226084" y="1140054"/>
                  <a:pt x="7336603" y="1393929"/>
                  <a:pt x="7598273" y="1476979"/>
                </a:cubicBezTo>
                <a:cubicBezTo>
                  <a:pt x="7880639" y="1566416"/>
                  <a:pt x="8177826" y="1618417"/>
                  <a:pt x="8473354" y="1654191"/>
                </a:cubicBezTo>
                <a:cubicBezTo>
                  <a:pt x="8745115" y="1686900"/>
                  <a:pt x="8988003" y="1764967"/>
                  <a:pt x="9178759" y="1960834"/>
                </a:cubicBezTo>
                <a:cubicBezTo>
                  <a:pt x="9477863" y="2267988"/>
                  <a:pt x="9539448" y="2652569"/>
                  <a:pt x="9526671" y="3063087"/>
                </a:cubicBezTo>
                <a:cubicBezTo>
                  <a:pt x="9506611" y="3252950"/>
                  <a:pt x="9516705" y="3450734"/>
                  <a:pt x="9462277" y="3629482"/>
                </a:cubicBezTo>
                <a:cubicBezTo>
                  <a:pt x="9144391" y="4672578"/>
                  <a:pt x="8300867" y="5284458"/>
                  <a:pt x="7101893" y="4935013"/>
                </a:cubicBezTo>
                <a:cubicBezTo>
                  <a:pt x="6689459" y="4815806"/>
                  <a:pt x="6122554" y="4981393"/>
                  <a:pt x="6030051" y="5522745"/>
                </a:cubicBezTo>
                <a:cubicBezTo>
                  <a:pt x="5998619" y="5707753"/>
                  <a:pt x="5957222" y="5907709"/>
                  <a:pt x="5858074" y="6061031"/>
                </a:cubicBezTo>
                <a:cubicBezTo>
                  <a:pt x="5634355" y="6406131"/>
                  <a:pt x="4922430" y="6658856"/>
                  <a:pt x="4505781" y="6237222"/>
                </a:cubicBezTo>
                <a:cubicBezTo>
                  <a:pt x="4342749" y="6072274"/>
                  <a:pt x="4209998" y="5877683"/>
                  <a:pt x="4059488" y="5699959"/>
                </a:cubicBezTo>
                <a:cubicBezTo>
                  <a:pt x="3820689" y="5418359"/>
                  <a:pt x="3618433" y="5084374"/>
                  <a:pt x="3327506" y="4873812"/>
                </a:cubicBezTo>
                <a:cubicBezTo>
                  <a:pt x="2967966" y="4613934"/>
                  <a:pt x="2503914" y="4647408"/>
                  <a:pt x="2072827" y="4690594"/>
                </a:cubicBezTo>
                <a:cubicBezTo>
                  <a:pt x="1574275" y="4740679"/>
                  <a:pt x="1095913" y="4730457"/>
                  <a:pt x="645786" y="4468278"/>
                </a:cubicBezTo>
                <a:cubicBezTo>
                  <a:pt x="96898" y="4148602"/>
                  <a:pt x="6948" y="3691193"/>
                  <a:pt x="230030" y="3226886"/>
                </a:cubicBezTo>
                <a:cubicBezTo>
                  <a:pt x="355115" y="2966494"/>
                  <a:pt x="532585" y="2731274"/>
                  <a:pt x="685140" y="2483788"/>
                </a:cubicBezTo>
                <a:cubicBezTo>
                  <a:pt x="823511" y="2258535"/>
                  <a:pt x="819040" y="2018330"/>
                  <a:pt x="659586" y="1810196"/>
                </a:cubicBezTo>
                <a:cubicBezTo>
                  <a:pt x="490932" y="1590180"/>
                  <a:pt x="323046" y="1368121"/>
                  <a:pt x="135739" y="1164458"/>
                </a:cubicBezTo>
                <a:cubicBezTo>
                  <a:pt x="85183" y="1109502"/>
                  <a:pt x="40064" y="1053889"/>
                  <a:pt x="72" y="997841"/>
                </a:cubicBezTo>
                <a:lnTo>
                  <a:pt x="0" y="9977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D5150-4A3A-DBF4-1C50-D3AFD360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912" y="711858"/>
            <a:ext cx="7258212" cy="28355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/>
              <a:t>Спасибо за внимание!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368372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31">
            <a:extLst>
              <a:ext uri="{FF2B5EF4-FFF2-40B4-BE49-F238E27FC236}">
                <a16:creationId xmlns:a16="http://schemas.microsoft.com/office/drawing/2014/main" id="{4E64E4A9-D8D0-4AE7-99BD-EFE51D6EB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3">
            <a:extLst>
              <a:ext uri="{FF2B5EF4-FFF2-40B4-BE49-F238E27FC236}">
                <a16:creationId xmlns:a16="http://schemas.microsoft.com/office/drawing/2014/main" id="{AFD62F46-8DC3-4EDF-BDEF-27C439C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336253" cy="6858001"/>
          </a:xfrm>
          <a:custGeom>
            <a:avLst/>
            <a:gdLst>
              <a:gd name="connsiteX0" fmla="*/ 5721063 w 6336253"/>
              <a:gd name="connsiteY0" fmla="*/ 3536635 h 6858001"/>
              <a:gd name="connsiteX1" fmla="*/ 6230651 w 6336253"/>
              <a:gd name="connsiteY1" fmla="*/ 4046223 h 6858001"/>
              <a:gd name="connsiteX2" fmla="*/ 5721063 w 6336253"/>
              <a:gd name="connsiteY2" fmla="*/ 4555811 h 6858001"/>
              <a:gd name="connsiteX3" fmla="*/ 5211475 w 6336253"/>
              <a:gd name="connsiteY3" fmla="*/ 4046223 h 6858001"/>
              <a:gd name="connsiteX4" fmla="*/ 5721063 w 6336253"/>
              <a:gd name="connsiteY4" fmla="*/ 3536635 h 6858001"/>
              <a:gd name="connsiteX5" fmla="*/ 5456902 w 6336253"/>
              <a:gd name="connsiteY5" fmla="*/ 0 h 6858001"/>
              <a:gd name="connsiteX6" fmla="*/ 6321710 w 6336253"/>
              <a:gd name="connsiteY6" fmla="*/ 0 h 6858001"/>
              <a:gd name="connsiteX7" fmla="*/ 6332019 w 6336253"/>
              <a:gd name="connsiteY7" fmla="*/ 42969 h 6858001"/>
              <a:gd name="connsiteX8" fmla="*/ 6320934 w 6336253"/>
              <a:gd name="connsiteY8" fmla="*/ 219852 h 6858001"/>
              <a:gd name="connsiteX9" fmla="*/ 5774313 w 6336253"/>
              <a:gd name="connsiteY9" fmla="*/ 535443 h 6858001"/>
              <a:gd name="connsiteX10" fmla="*/ 5444200 w 6336253"/>
              <a:gd name="connsiteY10" fmla="*/ 78052 h 6858001"/>
              <a:gd name="connsiteX11" fmla="*/ 609600 w 6336253"/>
              <a:gd name="connsiteY11" fmla="*/ 0 h 6858001"/>
              <a:gd name="connsiteX12" fmla="*/ 1171409 w 6336253"/>
              <a:gd name="connsiteY12" fmla="*/ 0 h 6858001"/>
              <a:gd name="connsiteX13" fmla="*/ 4838473 w 6336253"/>
              <a:gd name="connsiteY13" fmla="*/ 0 h 6858001"/>
              <a:gd name="connsiteX14" fmla="*/ 4830349 w 6336253"/>
              <a:gd name="connsiteY14" fmla="*/ 184996 h 6858001"/>
              <a:gd name="connsiteX15" fmla="*/ 4833376 w 6336253"/>
              <a:gd name="connsiteY15" fmla="*/ 419995 h 6858001"/>
              <a:gd name="connsiteX16" fmla="*/ 5281338 w 6336253"/>
              <a:gd name="connsiteY16" fmla="*/ 1068099 h 6858001"/>
              <a:gd name="connsiteX17" fmla="*/ 5729205 w 6336253"/>
              <a:gd name="connsiteY17" fmla="*/ 2589405 h 6858001"/>
              <a:gd name="connsiteX18" fmla="*/ 5283212 w 6336253"/>
              <a:gd name="connsiteY18" fmla="*/ 3164269 h 6858001"/>
              <a:gd name="connsiteX19" fmla="*/ 5124820 w 6336253"/>
              <a:gd name="connsiteY19" fmla="*/ 4641255 h 6858001"/>
              <a:gd name="connsiteX20" fmla="*/ 5736551 w 6336253"/>
              <a:gd name="connsiteY20" fmla="*/ 5670858 h 6858001"/>
              <a:gd name="connsiteX21" fmla="*/ 6022123 w 6336253"/>
              <a:gd name="connsiteY21" fmla="*/ 6707670 h 6858001"/>
              <a:gd name="connsiteX22" fmla="*/ 6024496 w 6336253"/>
              <a:gd name="connsiteY22" fmla="*/ 6858000 h 6858001"/>
              <a:gd name="connsiteX23" fmla="*/ 2242268 w 6336253"/>
              <a:gd name="connsiteY23" fmla="*/ 6858000 h 6858001"/>
              <a:gd name="connsiteX24" fmla="*/ 2242268 w 6336253"/>
              <a:gd name="connsiteY24" fmla="*/ 6858001 h 6858001"/>
              <a:gd name="connsiteX25" fmla="*/ 0 w 6336253"/>
              <a:gd name="connsiteY25" fmla="*/ 6858001 h 6858001"/>
              <a:gd name="connsiteX26" fmla="*/ 0 w 6336253"/>
              <a:gd name="connsiteY26" fmla="*/ 1 h 6858001"/>
              <a:gd name="connsiteX27" fmla="*/ 609600 w 6336253"/>
              <a:gd name="connsiteY27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6253" h="6858001">
                <a:moveTo>
                  <a:pt x="5721063" y="3536635"/>
                </a:moveTo>
                <a:cubicBezTo>
                  <a:pt x="6002501" y="3536635"/>
                  <a:pt x="6230651" y="3764785"/>
                  <a:pt x="6230651" y="4046223"/>
                </a:cubicBezTo>
                <a:cubicBezTo>
                  <a:pt x="6230651" y="4327661"/>
                  <a:pt x="6002501" y="4555811"/>
                  <a:pt x="5721063" y="4555811"/>
                </a:cubicBezTo>
                <a:cubicBezTo>
                  <a:pt x="5439625" y="4555811"/>
                  <a:pt x="5211475" y="4327661"/>
                  <a:pt x="5211475" y="4046223"/>
                </a:cubicBezTo>
                <a:cubicBezTo>
                  <a:pt x="5211475" y="3764785"/>
                  <a:pt x="5439625" y="3536635"/>
                  <a:pt x="5721063" y="3536635"/>
                </a:cubicBezTo>
                <a:close/>
                <a:moveTo>
                  <a:pt x="5456902" y="0"/>
                </a:moveTo>
                <a:lnTo>
                  <a:pt x="6321710" y="0"/>
                </a:lnTo>
                <a:lnTo>
                  <a:pt x="6332019" y="42969"/>
                </a:lnTo>
                <a:cubicBezTo>
                  <a:pt x="6340015" y="100391"/>
                  <a:pt x="6336884" y="160329"/>
                  <a:pt x="6320934" y="219852"/>
                </a:cubicBezTo>
                <a:cubicBezTo>
                  <a:pt x="6257137" y="457945"/>
                  <a:pt x="6012407" y="599240"/>
                  <a:pt x="5774313" y="535443"/>
                </a:cubicBezTo>
                <a:cubicBezTo>
                  <a:pt x="5565982" y="479621"/>
                  <a:pt x="5431761" y="285271"/>
                  <a:pt x="5444200" y="78052"/>
                </a:cubicBezTo>
                <a:close/>
                <a:moveTo>
                  <a:pt x="609600" y="0"/>
                </a:moveTo>
                <a:lnTo>
                  <a:pt x="1171409" y="0"/>
                </a:lnTo>
                <a:lnTo>
                  <a:pt x="4838473" y="0"/>
                </a:lnTo>
                <a:lnTo>
                  <a:pt x="4830349" y="184996"/>
                </a:lnTo>
                <a:cubicBezTo>
                  <a:pt x="4828991" y="263520"/>
                  <a:pt x="4829864" y="341910"/>
                  <a:pt x="4833376" y="419995"/>
                </a:cubicBezTo>
                <a:cubicBezTo>
                  <a:pt x="4846565" y="709488"/>
                  <a:pt x="5075226" y="891535"/>
                  <a:pt x="5281338" y="1068099"/>
                </a:cubicBezTo>
                <a:cubicBezTo>
                  <a:pt x="5795128" y="1508061"/>
                  <a:pt x="5969974" y="2032158"/>
                  <a:pt x="5729205" y="2589405"/>
                </a:cubicBezTo>
                <a:cubicBezTo>
                  <a:pt x="5635831" y="2805523"/>
                  <a:pt x="5454276" y="2993264"/>
                  <a:pt x="5283212" y="3164269"/>
                </a:cubicBezTo>
                <a:cubicBezTo>
                  <a:pt x="4824418" y="3622744"/>
                  <a:pt x="4843217" y="4154456"/>
                  <a:pt x="5124820" y="4641255"/>
                </a:cubicBezTo>
                <a:cubicBezTo>
                  <a:pt x="5325440" y="4986832"/>
                  <a:pt x="5565996" y="5311556"/>
                  <a:pt x="5736551" y="5670858"/>
                </a:cubicBezTo>
                <a:cubicBezTo>
                  <a:pt x="5902602" y="6019042"/>
                  <a:pt x="6001121" y="6366409"/>
                  <a:pt x="6022123" y="6707670"/>
                </a:cubicBezTo>
                <a:lnTo>
                  <a:pt x="6024496" y="6858000"/>
                </a:lnTo>
                <a:lnTo>
                  <a:pt x="2242268" y="6858000"/>
                </a:lnTo>
                <a:lnTo>
                  <a:pt x="2242268" y="6858001"/>
                </a:lnTo>
                <a:lnTo>
                  <a:pt x="0" y="6858001"/>
                </a:lnTo>
                <a:lnTo>
                  <a:pt x="0" y="1"/>
                </a:lnTo>
                <a:lnTo>
                  <a:pt x="6096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C25EC-1C27-CE63-6FF7-FBD2EF61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458" y="552782"/>
            <a:ext cx="5125941" cy="1936746"/>
          </a:xfrm>
        </p:spPr>
        <p:txBody>
          <a:bodyPr>
            <a:normAutofit/>
          </a:bodyPr>
          <a:lstStyle/>
          <a:p>
            <a:r>
              <a:rPr lang="ru-RU" b="1" dirty="0">
                <a:cs typeface="Posterama"/>
              </a:rPr>
              <a:t>Что</a:t>
            </a:r>
            <a:r>
              <a:rPr lang="ru-RU" dirty="0">
                <a:cs typeface="Posterama"/>
              </a:rPr>
              <a:t> </a:t>
            </a:r>
            <a:r>
              <a:rPr lang="ru-RU" b="1" dirty="0">
                <a:cs typeface="Posterama"/>
              </a:rPr>
              <a:t>такое</a:t>
            </a:r>
            <a:r>
              <a:rPr lang="ru-RU" dirty="0">
                <a:cs typeface="Posterama"/>
              </a:rPr>
              <a:t> </a:t>
            </a:r>
            <a:r>
              <a:rPr lang="ru-RU" b="1" dirty="0">
                <a:cs typeface="Posterama"/>
              </a:rPr>
              <a:t>лёгкая</a:t>
            </a:r>
            <a:r>
              <a:rPr lang="ru-RU" dirty="0">
                <a:cs typeface="Posterama"/>
              </a:rPr>
              <a:t> </a:t>
            </a:r>
            <a:r>
              <a:rPr lang="ru-RU" b="1" dirty="0">
                <a:cs typeface="Posterama"/>
              </a:rPr>
              <a:t>атлетика?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8693C4-13F9-F79C-8B57-AF021DE6F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458" y="2735229"/>
            <a:ext cx="5125941" cy="34845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b="1">
                <a:ea typeface="+mn-lt"/>
                <a:cs typeface="+mn-lt"/>
              </a:rPr>
              <a:t>Лёгкая атлетика</a:t>
            </a:r>
            <a:r>
              <a:rPr lang="ru-RU">
                <a:ea typeface="+mn-lt"/>
                <a:cs typeface="+mn-lt"/>
              </a:rPr>
              <a:t> — олимпийский вид спорта, включающий в себя 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>
                <a:ea typeface="+mn-lt"/>
                <a:cs typeface="+mn-lt"/>
              </a:rPr>
              <a:t>бег 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>
                <a:ea typeface="+mn-lt"/>
                <a:cs typeface="+mn-lt"/>
              </a:rPr>
              <a:t>ходьбу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>
                <a:ea typeface="+mn-lt"/>
                <a:cs typeface="+mn-lt"/>
              </a:rPr>
              <a:t>прыжки 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>
                <a:ea typeface="+mn-lt"/>
                <a:cs typeface="+mn-lt"/>
              </a:rPr>
              <a:t>метания</a:t>
            </a:r>
          </a:p>
          <a:p>
            <a:r>
              <a:rPr lang="ru-RU">
                <a:ea typeface="+mn-lt"/>
                <a:cs typeface="+mn-lt"/>
              </a:rPr>
              <a:t>Является одним из основных и наиболее массовых видов спорта. </a:t>
            </a:r>
            <a:endParaRPr lang="ru-RU"/>
          </a:p>
        </p:txBody>
      </p:sp>
      <p:pic>
        <p:nvPicPr>
          <p:cNvPr id="5" name="Рисунок 4" descr="Изображение выглядит как спорт, человек, легкая атлетика, конкуренция&#10;&#10;Автоматически созданное описание">
            <a:extLst>
              <a:ext uri="{FF2B5EF4-FFF2-40B4-BE49-F238E27FC236}">
                <a16:creationId xmlns:a16="http://schemas.microsoft.com/office/drawing/2014/main" id="{A4C2716B-4785-9453-8091-FDAFE7DC4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39" y="552782"/>
            <a:ext cx="4533634" cy="566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5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71701-3392-4423-9BBA-6C527C5CB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9D76E52-D962-40CA-BF38-0872E0A21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77"/>
            <a:ext cx="10547975" cy="6467097"/>
          </a:xfrm>
          <a:custGeom>
            <a:avLst/>
            <a:gdLst>
              <a:gd name="connsiteX0" fmla="*/ 2504457 w 8648699"/>
              <a:gd name="connsiteY0" fmla="*/ 3933023 h 5302627"/>
              <a:gd name="connsiteX1" fmla="*/ 2800662 w 8648699"/>
              <a:gd name="connsiteY1" fmla="*/ 4229228 h 5302627"/>
              <a:gd name="connsiteX2" fmla="*/ 2504457 w 8648699"/>
              <a:gd name="connsiteY2" fmla="*/ 4525434 h 5302627"/>
              <a:gd name="connsiteX3" fmla="*/ 2208251 w 8648699"/>
              <a:gd name="connsiteY3" fmla="*/ 4229228 h 5302627"/>
              <a:gd name="connsiteX4" fmla="*/ 2504457 w 8648699"/>
              <a:gd name="connsiteY4" fmla="*/ 3933023 h 5302627"/>
              <a:gd name="connsiteX5" fmla="*/ 69505 w 8648699"/>
              <a:gd name="connsiteY5" fmla="*/ 1036657 h 5302627"/>
              <a:gd name="connsiteX6" fmla="*/ 452007 w 8648699"/>
              <a:gd name="connsiteY6" fmla="*/ 1419158 h 5302627"/>
              <a:gd name="connsiteX7" fmla="*/ 69505 w 8648699"/>
              <a:gd name="connsiteY7" fmla="*/ 1801660 h 5302627"/>
              <a:gd name="connsiteX8" fmla="*/ 0 w 8648699"/>
              <a:gd name="connsiteY8" fmla="*/ 1794654 h 5302627"/>
              <a:gd name="connsiteX9" fmla="*/ 0 w 8648699"/>
              <a:gd name="connsiteY9" fmla="*/ 1043663 h 5302627"/>
              <a:gd name="connsiteX10" fmla="*/ 7016675 w 8648699"/>
              <a:gd name="connsiteY10" fmla="*/ 0 h 5302627"/>
              <a:gd name="connsiteX11" fmla="*/ 7780099 w 8648699"/>
              <a:gd name="connsiteY11" fmla="*/ 0 h 5302627"/>
              <a:gd name="connsiteX12" fmla="*/ 7773118 w 8648699"/>
              <a:gd name="connsiteY12" fmla="*/ 69249 h 5302627"/>
              <a:gd name="connsiteX13" fmla="*/ 7398387 w 8648699"/>
              <a:gd name="connsiteY13" fmla="*/ 374663 h 5302627"/>
              <a:gd name="connsiteX14" fmla="*/ 7023656 w 8648699"/>
              <a:gd name="connsiteY14" fmla="*/ 69249 h 5302627"/>
              <a:gd name="connsiteX15" fmla="*/ 0 w 8648699"/>
              <a:gd name="connsiteY15" fmla="*/ 0 h 5302627"/>
              <a:gd name="connsiteX16" fmla="*/ 6294179 w 8648699"/>
              <a:gd name="connsiteY16" fmla="*/ 0 h 5302627"/>
              <a:gd name="connsiteX17" fmla="*/ 6365011 w 8648699"/>
              <a:gd name="connsiteY17" fmla="*/ 98436 h 5302627"/>
              <a:gd name="connsiteX18" fmla="*/ 6465592 w 8648699"/>
              <a:gd name="connsiteY18" fmla="*/ 282106 h 5302627"/>
              <a:gd name="connsiteX19" fmla="*/ 6902743 w 8648699"/>
              <a:gd name="connsiteY19" fmla="*/ 796697 h 5302627"/>
              <a:gd name="connsiteX20" fmla="*/ 7694396 w 8648699"/>
              <a:gd name="connsiteY20" fmla="*/ 957015 h 5302627"/>
              <a:gd name="connsiteX21" fmla="*/ 8332550 w 8648699"/>
              <a:gd name="connsiteY21" fmla="*/ 1234423 h 5302627"/>
              <a:gd name="connsiteX22" fmla="*/ 8647293 w 8648699"/>
              <a:gd name="connsiteY22" fmla="*/ 2231590 h 5302627"/>
              <a:gd name="connsiteX23" fmla="*/ 8589037 w 8648699"/>
              <a:gd name="connsiteY23" fmla="*/ 2743986 h 5302627"/>
              <a:gd name="connsiteX24" fmla="*/ 6453687 w 8648699"/>
              <a:gd name="connsiteY24" fmla="*/ 3925051 h 5302627"/>
              <a:gd name="connsiteX25" fmla="*/ 5484031 w 8648699"/>
              <a:gd name="connsiteY25" fmla="*/ 4456750 h 5302627"/>
              <a:gd name="connsiteX26" fmla="*/ 5328450 w 8648699"/>
              <a:gd name="connsiteY26" fmla="*/ 4943717 h 5302627"/>
              <a:gd name="connsiteX27" fmla="*/ 4105081 w 8648699"/>
              <a:gd name="connsiteY27" fmla="*/ 5103111 h 5302627"/>
              <a:gd name="connsiteX28" fmla="*/ 3701337 w 8648699"/>
              <a:gd name="connsiteY28" fmla="*/ 4617069 h 5302627"/>
              <a:gd name="connsiteX29" fmla="*/ 3039141 w 8648699"/>
              <a:gd name="connsiteY29" fmla="*/ 3869685 h 5302627"/>
              <a:gd name="connsiteX30" fmla="*/ 1904079 w 8648699"/>
              <a:gd name="connsiteY30" fmla="*/ 3703935 h 5302627"/>
              <a:gd name="connsiteX31" fmla="*/ 613090 w 8648699"/>
              <a:gd name="connsiteY31" fmla="*/ 3502814 h 5302627"/>
              <a:gd name="connsiteX32" fmla="*/ 236971 w 8648699"/>
              <a:gd name="connsiteY32" fmla="*/ 2379773 h 5302627"/>
              <a:gd name="connsiteX33" fmla="*/ 648691 w 8648699"/>
              <a:gd name="connsiteY33" fmla="*/ 1707520 h 5302627"/>
              <a:gd name="connsiteX34" fmla="*/ 625574 w 8648699"/>
              <a:gd name="connsiteY34" fmla="*/ 1098146 h 5302627"/>
              <a:gd name="connsiteX35" fmla="*/ 151668 w 8648699"/>
              <a:gd name="connsiteY35" fmla="*/ 513972 h 5302627"/>
              <a:gd name="connsiteX36" fmla="*/ 28936 w 8648699"/>
              <a:gd name="connsiteY36" fmla="*/ 363239 h 5302627"/>
              <a:gd name="connsiteX37" fmla="*/ 0 w 8648699"/>
              <a:gd name="connsiteY37" fmla="*/ 316565 h 530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648699" h="5302627">
                <a:moveTo>
                  <a:pt x="2504457" y="3933023"/>
                </a:moveTo>
                <a:cubicBezTo>
                  <a:pt x="2668046" y="3933023"/>
                  <a:pt x="2800662" y="4065639"/>
                  <a:pt x="2800662" y="4229228"/>
                </a:cubicBezTo>
                <a:cubicBezTo>
                  <a:pt x="2800662" y="4392818"/>
                  <a:pt x="2668046" y="4525434"/>
                  <a:pt x="2504457" y="4525434"/>
                </a:cubicBezTo>
                <a:cubicBezTo>
                  <a:pt x="2340867" y="4525434"/>
                  <a:pt x="2208251" y="4392818"/>
                  <a:pt x="2208251" y="4229228"/>
                </a:cubicBezTo>
                <a:cubicBezTo>
                  <a:pt x="2208251" y="4065639"/>
                  <a:pt x="2340867" y="3933023"/>
                  <a:pt x="2504457" y="3933023"/>
                </a:cubicBezTo>
                <a:close/>
                <a:moveTo>
                  <a:pt x="69505" y="1036657"/>
                </a:moveTo>
                <a:cubicBezTo>
                  <a:pt x="280754" y="1036657"/>
                  <a:pt x="452007" y="1207909"/>
                  <a:pt x="452007" y="1419158"/>
                </a:cubicBezTo>
                <a:cubicBezTo>
                  <a:pt x="452007" y="1630408"/>
                  <a:pt x="280754" y="1801660"/>
                  <a:pt x="69505" y="1801660"/>
                </a:cubicBezTo>
                <a:lnTo>
                  <a:pt x="0" y="1794654"/>
                </a:lnTo>
                <a:lnTo>
                  <a:pt x="0" y="1043663"/>
                </a:lnTo>
                <a:close/>
                <a:moveTo>
                  <a:pt x="7016675" y="0"/>
                </a:moveTo>
                <a:lnTo>
                  <a:pt x="7780099" y="0"/>
                </a:lnTo>
                <a:lnTo>
                  <a:pt x="7773118" y="69249"/>
                </a:lnTo>
                <a:cubicBezTo>
                  <a:pt x="7737451" y="243548"/>
                  <a:pt x="7583231" y="374663"/>
                  <a:pt x="7398387" y="374663"/>
                </a:cubicBezTo>
                <a:cubicBezTo>
                  <a:pt x="7213544" y="374663"/>
                  <a:pt x="7059323" y="243548"/>
                  <a:pt x="7023656" y="69249"/>
                </a:cubicBezTo>
                <a:close/>
                <a:moveTo>
                  <a:pt x="0" y="0"/>
                </a:moveTo>
                <a:lnTo>
                  <a:pt x="6294179" y="0"/>
                </a:lnTo>
                <a:lnTo>
                  <a:pt x="6365011" y="98436"/>
                </a:lnTo>
                <a:cubicBezTo>
                  <a:pt x="6400768" y="155469"/>
                  <a:pt x="6434312" y="216741"/>
                  <a:pt x="6465592" y="282106"/>
                </a:cubicBezTo>
                <a:cubicBezTo>
                  <a:pt x="6566037" y="491894"/>
                  <a:pt x="6666020" y="721566"/>
                  <a:pt x="6902743" y="796697"/>
                </a:cubicBezTo>
                <a:cubicBezTo>
                  <a:pt x="7158189" y="877608"/>
                  <a:pt x="7427043" y="924651"/>
                  <a:pt x="7694396" y="957015"/>
                </a:cubicBezTo>
                <a:cubicBezTo>
                  <a:pt x="7940248" y="986605"/>
                  <a:pt x="8159979" y="1057229"/>
                  <a:pt x="8332550" y="1234423"/>
                </a:cubicBezTo>
                <a:cubicBezTo>
                  <a:pt x="8603138" y="1512294"/>
                  <a:pt x="8658851" y="1860210"/>
                  <a:pt x="8647293" y="2231590"/>
                </a:cubicBezTo>
                <a:cubicBezTo>
                  <a:pt x="8629145" y="2403353"/>
                  <a:pt x="8638277" y="2582279"/>
                  <a:pt x="8589037" y="2743986"/>
                </a:cubicBezTo>
                <a:cubicBezTo>
                  <a:pt x="8301458" y="3687636"/>
                  <a:pt x="7538354" y="4241181"/>
                  <a:pt x="6453687" y="3925051"/>
                </a:cubicBezTo>
                <a:cubicBezTo>
                  <a:pt x="6080573" y="3817210"/>
                  <a:pt x="5567715" y="3967010"/>
                  <a:pt x="5484031" y="4456750"/>
                </a:cubicBezTo>
                <a:cubicBezTo>
                  <a:pt x="5455596" y="4624120"/>
                  <a:pt x="5418146" y="4805013"/>
                  <a:pt x="5328450" y="4943717"/>
                </a:cubicBezTo>
                <a:cubicBezTo>
                  <a:pt x="5126059" y="5255917"/>
                  <a:pt x="4482009" y="5484548"/>
                  <a:pt x="4105081" y="5103111"/>
                </a:cubicBezTo>
                <a:cubicBezTo>
                  <a:pt x="3957593" y="4953889"/>
                  <a:pt x="3837498" y="4777850"/>
                  <a:pt x="3701337" y="4617069"/>
                </a:cubicBezTo>
                <a:cubicBezTo>
                  <a:pt x="3485305" y="4362316"/>
                  <a:pt x="3302331" y="4060173"/>
                  <a:pt x="3039141" y="3869685"/>
                </a:cubicBezTo>
                <a:cubicBezTo>
                  <a:pt x="2713878" y="3634583"/>
                  <a:pt x="2294068" y="3664866"/>
                  <a:pt x="1904079" y="3703935"/>
                </a:cubicBezTo>
                <a:cubicBezTo>
                  <a:pt x="1453058" y="3749245"/>
                  <a:pt x="1020302" y="3739998"/>
                  <a:pt x="613090" y="3502814"/>
                </a:cubicBezTo>
                <a:cubicBezTo>
                  <a:pt x="116530" y="3213615"/>
                  <a:pt x="35156" y="2799815"/>
                  <a:pt x="236971" y="2379773"/>
                </a:cubicBezTo>
                <a:cubicBezTo>
                  <a:pt x="350131" y="2144206"/>
                  <a:pt x="510680" y="1931411"/>
                  <a:pt x="648691" y="1707520"/>
                </a:cubicBezTo>
                <a:cubicBezTo>
                  <a:pt x="773871" y="1503742"/>
                  <a:pt x="769826" y="1286438"/>
                  <a:pt x="625574" y="1098146"/>
                </a:cubicBezTo>
                <a:cubicBezTo>
                  <a:pt x="472999" y="899107"/>
                  <a:pt x="321119" y="698218"/>
                  <a:pt x="151668" y="513972"/>
                </a:cubicBezTo>
                <a:cubicBezTo>
                  <a:pt x="105932" y="464255"/>
                  <a:pt x="65115" y="413944"/>
                  <a:pt x="28936" y="363239"/>
                </a:cubicBezTo>
                <a:lnTo>
                  <a:pt x="0" y="3165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35102-FEE9-FE4F-5A7B-8FE73948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684" y="354704"/>
            <a:ext cx="5881418" cy="2567440"/>
          </a:xfrm>
        </p:spPr>
        <p:txBody>
          <a:bodyPr anchor="t">
            <a:normAutofit/>
          </a:bodyPr>
          <a:lstStyle/>
          <a:p>
            <a:r>
              <a:rPr lang="ru-RU" b="1">
                <a:cs typeface="Posterama"/>
              </a:rPr>
              <a:t>Виды лёгкой атлетики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0868E4-1563-B07E-2CB0-FB929075D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430" y="1860112"/>
            <a:ext cx="6749497" cy="49295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500" dirty="0">
                <a:ea typeface="+mn-lt"/>
                <a:cs typeface="+mn-lt"/>
              </a:rPr>
              <a:t> </a:t>
            </a:r>
            <a:r>
              <a:rPr lang="ru-RU" sz="2800" dirty="0">
                <a:ea typeface="+mn-lt"/>
                <a:cs typeface="+mn-lt"/>
              </a:rPr>
              <a:t>Объединяет следующие дисциплины:</a:t>
            </a:r>
          </a:p>
          <a:p>
            <a:pPr marL="457200" indent="-457200">
              <a:buFont typeface="Arial" panose="020B0504020202020204" pitchFamily="34" charset="0"/>
              <a:buChar char="•"/>
            </a:pPr>
            <a:r>
              <a:rPr lang="ru-RU" sz="2500" dirty="0">
                <a:ea typeface="+mn-lt"/>
                <a:cs typeface="+mn-lt"/>
              </a:rPr>
              <a:t>беговые виды</a:t>
            </a:r>
          </a:p>
          <a:p>
            <a:pPr marL="457200" indent="-457200">
              <a:buFont typeface="Arial" panose="020B0504020202020204" pitchFamily="34" charset="0"/>
              <a:buChar char="•"/>
            </a:pPr>
            <a:r>
              <a:rPr lang="ru-RU" sz="2500" dirty="0">
                <a:ea typeface="+mn-lt"/>
                <a:cs typeface="+mn-lt"/>
              </a:rPr>
              <a:t>спортивная ходьба</a:t>
            </a:r>
          </a:p>
          <a:p>
            <a:pPr marL="457200" indent="-457200">
              <a:buFont typeface="Arial" panose="020B0504020202020204" pitchFamily="34" charset="0"/>
              <a:buChar char="•"/>
            </a:pPr>
            <a:r>
              <a:rPr lang="ru-RU" sz="2500" dirty="0">
                <a:ea typeface="+mn-lt"/>
                <a:cs typeface="+mn-lt"/>
              </a:rPr>
              <a:t>технические виды</a:t>
            </a:r>
          </a:p>
          <a:p>
            <a:pPr marL="457200" indent="-457200">
              <a:buFont typeface="Arial" panose="020B0504020202020204" pitchFamily="34" charset="0"/>
              <a:buChar char="•"/>
            </a:pPr>
            <a:r>
              <a:rPr lang="ru-RU" sz="2500" dirty="0">
                <a:ea typeface="+mn-lt"/>
                <a:cs typeface="+mn-lt"/>
              </a:rPr>
              <a:t>многоборья</a:t>
            </a:r>
          </a:p>
          <a:p>
            <a:pPr marL="457200" indent="-457200">
              <a:buFont typeface="Arial" panose="020B0504020202020204" pitchFamily="34" charset="0"/>
              <a:buChar char="•"/>
            </a:pPr>
            <a:r>
              <a:rPr lang="ru-RU" sz="2500" dirty="0">
                <a:ea typeface="+mn-lt"/>
                <a:cs typeface="+mn-lt"/>
              </a:rPr>
              <a:t>пробеги </a:t>
            </a:r>
          </a:p>
          <a:p>
            <a:pPr marL="457200" indent="-457200">
              <a:buFont typeface="Arial" panose="020B0504020202020204" pitchFamily="34" charset="0"/>
              <a:buChar char="•"/>
            </a:pPr>
            <a:r>
              <a:rPr lang="ru-RU" sz="2500" dirty="0">
                <a:ea typeface="+mn-lt"/>
                <a:cs typeface="+mn-lt"/>
              </a:rPr>
              <a:t>кроссы </a:t>
            </a:r>
            <a:endParaRPr lang="ru-RU" sz="2500" dirty="0"/>
          </a:p>
        </p:txBody>
      </p:sp>
      <p:pic>
        <p:nvPicPr>
          <p:cNvPr id="4" name="Рисунок 3" descr="Изображение выглядит как спорт, человек, легкая атлетика, конкуренция&#10;&#10;Автоматически созданное описание">
            <a:extLst>
              <a:ext uri="{FF2B5EF4-FFF2-40B4-BE49-F238E27FC236}">
                <a16:creationId xmlns:a16="http://schemas.microsoft.com/office/drawing/2014/main" id="{ADF2EFBA-02F8-491F-8357-496E9BD01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0">
            <a:off x="1692661" y="2480853"/>
            <a:ext cx="3062378" cy="2031830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обувь, легкая атлетик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6F9CB55-DA58-35DC-EC54-F5C695877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0000">
            <a:off x="517585" y="4057604"/>
            <a:ext cx="3278038" cy="222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2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BE9A8-A384-0944-2998-05B75FA17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13" y="284614"/>
            <a:ext cx="6415178" cy="994884"/>
          </a:xfrm>
        </p:spPr>
        <p:txBody>
          <a:bodyPr/>
          <a:lstStyle/>
          <a:p>
            <a:r>
              <a:rPr lang="ru-RU" b="1">
                <a:cs typeface="Posterama"/>
              </a:rPr>
              <a:t>Беговые виды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7B170-518D-64FD-E3AF-D61C9AFC4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14" y="1444846"/>
            <a:ext cx="11116573" cy="51292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500" dirty="0">
                <a:solidFill>
                  <a:srgbClr val="262626"/>
                </a:solidFill>
                <a:ea typeface="+mn-lt"/>
                <a:cs typeface="+mn-lt"/>
              </a:rPr>
              <a:t>Беговые виды лёгкой атлетики объединяют следующие стадионные дисциплины: 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500" dirty="0">
                <a:solidFill>
                  <a:srgbClr val="262626"/>
                </a:solidFill>
                <a:ea typeface="+mn-lt"/>
                <a:cs typeface="+mn-lt"/>
              </a:rPr>
              <a:t>спринт (30 м, 50 м, 60 м, 100 м, 200 м и 400 м)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500" dirty="0">
                <a:solidFill>
                  <a:srgbClr val="262626"/>
                </a:solidFill>
                <a:ea typeface="+mn-lt"/>
                <a:cs typeface="+mn-lt"/>
              </a:rPr>
              <a:t>бег на средние дистанции (от 800 до 3000 м, в том числе бег на 3000 м с препятствиями)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500" dirty="0">
                <a:solidFill>
                  <a:srgbClr val="262626"/>
                </a:solidFill>
                <a:ea typeface="+mn-lt"/>
                <a:cs typeface="+mn-lt"/>
              </a:rPr>
              <a:t>бег на длинные дистанции (классические дистанции 5000 м и 10 000 м)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500" dirty="0">
                <a:solidFill>
                  <a:srgbClr val="262626"/>
                </a:solidFill>
                <a:ea typeface="+mn-lt"/>
                <a:cs typeface="+mn-lt"/>
              </a:rPr>
              <a:t>барьерный бег (110 м, 400 м)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500" dirty="0">
                <a:solidFill>
                  <a:srgbClr val="262626"/>
                </a:solidFill>
                <a:ea typeface="+mn-lt"/>
                <a:cs typeface="+mn-lt"/>
              </a:rPr>
              <a:t>эстафета (4×100 м, 4×200 м, 4×400 м, 4×800 м, 4×1500 м)</a:t>
            </a:r>
          </a:p>
          <a:p>
            <a:r>
              <a:rPr lang="ru-RU" sz="2500" dirty="0">
                <a:solidFill>
                  <a:srgbClr val="262626"/>
                </a:solidFill>
                <a:ea typeface="+mn-lt"/>
                <a:cs typeface="+mn-lt"/>
              </a:rPr>
              <a:t>Все они проходят на дорожках стадиона.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11729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0F0E2-6A83-A8AA-9AD2-91F935F9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79" y="284671"/>
            <a:ext cx="5761576" cy="690508"/>
          </a:xfrm>
        </p:spPr>
        <p:txBody>
          <a:bodyPr>
            <a:normAutofit/>
          </a:bodyPr>
          <a:lstStyle/>
          <a:p>
            <a:r>
              <a:rPr lang="ru-RU" b="1" dirty="0">
                <a:cs typeface="Posterama"/>
              </a:rPr>
              <a:t>Правила беговых видов</a:t>
            </a:r>
            <a:endParaRPr lang="ru-RU" b="1">
              <a:cs typeface="Posteram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24D897-097E-F2DA-6D6D-A034BCB7E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84673"/>
            <a:ext cx="5713389" cy="62903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600" dirty="0"/>
              <a:t>В случае спорных ситуаций привлекается фотофиниш, и первым считается тот, чья часть туловища первой пересекла финиш.</a:t>
            </a:r>
          </a:p>
          <a:p>
            <a:r>
              <a:rPr lang="ru-RU" sz="1600" b="1" dirty="0"/>
              <a:t>Регламент</a:t>
            </a:r>
          </a:p>
          <a:p>
            <a:r>
              <a:rPr lang="ru-RU" sz="1600" dirty="0"/>
              <a:t>На крупных соревнованиях при большом количестве участников старты проводятся в несколько кругов, отсеивающих проигравших (либо по занятому месту либо по худшему времени). </a:t>
            </a:r>
          </a:p>
          <a:p>
            <a:r>
              <a:rPr lang="ru-RU" sz="1600" dirty="0"/>
              <a:t>Так на летних чемпионатах мира и Европы и Олимпийских играх принята следующая практика (количество кругов меняется в зависимости от числа участников).</a:t>
            </a:r>
          </a:p>
          <a:p>
            <a:pPr marL="285750" indent="-285750">
              <a:buFont typeface="Arial" panose="020B0504020202020204" pitchFamily="34" charset="0"/>
              <a:buChar char="•"/>
            </a:pPr>
            <a:r>
              <a:rPr lang="ru-RU" sz="1600" dirty="0"/>
              <a:t>100 м и 800 м проводятся в 1-4 круга (забег-четвертьфинал-полуфинал-финал)</a:t>
            </a:r>
          </a:p>
          <a:p>
            <a:pPr marL="285750" indent="-285750">
              <a:buFont typeface="Arial" panose="020B0504020202020204" pitchFamily="34" charset="0"/>
              <a:buChar char="•"/>
            </a:pPr>
            <a:r>
              <a:rPr lang="ru-RU" sz="1600" dirty="0"/>
              <a:t>от 1500 м до 5000 м в 1-3 круга (забег-полуфинал-финал)</a:t>
            </a:r>
          </a:p>
          <a:p>
            <a:pPr marL="285750" indent="-285750">
              <a:buFont typeface="Arial" panose="020B0504020202020204" pitchFamily="34" charset="0"/>
              <a:buChar char="•"/>
            </a:pPr>
            <a:r>
              <a:rPr lang="ru-RU" sz="1600" dirty="0"/>
              <a:t>10 000 м — в 1-2 круга (забег-финал)</a:t>
            </a:r>
          </a:p>
          <a:p>
            <a:pPr marL="285750" indent="-285750">
              <a:buFont typeface="Arial" panose="020B0504020202020204" pitchFamily="34" charset="0"/>
              <a:buChar char="•"/>
            </a:pPr>
            <a:r>
              <a:rPr lang="ru-RU" sz="1600" dirty="0"/>
              <a:t>При этом в финальных забегах участвуют</a:t>
            </a:r>
          </a:p>
          <a:p>
            <a:pPr marL="285750" indent="-285750">
              <a:buFont typeface="Arial" panose="020B0504020202020204" pitchFamily="34" charset="0"/>
              <a:buChar char="•"/>
            </a:pPr>
            <a:r>
              <a:rPr lang="ru-RU" sz="1600" dirty="0"/>
              <a:t>100 м до 800 м, эстафеты — 8 спортсменов/8 команд</a:t>
            </a:r>
          </a:p>
          <a:p>
            <a:pPr marL="285750" indent="-285750">
              <a:buFont typeface="Arial" panose="020B0504020202020204" pitchFamily="34" charset="0"/>
              <a:buChar char="•"/>
            </a:pPr>
            <a:r>
              <a:rPr lang="ru-RU" sz="1600" dirty="0"/>
              <a:t>от 1500 м до 10 000 м — 12 спортсменов и более</a:t>
            </a:r>
          </a:p>
          <a:p>
            <a:endParaRPr lang="ru-RU" sz="16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421E40-C75A-F907-40EC-759399462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9480" y="1043990"/>
            <a:ext cx="5574669" cy="553102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ru-RU" b="1" dirty="0"/>
              <a:t>Общие правила</a:t>
            </a:r>
          </a:p>
          <a:p>
            <a:r>
              <a:rPr lang="ru-RU" dirty="0"/>
              <a:t>На старте спортсмены занимают свои позиции согласно жребию или местам, занятым на предыдущих этапах соревнований. </a:t>
            </a:r>
          </a:p>
          <a:p>
            <a:r>
              <a:rPr lang="ru-RU" dirty="0"/>
              <a:t>Спринт: При команде «на старт» занимают места у стартовой линии или в колодках. При команде «внимание» готовятся к старту и должны прекратить всякое движение. </a:t>
            </a:r>
          </a:p>
          <a:p>
            <a:r>
              <a:rPr lang="ru-RU" dirty="0"/>
              <a:t>Команду «марш» даёт стартер выстрелом стартового пистолета, на больших соревнованиях соединённый с электронным таймером.</a:t>
            </a:r>
          </a:p>
          <a:p>
            <a:r>
              <a:rPr lang="ru-RU" dirty="0"/>
              <a:t>В ходе бега спортсмены не должны мешать друг другу, хотя при беге особенно на длинные дистанции возможны контакты бегунов. </a:t>
            </a:r>
          </a:p>
          <a:p>
            <a:r>
              <a:rPr lang="ru-RU" dirty="0"/>
              <a:t>На дистанциях 100 м — 400 м спортсмены бегут каждый по своей дорожке. На дистанциях 600 м — 800 м начинают на разных дорожках и через 200 м выходят на общую дорожку. 1000 м и более начинают старт общей группой у линии старта.</a:t>
            </a:r>
          </a:p>
          <a:p>
            <a:r>
              <a:rPr lang="ru-RU" dirty="0"/>
              <a:t>Выигрывает тот спортсмен, который первым пересекает линию финиша.</a:t>
            </a:r>
          </a:p>
        </p:txBody>
      </p:sp>
    </p:spTree>
    <p:extLst>
      <p:ext uri="{BB962C8B-B14F-4D97-AF65-F5344CB8AC3E}">
        <p14:creationId xmlns:p14="http://schemas.microsoft.com/office/powerpoint/2010/main" val="288549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6177C-EF4B-C16D-5235-5F92DDDD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1172240"/>
          </a:xfrm>
        </p:spPr>
        <p:txBody>
          <a:bodyPr anchor="b">
            <a:normAutofit/>
          </a:bodyPr>
          <a:lstStyle/>
          <a:p>
            <a:r>
              <a:rPr lang="ru-RU" b="1" dirty="0">
                <a:cs typeface="Posterama"/>
              </a:rPr>
              <a:t>Человек-молния</a:t>
            </a:r>
          </a:p>
          <a:p>
            <a:endParaRPr lang="ru-RU" dirty="0">
              <a:cs typeface="Posterama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CA8BBB-44B2-7FFD-CA1C-4B0ACF29B2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845" t="2032" r="1047" b="11992"/>
          <a:stretch/>
        </p:blipFill>
        <p:spPr>
          <a:xfrm>
            <a:off x="6092745" y="385312"/>
            <a:ext cx="5486602" cy="609794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6BFA25A-71B9-6742-555A-E81AB6BDD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1338633"/>
            <a:ext cx="4970822" cy="45303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500" dirty="0"/>
              <a:t>Ямайский спринтер </a:t>
            </a:r>
            <a:r>
              <a:rPr lang="ru-RU" sz="2500" dirty="0" err="1"/>
              <a:t>Усейн</a:t>
            </a:r>
            <a:r>
              <a:rPr lang="ru-RU" sz="2500" dirty="0"/>
              <a:t> Болт — самый быстрый человек на планете. </a:t>
            </a:r>
            <a:endParaRPr lang="ru-RU"/>
          </a:p>
          <a:p>
            <a:r>
              <a:rPr lang="ru-RU" sz="2500" dirty="0"/>
              <a:t>В 2009 г. он установил мировые рекорды в беге на 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500" dirty="0"/>
              <a:t>100 м (9,58 с)</a:t>
            </a:r>
            <a:endParaRPr lang="ru-RU" dirty="0"/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500" dirty="0"/>
              <a:t>200 м (19,19 с). </a:t>
            </a:r>
          </a:p>
          <a:p>
            <a:r>
              <a:rPr lang="ru-RU" sz="2500" dirty="0"/>
              <a:t>За свои достижения спортсмен получил прозвище «Молния»</a:t>
            </a:r>
            <a:r>
              <a:rPr lang="ru-RU" dirty="0"/>
              <a:t>.</a:t>
            </a:r>
            <a:endParaRPr lang="ru-RU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1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225E5B-4D39-4B35-8E24-790C81645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E91BD27-0A21-43ED-80E7-0A40F57C8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9532" y="468754"/>
            <a:ext cx="6329420" cy="6389247"/>
          </a:xfrm>
          <a:custGeom>
            <a:avLst/>
            <a:gdLst>
              <a:gd name="connsiteX0" fmla="*/ 767991 w 6329420"/>
              <a:gd name="connsiteY0" fmla="*/ 731396 h 6389247"/>
              <a:gd name="connsiteX1" fmla="*/ 1299514 w 6329420"/>
              <a:gd name="connsiteY1" fmla="*/ 1262919 h 6389247"/>
              <a:gd name="connsiteX2" fmla="*/ 767991 w 6329420"/>
              <a:gd name="connsiteY2" fmla="*/ 1794442 h 6389247"/>
              <a:gd name="connsiteX3" fmla="*/ 236469 w 6329420"/>
              <a:gd name="connsiteY3" fmla="*/ 1262919 h 6389247"/>
              <a:gd name="connsiteX4" fmla="*/ 767991 w 6329420"/>
              <a:gd name="connsiteY4" fmla="*/ 731396 h 6389247"/>
              <a:gd name="connsiteX5" fmla="*/ 2926094 w 6329420"/>
              <a:gd name="connsiteY5" fmla="*/ 324026 h 6389247"/>
              <a:gd name="connsiteX6" fmla="*/ 3207855 w 6329420"/>
              <a:gd name="connsiteY6" fmla="*/ 605787 h 6389247"/>
              <a:gd name="connsiteX7" fmla="*/ 2926094 w 6329420"/>
              <a:gd name="connsiteY7" fmla="*/ 887548 h 6389247"/>
              <a:gd name="connsiteX8" fmla="*/ 2644333 w 6329420"/>
              <a:gd name="connsiteY8" fmla="*/ 605787 h 6389247"/>
              <a:gd name="connsiteX9" fmla="*/ 2926094 w 6329420"/>
              <a:gd name="connsiteY9" fmla="*/ 324026 h 6389247"/>
              <a:gd name="connsiteX10" fmla="*/ 5761439 w 6329420"/>
              <a:gd name="connsiteY10" fmla="*/ 17664 h 6389247"/>
              <a:gd name="connsiteX11" fmla="*/ 5784727 w 6329420"/>
              <a:gd name="connsiteY11" fmla="*/ 18309 h 6389247"/>
              <a:gd name="connsiteX12" fmla="*/ 6232947 w 6329420"/>
              <a:gd name="connsiteY12" fmla="*/ 102447 h 6389247"/>
              <a:gd name="connsiteX13" fmla="*/ 6329420 w 6329420"/>
              <a:gd name="connsiteY13" fmla="*/ 159335 h 6389247"/>
              <a:gd name="connsiteX14" fmla="*/ 6329420 w 6329420"/>
              <a:gd name="connsiteY14" fmla="*/ 6389247 h 6389247"/>
              <a:gd name="connsiteX15" fmla="*/ 3180387 w 6329420"/>
              <a:gd name="connsiteY15" fmla="*/ 6389247 h 6389247"/>
              <a:gd name="connsiteX16" fmla="*/ 2702967 w 6329420"/>
              <a:gd name="connsiteY16" fmla="*/ 6389247 h 6389247"/>
              <a:gd name="connsiteX17" fmla="*/ 1013739 w 6329420"/>
              <a:gd name="connsiteY17" fmla="*/ 6389247 h 6389247"/>
              <a:gd name="connsiteX18" fmla="*/ 1024183 w 6329420"/>
              <a:gd name="connsiteY18" fmla="*/ 6281366 h 6389247"/>
              <a:gd name="connsiteX19" fmla="*/ 903050 w 6329420"/>
              <a:gd name="connsiteY19" fmla="*/ 5588470 h 6389247"/>
              <a:gd name="connsiteX20" fmla="*/ 273230 w 6329420"/>
              <a:gd name="connsiteY20" fmla="*/ 5151559 h 6389247"/>
              <a:gd name="connsiteX21" fmla="*/ 40189 w 6329420"/>
              <a:gd name="connsiteY21" fmla="*/ 4431326 h 6389247"/>
              <a:gd name="connsiteX22" fmla="*/ 467268 w 6329420"/>
              <a:gd name="connsiteY22" fmla="*/ 3598198 h 6389247"/>
              <a:gd name="connsiteX23" fmla="*/ 3203 w 6329420"/>
              <a:gd name="connsiteY23" fmla="*/ 2797063 h 6389247"/>
              <a:gd name="connsiteX24" fmla="*/ 345913 w 6329420"/>
              <a:gd name="connsiteY24" fmla="*/ 2096653 h 6389247"/>
              <a:gd name="connsiteX25" fmla="*/ 1552774 w 6329420"/>
              <a:gd name="connsiteY25" fmla="*/ 2014542 h 6389247"/>
              <a:gd name="connsiteX26" fmla="*/ 1737708 w 6329420"/>
              <a:gd name="connsiteY26" fmla="*/ 1339596 h 6389247"/>
              <a:gd name="connsiteX27" fmla="*/ 1365343 w 6329420"/>
              <a:gd name="connsiteY27" fmla="*/ 604294 h 6389247"/>
              <a:gd name="connsiteX28" fmla="*/ 1784365 w 6329420"/>
              <a:gd name="connsiteY28" fmla="*/ 110735 h 6389247"/>
              <a:gd name="connsiteX29" fmla="*/ 1881062 w 6329420"/>
              <a:gd name="connsiteY29" fmla="*/ 100098 h 6389247"/>
              <a:gd name="connsiteX30" fmla="*/ 2326675 w 6329420"/>
              <a:gd name="connsiteY30" fmla="*/ 311301 h 6389247"/>
              <a:gd name="connsiteX31" fmla="*/ 2585018 w 6329420"/>
              <a:gd name="connsiteY31" fmla="*/ 1190279 h 6389247"/>
              <a:gd name="connsiteX32" fmla="*/ 2694528 w 6329420"/>
              <a:gd name="connsiteY32" fmla="*/ 1338063 h 6389247"/>
              <a:gd name="connsiteX33" fmla="*/ 2982926 w 6329420"/>
              <a:gd name="connsiteY33" fmla="*/ 1306959 h 6389247"/>
              <a:gd name="connsiteX34" fmla="*/ 3354163 w 6329420"/>
              <a:gd name="connsiteY34" fmla="*/ 881733 h 6389247"/>
              <a:gd name="connsiteX35" fmla="*/ 4299539 w 6329420"/>
              <a:gd name="connsiteY35" fmla="*/ 1304623 h 6389247"/>
              <a:gd name="connsiteX36" fmla="*/ 4625167 w 6329420"/>
              <a:gd name="connsiteY36" fmla="*/ 991486 h 6389247"/>
              <a:gd name="connsiteX37" fmla="*/ 4692533 w 6329420"/>
              <a:gd name="connsiteY37" fmla="*/ 854498 h 6389247"/>
              <a:gd name="connsiteX38" fmla="*/ 5607288 w 6329420"/>
              <a:gd name="connsiteY38" fmla="*/ 28863 h 6389247"/>
              <a:gd name="connsiteX39" fmla="*/ 5761439 w 6329420"/>
              <a:gd name="connsiteY39" fmla="*/ 17664 h 6389247"/>
              <a:gd name="connsiteX40" fmla="*/ 4156539 w 6329420"/>
              <a:gd name="connsiteY40" fmla="*/ 0 h 6389247"/>
              <a:gd name="connsiteX41" fmla="*/ 4663751 w 6329420"/>
              <a:gd name="connsiteY41" fmla="*/ 507212 h 6389247"/>
              <a:gd name="connsiteX42" fmla="*/ 4156539 w 6329420"/>
              <a:gd name="connsiteY42" fmla="*/ 1014424 h 6389247"/>
              <a:gd name="connsiteX43" fmla="*/ 3649327 w 6329420"/>
              <a:gd name="connsiteY43" fmla="*/ 507212 h 6389247"/>
              <a:gd name="connsiteX44" fmla="*/ 4156539 w 6329420"/>
              <a:gd name="connsiteY44" fmla="*/ 0 h 63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329420" h="6389247">
                <a:moveTo>
                  <a:pt x="767991" y="731396"/>
                </a:moveTo>
                <a:cubicBezTo>
                  <a:pt x="1061543" y="731396"/>
                  <a:pt x="1299514" y="969367"/>
                  <a:pt x="1299514" y="1262919"/>
                </a:cubicBezTo>
                <a:cubicBezTo>
                  <a:pt x="1299514" y="1556471"/>
                  <a:pt x="1061543" y="1794442"/>
                  <a:pt x="767991" y="1794442"/>
                </a:cubicBezTo>
                <a:cubicBezTo>
                  <a:pt x="474439" y="1794442"/>
                  <a:pt x="236469" y="1556471"/>
                  <a:pt x="236469" y="1262919"/>
                </a:cubicBezTo>
                <a:cubicBezTo>
                  <a:pt x="236469" y="969367"/>
                  <a:pt x="474439" y="731396"/>
                  <a:pt x="767991" y="731396"/>
                </a:cubicBezTo>
                <a:close/>
                <a:moveTo>
                  <a:pt x="2926094" y="324026"/>
                </a:moveTo>
                <a:cubicBezTo>
                  <a:pt x="3081706" y="324026"/>
                  <a:pt x="3207855" y="450175"/>
                  <a:pt x="3207855" y="605787"/>
                </a:cubicBezTo>
                <a:cubicBezTo>
                  <a:pt x="3207855" y="761399"/>
                  <a:pt x="3081706" y="887548"/>
                  <a:pt x="2926094" y="887548"/>
                </a:cubicBezTo>
                <a:cubicBezTo>
                  <a:pt x="2770482" y="887548"/>
                  <a:pt x="2644333" y="761399"/>
                  <a:pt x="2644333" y="605787"/>
                </a:cubicBezTo>
                <a:cubicBezTo>
                  <a:pt x="2644333" y="450175"/>
                  <a:pt x="2770482" y="324026"/>
                  <a:pt x="2926094" y="324026"/>
                </a:cubicBezTo>
                <a:close/>
                <a:moveTo>
                  <a:pt x="5761439" y="17664"/>
                </a:moveTo>
                <a:lnTo>
                  <a:pt x="5784727" y="18309"/>
                </a:lnTo>
                <a:cubicBezTo>
                  <a:pt x="5972924" y="25037"/>
                  <a:pt x="6119949" y="54449"/>
                  <a:pt x="6232947" y="102447"/>
                </a:cubicBezTo>
                <a:lnTo>
                  <a:pt x="6329420" y="159335"/>
                </a:lnTo>
                <a:lnTo>
                  <a:pt x="6329420" y="6389247"/>
                </a:lnTo>
                <a:lnTo>
                  <a:pt x="3180387" y="6389247"/>
                </a:lnTo>
                <a:lnTo>
                  <a:pt x="2702967" y="6389247"/>
                </a:lnTo>
                <a:lnTo>
                  <a:pt x="1013739" y="6389247"/>
                </a:lnTo>
                <a:lnTo>
                  <a:pt x="1024183" y="6281366"/>
                </a:lnTo>
                <a:cubicBezTo>
                  <a:pt x="1049848" y="6046008"/>
                  <a:pt x="1072512" y="5801284"/>
                  <a:pt x="903050" y="5588470"/>
                </a:cubicBezTo>
                <a:cubicBezTo>
                  <a:pt x="704901" y="5339877"/>
                  <a:pt x="494907" y="5451483"/>
                  <a:pt x="273230" y="5151559"/>
                </a:cubicBezTo>
                <a:cubicBezTo>
                  <a:pt x="109328" y="4929882"/>
                  <a:pt x="-26532" y="4726254"/>
                  <a:pt x="40189" y="4431326"/>
                </a:cubicBezTo>
                <a:cubicBezTo>
                  <a:pt x="129472" y="4036881"/>
                  <a:pt x="470813" y="3882974"/>
                  <a:pt x="467268" y="3598198"/>
                </a:cubicBezTo>
                <a:cubicBezTo>
                  <a:pt x="463239" y="3255890"/>
                  <a:pt x="44217" y="3187318"/>
                  <a:pt x="3203" y="2797063"/>
                </a:cubicBezTo>
                <a:cubicBezTo>
                  <a:pt x="-23550" y="2542509"/>
                  <a:pt x="119641" y="2237671"/>
                  <a:pt x="345913" y="2096653"/>
                </a:cubicBezTo>
                <a:cubicBezTo>
                  <a:pt x="762919" y="1836457"/>
                  <a:pt x="1233029" y="2275545"/>
                  <a:pt x="1552774" y="2014542"/>
                </a:cubicBezTo>
                <a:cubicBezTo>
                  <a:pt x="1743751" y="1858617"/>
                  <a:pt x="1774856" y="1540160"/>
                  <a:pt x="1737708" y="1339596"/>
                </a:cubicBezTo>
                <a:cubicBezTo>
                  <a:pt x="1666877" y="957721"/>
                  <a:pt x="1353739" y="895190"/>
                  <a:pt x="1365343" y="604294"/>
                </a:cubicBezTo>
                <a:cubicBezTo>
                  <a:pt x="1373885" y="388094"/>
                  <a:pt x="1557287" y="161098"/>
                  <a:pt x="1784365" y="110735"/>
                </a:cubicBezTo>
                <a:cubicBezTo>
                  <a:pt x="1816113" y="103643"/>
                  <a:pt x="1848539" y="100098"/>
                  <a:pt x="1881062" y="100098"/>
                </a:cubicBezTo>
                <a:cubicBezTo>
                  <a:pt x="2100564" y="100098"/>
                  <a:pt x="2273329" y="261260"/>
                  <a:pt x="2326675" y="311301"/>
                </a:cubicBezTo>
                <a:cubicBezTo>
                  <a:pt x="2579216" y="547161"/>
                  <a:pt x="2379374" y="836206"/>
                  <a:pt x="2585018" y="1190279"/>
                </a:cubicBezTo>
                <a:cubicBezTo>
                  <a:pt x="2616968" y="1242737"/>
                  <a:pt x="2653624" y="1292213"/>
                  <a:pt x="2694528" y="1338063"/>
                </a:cubicBezTo>
                <a:cubicBezTo>
                  <a:pt x="2775108" y="1429685"/>
                  <a:pt x="2925230" y="1413569"/>
                  <a:pt x="2982926" y="1306959"/>
                </a:cubicBezTo>
                <a:cubicBezTo>
                  <a:pt x="3078253" y="1130728"/>
                  <a:pt x="3169390" y="933143"/>
                  <a:pt x="3354163" y="881733"/>
                </a:cubicBezTo>
                <a:cubicBezTo>
                  <a:pt x="3713394" y="781733"/>
                  <a:pt x="3927255" y="1375615"/>
                  <a:pt x="4299539" y="1304623"/>
                </a:cubicBezTo>
                <a:cubicBezTo>
                  <a:pt x="4454094" y="1275131"/>
                  <a:pt x="4543700" y="1148457"/>
                  <a:pt x="4625167" y="991486"/>
                </a:cubicBezTo>
                <a:cubicBezTo>
                  <a:pt x="4647810" y="947730"/>
                  <a:pt x="4669890" y="901637"/>
                  <a:pt x="4692533" y="854498"/>
                </a:cubicBezTo>
                <a:cubicBezTo>
                  <a:pt x="4762477" y="605422"/>
                  <a:pt x="4865621" y="105095"/>
                  <a:pt x="5607288" y="28863"/>
                </a:cubicBezTo>
                <a:cubicBezTo>
                  <a:pt x="5658191" y="20163"/>
                  <a:pt x="5709812" y="16455"/>
                  <a:pt x="5761439" y="17664"/>
                </a:cubicBezTo>
                <a:close/>
                <a:moveTo>
                  <a:pt x="4156539" y="0"/>
                </a:moveTo>
                <a:cubicBezTo>
                  <a:pt x="4436664" y="0"/>
                  <a:pt x="4663751" y="227087"/>
                  <a:pt x="4663751" y="507212"/>
                </a:cubicBezTo>
                <a:cubicBezTo>
                  <a:pt x="4663751" y="787337"/>
                  <a:pt x="4436664" y="1014424"/>
                  <a:pt x="4156539" y="1014424"/>
                </a:cubicBezTo>
                <a:cubicBezTo>
                  <a:pt x="3876414" y="1014424"/>
                  <a:pt x="3649327" y="787337"/>
                  <a:pt x="3649327" y="507212"/>
                </a:cubicBezTo>
                <a:cubicBezTo>
                  <a:pt x="3649327" y="227087"/>
                  <a:pt x="3876414" y="0"/>
                  <a:pt x="41565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4082FD78-4DD9-BF96-5993-FBB9B2DE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08" y="192597"/>
            <a:ext cx="11493409" cy="750468"/>
          </a:xfrm>
        </p:spPr>
        <p:txBody>
          <a:bodyPr anchor="t">
            <a:normAutofit fontScale="90000"/>
          </a:bodyPr>
          <a:lstStyle/>
          <a:p>
            <a:r>
              <a:rPr lang="ru-RU" b="1" dirty="0">
                <a:cs typeface="Posterama"/>
              </a:rPr>
              <a:t>Спортивная ходьба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C62C7C41-689D-39F4-621B-629FF9E69C40}"/>
              </a:ext>
            </a:extLst>
          </p:cNvPr>
          <p:cNvSpPr txBox="1">
            <a:spLocks/>
          </p:cNvSpPr>
          <p:nvPr/>
        </p:nvSpPr>
        <p:spPr>
          <a:xfrm>
            <a:off x="350808" y="1133096"/>
            <a:ext cx="11483973" cy="34405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>
                <a:solidFill>
                  <a:srgbClr val="202122"/>
                </a:solidFill>
                <a:ea typeface="+mn-lt"/>
                <a:cs typeface="+mn-lt"/>
              </a:rPr>
              <a:t>Спортивная ходьба — олимпийская легкоатлетическая дисциплина, в которой должен быть постоянный контакт ноги с землёй. Но есть 2 условия: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500" dirty="0">
                <a:solidFill>
                  <a:srgbClr val="202122"/>
                </a:solidFill>
              </a:rPr>
              <a:t>Необходимо, чтобы спортсмен постоянно осуществлял контакт с землёй  и пери этом не происходило видимой для человеческого глаза потери контакта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500" dirty="0">
                <a:solidFill>
                  <a:srgbClr val="202122"/>
                </a:solidFill>
              </a:rPr>
              <a:t>Вынесенная вперёд нога должна быть полностью выпрямлена с момента первого контакта с землёй до прохождения вертикали</a:t>
            </a:r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F3164FA3-B12F-41C5-4156-69B6E56FCB9E}"/>
              </a:ext>
            </a:extLst>
          </p:cNvPr>
          <p:cNvSpPr txBox="1">
            <a:spLocks/>
          </p:cNvSpPr>
          <p:nvPr/>
        </p:nvSpPr>
        <p:spPr>
          <a:xfrm>
            <a:off x="350808" y="4668136"/>
            <a:ext cx="5330466" cy="2182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500" dirty="0">
                <a:solidFill>
                  <a:srgbClr val="202122"/>
                </a:solidFill>
              </a:rPr>
              <a:t>В олимпийской программе соревнования мужчин проводят вне стадиона на дистанции 20 и 35 км, женщин — 20 км.</a:t>
            </a:r>
            <a:endParaRPr lang="ru-RU" sz="2500" dirty="0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526F1E35-4F75-789D-B4B8-B6DB218E3C03}"/>
              </a:ext>
            </a:extLst>
          </p:cNvPr>
          <p:cNvSpPr txBox="1">
            <a:spLocks/>
          </p:cNvSpPr>
          <p:nvPr/>
        </p:nvSpPr>
        <p:spPr>
          <a:xfrm>
            <a:off x="6096003" y="4668136"/>
            <a:ext cx="5745189" cy="2182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2500" dirty="0">
                <a:ea typeface="+mn-lt"/>
                <a:cs typeface="+mn-lt"/>
              </a:rPr>
              <a:t>Также проводят соревнования на 400-метровой дорожке открытых стадионов (10 000 и 20 000 м) и 300-метровой дорожке в помещении (5000 м).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5093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D72B6D96-D9A2-4E4A-8064-FCA9A1D3F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A577E-1353-24C5-CCFD-9BD85A4A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65506"/>
            <a:ext cx="8197977" cy="9898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err="1">
                <a:cs typeface="Posterama"/>
              </a:rPr>
              <a:t>Технические</a:t>
            </a:r>
            <a:r>
              <a:rPr lang="en-US" b="1" dirty="0">
                <a:cs typeface="Posterama"/>
              </a:rPr>
              <a:t> </a:t>
            </a:r>
            <a:r>
              <a:rPr lang="en-US" b="1" dirty="0" err="1">
                <a:cs typeface="Posterama"/>
              </a:rPr>
              <a:t>виды</a:t>
            </a:r>
            <a:endParaRPr lang="en-US" b="1" dirty="0">
              <a:cs typeface="Posterama"/>
            </a:endParaRPr>
          </a:p>
        </p:txBody>
      </p:sp>
      <p:sp>
        <p:nvSpPr>
          <p:cNvPr id="30" name="Объект 12">
            <a:extLst>
              <a:ext uri="{FF2B5EF4-FFF2-40B4-BE49-F238E27FC236}">
                <a16:creationId xmlns:a16="http://schemas.microsoft.com/office/drawing/2014/main" id="{3A901449-7FAD-7AB5-029C-35A7120AF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716260"/>
            <a:ext cx="10067033" cy="472754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500"/>
              <a:t>Технические виды легкой атлетики получили свое название благодаря тому, что здесь необходимо строгое соблюдение техники.</a:t>
            </a:r>
          </a:p>
          <a:p>
            <a:r>
              <a:rPr lang="ru-RU" sz="2500"/>
              <a:t>Технические дисциплины лёгкой атлетики объединяют следующие виды: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500"/>
              <a:t>вертикальные прыжки: прыжок в высоту, прыжок с шестом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500"/>
              <a:t>горизонтальные прыжки: прыжок в длину, тройной прыжок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2500"/>
              <a:t>метания: толкание ядра, метание диска, метание копья, метание молота</a:t>
            </a:r>
          </a:p>
          <a:p>
            <a:endParaRPr lang="ru-RU" sz="2500"/>
          </a:p>
        </p:txBody>
      </p:sp>
      <p:sp>
        <p:nvSpPr>
          <p:cNvPr id="31" name="Freeform: Shape 21">
            <a:extLst>
              <a:ext uri="{FF2B5EF4-FFF2-40B4-BE49-F238E27FC236}">
                <a16:creationId xmlns:a16="http://schemas.microsoft.com/office/drawing/2014/main" id="{64ADF8E3-1B35-4C33-95FB-BAAD781AF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8188" y="0"/>
            <a:ext cx="2933812" cy="2750153"/>
          </a:xfrm>
          <a:custGeom>
            <a:avLst/>
            <a:gdLst>
              <a:gd name="connsiteX0" fmla="*/ 1067830 w 2933812"/>
              <a:gd name="connsiteY0" fmla="*/ 776732 h 2750153"/>
              <a:gd name="connsiteX1" fmla="*/ 1305537 w 2933812"/>
              <a:gd name="connsiteY1" fmla="*/ 842083 h 2750153"/>
              <a:gd name="connsiteX2" fmla="*/ 1421053 w 2933812"/>
              <a:gd name="connsiteY2" fmla="*/ 1397856 h 2750153"/>
              <a:gd name="connsiteX3" fmla="*/ 865267 w 2933812"/>
              <a:gd name="connsiteY3" fmla="*/ 1513301 h 2750153"/>
              <a:gd name="connsiteX4" fmla="*/ 749819 w 2933812"/>
              <a:gd name="connsiteY4" fmla="*/ 957568 h 2750153"/>
              <a:gd name="connsiteX5" fmla="*/ 836727 w 2933812"/>
              <a:gd name="connsiteY5" fmla="*/ 862679 h 2750153"/>
              <a:gd name="connsiteX6" fmla="*/ 1067830 w 2933812"/>
              <a:gd name="connsiteY6" fmla="*/ 776732 h 2750153"/>
              <a:gd name="connsiteX7" fmla="*/ 209205 w 2933812"/>
              <a:gd name="connsiteY7" fmla="*/ 551704 h 2750153"/>
              <a:gd name="connsiteX8" fmla="*/ 328901 w 2933812"/>
              <a:gd name="connsiteY8" fmla="*/ 567267 h 2750153"/>
              <a:gd name="connsiteX9" fmla="*/ 460887 w 2933812"/>
              <a:gd name="connsiteY9" fmla="*/ 878648 h 2750153"/>
              <a:gd name="connsiteX10" fmla="*/ 149506 w 2933812"/>
              <a:gd name="connsiteY10" fmla="*/ 1010633 h 2750153"/>
              <a:gd name="connsiteX11" fmla="*/ 17517 w 2933812"/>
              <a:gd name="connsiteY11" fmla="*/ 699260 h 2750153"/>
              <a:gd name="connsiteX12" fmla="*/ 97142 w 2933812"/>
              <a:gd name="connsiteY12" fmla="*/ 596577 h 2750153"/>
              <a:gd name="connsiteX13" fmla="*/ 209205 w 2933812"/>
              <a:gd name="connsiteY13" fmla="*/ 551704 h 2750153"/>
              <a:gd name="connsiteX14" fmla="*/ 603014 w 2933812"/>
              <a:gd name="connsiteY14" fmla="*/ 0 h 2750153"/>
              <a:gd name="connsiteX15" fmla="*/ 2933812 w 2933812"/>
              <a:gd name="connsiteY15" fmla="*/ 0 h 2750153"/>
              <a:gd name="connsiteX16" fmla="*/ 2933812 w 2933812"/>
              <a:gd name="connsiteY16" fmla="*/ 2748233 h 2750153"/>
              <a:gd name="connsiteX17" fmla="*/ 2877044 w 2933812"/>
              <a:gd name="connsiteY17" fmla="*/ 2704219 h 2750153"/>
              <a:gd name="connsiteX18" fmla="*/ 1987800 w 2933812"/>
              <a:gd name="connsiteY18" fmla="*/ 2707378 h 2750153"/>
              <a:gd name="connsiteX19" fmla="*/ 1571775 w 2933812"/>
              <a:gd name="connsiteY19" fmla="*/ 2085562 h 2750153"/>
              <a:gd name="connsiteX20" fmla="*/ 2085622 w 2933812"/>
              <a:gd name="connsiteY20" fmla="*/ 1038354 h 2750153"/>
              <a:gd name="connsiteX21" fmla="*/ 1614635 w 2933812"/>
              <a:gd name="connsiteY21" fmla="*/ 560521 h 2750153"/>
              <a:gd name="connsiteX22" fmla="*/ 825009 w 2933812"/>
              <a:gd name="connsiteY22" fmla="*/ 518839 h 2750153"/>
              <a:gd name="connsiteX23" fmla="*/ 599925 w 2933812"/>
              <a:gd name="connsiteY23" fmla="*/ 14372 h 275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33812" h="2750153">
                <a:moveTo>
                  <a:pt x="1067830" y="776732"/>
                </a:moveTo>
                <a:cubicBezTo>
                  <a:pt x="1150031" y="773119"/>
                  <a:pt x="1233332" y="794722"/>
                  <a:pt x="1305537" y="842083"/>
                </a:cubicBezTo>
                <a:cubicBezTo>
                  <a:pt x="1490941" y="963689"/>
                  <a:pt x="1542616" y="1212493"/>
                  <a:pt x="1421053" y="1397856"/>
                </a:cubicBezTo>
                <a:cubicBezTo>
                  <a:pt x="1299424" y="1583173"/>
                  <a:pt x="1050671" y="1634906"/>
                  <a:pt x="865267" y="1513301"/>
                </a:cubicBezTo>
                <a:cubicBezTo>
                  <a:pt x="679936" y="1391729"/>
                  <a:pt x="628260" y="1142925"/>
                  <a:pt x="749819" y="957568"/>
                </a:cubicBezTo>
                <a:cubicBezTo>
                  <a:pt x="773570" y="921529"/>
                  <a:pt x="802922" y="889506"/>
                  <a:pt x="836727" y="862679"/>
                </a:cubicBezTo>
                <a:cubicBezTo>
                  <a:pt x="904529" y="809175"/>
                  <a:pt x="985629" y="780345"/>
                  <a:pt x="1067830" y="776732"/>
                </a:cubicBezTo>
                <a:close/>
                <a:moveTo>
                  <a:pt x="209205" y="551704"/>
                </a:moveTo>
                <a:cubicBezTo>
                  <a:pt x="249147" y="546653"/>
                  <a:pt x="290360" y="551675"/>
                  <a:pt x="328901" y="567267"/>
                </a:cubicBezTo>
                <a:cubicBezTo>
                  <a:pt x="451346" y="616809"/>
                  <a:pt x="510410" y="756201"/>
                  <a:pt x="460887" y="878648"/>
                </a:cubicBezTo>
                <a:cubicBezTo>
                  <a:pt x="411366" y="1001087"/>
                  <a:pt x="271948" y="1060182"/>
                  <a:pt x="149506" y="1010633"/>
                </a:cubicBezTo>
                <a:cubicBezTo>
                  <a:pt x="27060" y="961092"/>
                  <a:pt x="-32003" y="821699"/>
                  <a:pt x="17517" y="699260"/>
                </a:cubicBezTo>
                <a:cubicBezTo>
                  <a:pt x="34058" y="658332"/>
                  <a:pt x="61655" y="622811"/>
                  <a:pt x="97142" y="596577"/>
                </a:cubicBezTo>
                <a:cubicBezTo>
                  <a:pt x="130594" y="571878"/>
                  <a:pt x="169264" y="556754"/>
                  <a:pt x="209205" y="551704"/>
                </a:cubicBezTo>
                <a:close/>
                <a:moveTo>
                  <a:pt x="603014" y="0"/>
                </a:moveTo>
                <a:lnTo>
                  <a:pt x="2933812" y="0"/>
                </a:lnTo>
                <a:lnTo>
                  <a:pt x="2933812" y="2748233"/>
                </a:lnTo>
                <a:lnTo>
                  <a:pt x="2877044" y="2704219"/>
                </a:lnTo>
                <a:cubicBezTo>
                  <a:pt x="2590402" y="2543052"/>
                  <a:pt x="2331640" y="2859871"/>
                  <a:pt x="1987800" y="2707378"/>
                </a:cubicBezTo>
                <a:cubicBezTo>
                  <a:pt x="1763640" y="2607782"/>
                  <a:pt x="1580044" y="2342268"/>
                  <a:pt x="1571775" y="2085562"/>
                </a:cubicBezTo>
                <a:cubicBezTo>
                  <a:pt x="1556983" y="1612648"/>
                  <a:pt x="2147977" y="1430482"/>
                  <a:pt x="2085622" y="1038354"/>
                </a:cubicBezTo>
                <a:cubicBezTo>
                  <a:pt x="2048252" y="804151"/>
                  <a:pt x="1799013" y="625551"/>
                  <a:pt x="1614635" y="560521"/>
                </a:cubicBezTo>
                <a:cubicBezTo>
                  <a:pt x="1263737" y="436354"/>
                  <a:pt x="1061091" y="667936"/>
                  <a:pt x="825009" y="518839"/>
                </a:cubicBezTo>
                <a:cubicBezTo>
                  <a:pt x="671642" y="421917"/>
                  <a:pt x="576178" y="209445"/>
                  <a:pt x="599925" y="14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2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D91C4-BB9F-984D-F499-E52D58AF4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80" y="299049"/>
            <a:ext cx="5488406" cy="102118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err="1">
                <a:cs typeface="Posterama"/>
              </a:rPr>
              <a:t>Правила</a:t>
            </a:r>
            <a:r>
              <a:rPr lang="en-US" b="1" dirty="0">
                <a:cs typeface="Posterama"/>
              </a:rPr>
              <a:t> </a:t>
            </a:r>
            <a:r>
              <a:rPr lang="en-US" b="1" err="1">
                <a:cs typeface="Posterama"/>
              </a:rPr>
              <a:t>технических</a:t>
            </a:r>
            <a:r>
              <a:rPr lang="en-US" b="1" dirty="0">
                <a:cs typeface="Posterama"/>
              </a:rPr>
              <a:t> </a:t>
            </a:r>
            <a:r>
              <a:rPr lang="en-US" b="1" err="1">
                <a:cs typeface="Posterama"/>
              </a:rPr>
              <a:t>видов</a:t>
            </a:r>
            <a:endParaRPr lang="en-US" b="1">
              <a:cs typeface="Posteram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FA58FF-9A28-B2A3-4BA9-8EDB8F5EF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416" y="299050"/>
            <a:ext cx="6331614" cy="6261586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ru-RU" b="1" dirty="0"/>
              <a:t>Соревнования в вертикальных прыжках</a:t>
            </a:r>
          </a:p>
          <a:p>
            <a:r>
              <a:rPr lang="ru-RU" dirty="0"/>
              <a:t>В начале соревнований определяется последовательность увеличения высоты планки для всех этапов. На преодоление каждой высоты спортсмену даётся 3 попытки. Если спортсмен удачно взял высоту, то он опять имеет 3 попытки. Спортсмены имеют право перенести одну или две оставшиеся попытки на следующую высоту.</a:t>
            </a:r>
          </a:p>
          <a:p>
            <a:r>
              <a:rPr lang="ru-RU" dirty="0"/>
              <a:t>В случае равенства результатов на очередной высоте и исчерпании всех попыток участниками победитель среди нескольких спортсменов определяется по следующему алгоритму:</a:t>
            </a:r>
          </a:p>
          <a:p>
            <a:pPr marL="514350" indent="-514350">
              <a:buAutoNum type="arabicPeriod"/>
            </a:pPr>
            <a:r>
              <a:rPr lang="ru-RU" dirty="0"/>
              <a:t>Преимущество получает тот, кто затратил меньше попыток на высоту, где возникло равенство.</a:t>
            </a:r>
          </a:p>
          <a:p>
            <a:pPr marL="514350" indent="-514350">
              <a:buAutoNum type="arabicPeriod"/>
            </a:pPr>
            <a:r>
              <a:rPr lang="ru-RU" dirty="0"/>
              <a:t>При равенстве по пункту 1 преимущество у того, у кого наименьшее количество неудачных попыток по ходу основного круга.</a:t>
            </a:r>
          </a:p>
          <a:p>
            <a:pPr marL="514350" indent="-514350">
              <a:buAutoNum type="arabicPeriod"/>
            </a:pPr>
            <a:r>
              <a:rPr lang="ru-RU" dirty="0"/>
              <a:t>При равенстве по пункту 2 спортсмены выполняют </a:t>
            </a:r>
            <a:r>
              <a:rPr lang="ru-RU" err="1"/>
              <a:t>перепрыжку</a:t>
            </a:r>
            <a:r>
              <a:rPr lang="ru-RU" dirty="0"/>
              <a:t> — дополнительную попытку на следующую по порядку высоте. Если преодоление этой высоты не выявило победителя, то планка опускается на оговорённую величину (2 см в прыжках в высоту и 5 см в прыжках с шестом). Если высоту взяли все спортсмены, то планка поднимается на эту величину, если не берут — то опускается на данную величину и так до тех пор пока не будет определён победитель.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262626"/>
                </a:solidFill>
              </a:rPr>
              <a:t>При</a:t>
            </a:r>
            <a:r>
              <a:rPr lang="ru-RU" dirty="0"/>
              <a:t> равенстве результатов для других мест (2,3 и т.д.)  </a:t>
            </a:r>
            <a:r>
              <a:rPr lang="ru-RU" dirty="0" err="1"/>
              <a:t>перепрыжки</a:t>
            </a:r>
            <a:r>
              <a:rPr lang="ru-RU" dirty="0"/>
              <a:t> не назначается, место делится между спортсменами.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83DE67-2733-BD93-EF64-C22306A04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9480" y="1561574"/>
            <a:ext cx="5243991" cy="463963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ru-RU" b="1" dirty="0"/>
              <a:t>Регламент основных соревнований</a:t>
            </a:r>
          </a:p>
          <a:p>
            <a:r>
              <a:rPr lang="ru-RU" dirty="0"/>
              <a:t>Победителем становится тот, кто достигнет самого высокого результата среди всех засчитанных попыток в основных соревнованиях.</a:t>
            </a:r>
          </a:p>
          <a:p>
            <a:r>
              <a:rPr lang="ru-RU" b="1" dirty="0"/>
              <a:t>Регламент </a:t>
            </a:r>
          </a:p>
          <a:p>
            <a:r>
              <a:rPr lang="ru-RU" dirty="0"/>
              <a:t>В отборочных (квалификационных) соревнованиях каждому спортсмену даётся 3 попытки.</a:t>
            </a:r>
          </a:p>
          <a:p>
            <a:r>
              <a:rPr lang="ru-RU" dirty="0"/>
              <a:t>Если в основных соревнованиях участвует более 8 спортсменов, то каждому даётся по 3 попытки и лучшим 8 спортсменам по окончании 3 попыток предоставляется (финал) ещё три.</a:t>
            </a:r>
          </a:p>
          <a:p>
            <a:r>
              <a:rPr lang="ru-RU" dirty="0"/>
              <a:t>Если спортсменов 8 или менее, то каждому предоставляется 6 попыток.</a:t>
            </a:r>
          </a:p>
          <a:p>
            <a:r>
              <a:rPr lang="ru-RU" dirty="0"/>
              <a:t>При равенстве результатов в лучших попытках победителя определяет соответственно вторая (третья и так далее до шестой) попытка.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799357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1760</Words>
  <Application>Microsoft Office PowerPoint</Application>
  <PresentationFormat>Широкоэкранный</PresentationFormat>
  <Paragraphs>148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Avenir Next LT Pro</vt:lpstr>
      <vt:lpstr>Calibri</vt:lpstr>
      <vt:lpstr>Calibri Light</vt:lpstr>
      <vt:lpstr>Posterama</vt:lpstr>
      <vt:lpstr>Segoe UI Semilight</vt:lpstr>
      <vt:lpstr>SplashVTI</vt:lpstr>
      <vt:lpstr>Лёгкая атлетика</vt:lpstr>
      <vt:lpstr>Что такое лёгкая атлетика?</vt:lpstr>
      <vt:lpstr>Виды лёгкой атлетики</vt:lpstr>
      <vt:lpstr>Беговые виды</vt:lpstr>
      <vt:lpstr>Правила беговых видов</vt:lpstr>
      <vt:lpstr>Человек-молния </vt:lpstr>
      <vt:lpstr>Спортивная ходьба</vt:lpstr>
      <vt:lpstr>Технические виды</vt:lpstr>
      <vt:lpstr>Правила технических видов</vt:lpstr>
      <vt:lpstr>Человек-птица</vt:lpstr>
      <vt:lpstr>Многоборья</vt:lpstr>
      <vt:lpstr>Рекордсмены по десятиборьям</vt:lpstr>
      <vt:lpstr>Рекордсмены по семиборьям</vt:lpstr>
      <vt:lpstr>Пробег или бег по шоссе</vt:lpstr>
      <vt:lpstr>Презентация PowerPoint</vt:lpstr>
      <vt:lpstr>Наши итоги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607</cp:revision>
  <dcterms:created xsi:type="dcterms:W3CDTF">2023-10-02T15:48:46Z</dcterms:created>
  <dcterms:modified xsi:type="dcterms:W3CDTF">2023-12-12T09:39:17Z</dcterms:modified>
</cp:coreProperties>
</file>