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6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9.wmf" ContentType="image/x-wmf"/>
  <Override PartName="/ppt/media/image8.wmf" ContentType="image/x-wmf"/>
  <Override PartName="/ppt/media/image6.wmf" ContentType="image/x-wmf"/>
  <Override PartName="/ppt/media/image5.wmf" ContentType="image/x-wmf"/>
  <Override PartName="/ppt/media/image25.wmf" ContentType="image/x-wmf"/>
  <Override PartName="/ppt/media/image30.jpeg" ContentType="image/jpeg"/>
  <Override PartName="/ppt/media/image34.jpeg" ContentType="image/jpeg"/>
  <Override PartName="/ppt/media/image31.jpeg" ContentType="image/jpeg"/>
  <Override PartName="/ppt/media/image33.jpeg" ContentType="image/jpeg"/>
  <Override PartName="/ppt/media/image23.jpeg" ContentType="image/jpeg"/>
  <Override PartName="/ppt/media/image27.jpeg" ContentType="image/jpeg"/>
  <Override PartName="/ppt/media/image29.jpeg" ContentType="image/jpeg"/>
  <Override PartName="/ppt/media/image26.jpeg" ContentType="image/jpeg"/>
  <Override PartName="/ppt/media/image28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image7.jpeg" ContentType="image/jpeg"/>
  <Override PartName="/ppt/media/image2.jpeg" ContentType="image/jpeg"/>
  <Override PartName="/ppt/media/image1.jpeg" ContentType="image/jpeg"/>
  <Override PartName="/ppt/media/image3.jpeg" ContentType="image/jpeg"/>
  <Override PartName="/ppt/media/image4.jpeg" ContentType="image/jpeg"/>
  <Override PartName="/ppt/media/image19.png" ContentType="image/png"/>
  <Override PartName="/ppt/media/image32.png" ContentType="image/png"/>
  <Override PartName="/ppt/media/image24.png" ContentType="image/png"/>
  <Override PartName="/ppt/embeddings/oleObject2.bin" ContentType="application/vnd.openxmlformats-officedocument.oleObject"/>
  <Override PartName="/ppt/embeddings/oleObject1.bin" ContentType="application/vnd.openxmlformats-officedocument.oleObject"/>
  <Override PartName="/ppt/embeddings/oleObject4.bin" ContentType="application/vnd.openxmlformats-officedocument.oleObject"/>
  <Override PartName="/ppt/embeddings/oleObject3.bin" ContentType="application/vnd.openxmlformats-officedocument.oleObject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03520" y="27288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031520" y="27288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575160" y="333036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303520" y="333036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031520" y="333036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303520" y="27288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7031520" y="27288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575160" y="333036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5303520" y="333036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7031520" y="3330360"/>
            <a:ext cx="1645560" cy="279180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38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194160" y="333036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575160" y="3330360"/>
            <a:ext cx="5111280" cy="2791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C9DEF56-09C5-4E73-9BD2-4BA137A93045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12.12.23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952C5E3-3234-4960-AD84-880D8BA9F90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17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3F235E7-95E4-465F-BDE5-04FA7E9B7E67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12.12.23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7507E76-D847-43E6-857E-2C00B222F44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25.wmf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image" Target="../media/image7.jpeg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1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Содержимое 3" descr="5Kb5pDTcbJoU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4929120" y="5572080"/>
            <a:ext cx="4614480" cy="39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Как природа у нас хороша!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Там моя отдыхает душа,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Содержимое 3" descr="1i7i2ihbYeQ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428760" y="-2858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Times New Roman"/>
              </a:rPr>
              <a:t>Озеро Становое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3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4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5"/>
          <p:cNvSpPr/>
          <p:nvPr/>
        </p:nvSpPr>
        <p:spPr>
          <a:xfrm>
            <a:off x="0" y="-8222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6"/>
          <p:cNvSpPr/>
          <p:nvPr/>
        </p:nvSpPr>
        <p:spPr>
          <a:xfrm>
            <a:off x="651600" y="1071720"/>
            <a:ext cx="1746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А)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l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g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2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 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x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 ≤ 1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7" name="Picture 6" descr="https://mathb-ege.sdamgia.ru/get_file?id=21165"/>
          <p:cNvPicPr/>
          <p:nvPr/>
        </p:nvPicPr>
        <p:blipFill>
          <a:blip r:embed="rId2"/>
          <a:stretch/>
        </p:blipFill>
        <p:spPr>
          <a:xfrm>
            <a:off x="6572160" y="1000080"/>
            <a:ext cx="2387520" cy="2142720"/>
          </a:xfrm>
          <a:prstGeom prst="rect">
            <a:avLst/>
          </a:prstGeom>
          <a:ln w="0">
            <a:noFill/>
          </a:ln>
        </p:spPr>
      </p:pic>
      <p:sp>
        <p:nvSpPr>
          <p:cNvPr id="138" name="CustomShape 7"/>
          <p:cNvSpPr/>
          <p:nvPr/>
        </p:nvSpPr>
        <p:spPr>
          <a:xfrm>
            <a:off x="651240" y="1785960"/>
            <a:ext cx="18298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Б)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l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g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2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 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x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 ≤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-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1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39" name="CustomShape 8"/>
          <p:cNvSpPr/>
          <p:nvPr/>
        </p:nvSpPr>
        <p:spPr>
          <a:xfrm>
            <a:off x="722160" y="2500200"/>
            <a:ext cx="1755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В)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l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о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g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2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 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x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 ≥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-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1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0" name="CustomShape 9"/>
          <p:cNvSpPr/>
          <p:nvPr/>
        </p:nvSpPr>
        <p:spPr>
          <a:xfrm>
            <a:off x="714240" y="571320"/>
            <a:ext cx="1642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Неравенства: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1" name="CustomShape 10"/>
          <p:cNvSpPr/>
          <p:nvPr/>
        </p:nvSpPr>
        <p:spPr>
          <a:xfrm>
            <a:off x="7072200" y="571320"/>
            <a:ext cx="1571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Решения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28760" y="-2858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Озеро Становое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3" name="Содержимое 3" descr="1i7i2ihbYeQ.jpg"/>
          <p:cNvPicPr/>
          <p:nvPr/>
        </p:nvPicPr>
        <p:blipFill>
          <a:blip r:embed="rId1"/>
          <a:stretch/>
        </p:blipFill>
        <p:spPr>
          <a:xfrm>
            <a:off x="214200" y="1071720"/>
            <a:ext cx="3357360" cy="2517840"/>
          </a:xfrm>
          <a:prstGeom prst="rect">
            <a:avLst/>
          </a:prstGeom>
          <a:ln w="0"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500040" y="3571920"/>
            <a:ext cx="27144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1)кувшинка белая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или водяная лилия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45" name="Picture 1" descr="C:\Users\гуля\Desktop\1890.jpg"/>
          <p:cNvPicPr/>
          <p:nvPr/>
        </p:nvPicPr>
        <p:blipFill>
          <a:blip r:embed="rId2"/>
          <a:stretch/>
        </p:blipFill>
        <p:spPr>
          <a:xfrm>
            <a:off x="5500800" y="1143000"/>
            <a:ext cx="3142800" cy="2356920"/>
          </a:xfrm>
          <a:prstGeom prst="rect">
            <a:avLst/>
          </a:prstGeom>
          <a:ln w="0">
            <a:noFill/>
          </a:ln>
        </p:spPr>
      </p:pic>
      <p:sp>
        <p:nvSpPr>
          <p:cNvPr id="146" name="CustomShape 3"/>
          <p:cNvSpPr/>
          <p:nvPr/>
        </p:nvSpPr>
        <p:spPr>
          <a:xfrm>
            <a:off x="3478320" y="6488640"/>
            <a:ext cx="2967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4)щука, окунь, карась и линь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5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6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7"/>
          <p:cNvSpPr/>
          <p:nvPr/>
        </p:nvSpPr>
        <p:spPr>
          <a:xfrm>
            <a:off x="0" y="-8222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51" name="Table 8"/>
          <p:cNvGraphicFramePr/>
          <p:nvPr/>
        </p:nvGraphicFramePr>
        <p:xfrm>
          <a:off x="7143840" y="214200"/>
          <a:ext cx="1499760" cy="741240"/>
        </p:xfrm>
        <a:graphic>
          <a:graphicData uri="http://schemas.openxmlformats.org/drawingml/2006/table">
            <a:tbl>
              <a:tblPr/>
              <a:tblGrid>
                <a:gridCol w="428400"/>
                <a:gridCol w="500040"/>
                <a:gridCol w="57132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pic>
        <p:nvPicPr>
          <p:cNvPr id="152" name="Picture 2" descr="C:\Users\гуля\Desktop\1381167511_small.jpg"/>
          <p:cNvPicPr/>
          <p:nvPr/>
        </p:nvPicPr>
        <p:blipFill>
          <a:blip r:embed="rId3"/>
          <a:stretch/>
        </p:blipFill>
        <p:spPr>
          <a:xfrm>
            <a:off x="3071880" y="3786120"/>
            <a:ext cx="3524040" cy="2642760"/>
          </a:xfrm>
          <a:prstGeom prst="rect">
            <a:avLst/>
          </a:prstGeom>
          <a:ln w="0">
            <a:noFill/>
          </a:ln>
        </p:spPr>
      </p:pic>
      <p:sp>
        <p:nvSpPr>
          <p:cNvPr id="153" name="CustomShape 9"/>
          <p:cNvSpPr/>
          <p:nvPr/>
        </p:nvSpPr>
        <p:spPr>
          <a:xfrm>
            <a:off x="6657120" y="3643200"/>
            <a:ext cx="2205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3)имеет не одно дно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Содержимое 4" descr="Без названия (8).jpg"/>
          <p:cNvPicPr/>
          <p:nvPr/>
        </p:nvPicPr>
        <p:blipFill>
          <a:blip r:embed="rId1"/>
          <a:stretch/>
        </p:blipFill>
        <p:spPr>
          <a:xfrm>
            <a:off x="0" y="9000"/>
            <a:ext cx="9143640" cy="684864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/>
          <p:cNvSpPr txBox="1"/>
          <p:nvPr/>
        </p:nvSpPr>
        <p:spPr>
          <a:xfrm>
            <a:off x="714240" y="-3571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Times New Roman"/>
              </a:rPr>
              <a:t>Озеро Крячек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4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5"/>
          <p:cNvSpPr/>
          <p:nvPr/>
        </p:nvSpPr>
        <p:spPr>
          <a:xfrm>
            <a:off x="0" y="-8222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6"/>
          <p:cNvSpPr/>
          <p:nvPr/>
        </p:nvSpPr>
        <p:spPr>
          <a:xfrm>
            <a:off x="217080" y="1643040"/>
            <a:ext cx="4842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Б)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1" name="CustomShape 7"/>
          <p:cNvSpPr/>
          <p:nvPr/>
        </p:nvSpPr>
        <p:spPr>
          <a:xfrm>
            <a:off x="217080" y="2357280"/>
            <a:ext cx="486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В)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2" name="CustomShape 8"/>
          <p:cNvSpPr/>
          <p:nvPr/>
        </p:nvSpPr>
        <p:spPr>
          <a:xfrm>
            <a:off x="571320" y="357120"/>
            <a:ext cx="1642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Неравенства: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3" name="CustomShape 9"/>
          <p:cNvSpPr/>
          <p:nvPr/>
        </p:nvSpPr>
        <p:spPr>
          <a:xfrm>
            <a:off x="7072200" y="285840"/>
            <a:ext cx="1571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Решения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64" name="Picture 2" descr="https://mathb-ege.sdamgia.ru/get_file?id=16290"/>
          <p:cNvPicPr/>
          <p:nvPr/>
        </p:nvPicPr>
        <p:blipFill>
          <a:blip r:embed="rId2"/>
          <a:stretch/>
        </p:blipFill>
        <p:spPr>
          <a:xfrm>
            <a:off x="5715000" y="690480"/>
            <a:ext cx="3142800" cy="2095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5" name="Object 10"/>
          <p:cNvGraphicFramePr/>
          <p:nvPr/>
        </p:nvGraphicFramePr>
        <p:xfrm>
          <a:off x="285840" y="714240"/>
          <a:ext cx="2785680" cy="93852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166" name="Object 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85840" y="714240"/>
                    <a:ext cx="2785680" cy="9385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CustomShape 11"/>
          <p:cNvSpPr/>
          <p:nvPr/>
        </p:nvSpPr>
        <p:spPr>
          <a:xfrm>
            <a:off x="714240" y="1714320"/>
            <a:ext cx="20714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3</a:t>
            </a:r>
            <a:r>
              <a:rPr b="0" lang="ru-RU" sz="2800" spc="-1" strike="noStrike" baseline="30000">
                <a:solidFill>
                  <a:srgbClr val="000000"/>
                </a:solidFill>
                <a:latin typeface="Times New Roman"/>
              </a:rPr>
              <a:t>-</a:t>
            </a:r>
            <a:r>
              <a:rPr b="0" lang="en-US" sz="2800" spc="-1" strike="noStrike" baseline="30000">
                <a:solidFill>
                  <a:srgbClr val="000000"/>
                </a:solidFill>
                <a:latin typeface="Times New Roman"/>
              </a:rPr>
              <a:t>x</a:t>
            </a:r>
            <a:r>
              <a:rPr b="0" lang="ru-RU" sz="2800" spc="-1" strike="noStrike" baseline="30000">
                <a:solidFill>
                  <a:srgbClr val="000000"/>
                </a:solidFill>
                <a:latin typeface="Times New Roman"/>
              </a:rPr>
              <a:t>+3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&gt;3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8" name="CustomShape 12"/>
          <p:cNvSpPr/>
          <p:nvPr/>
        </p:nvSpPr>
        <p:spPr>
          <a:xfrm>
            <a:off x="642960" y="2357280"/>
            <a:ext cx="20714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0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,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5</a:t>
            </a:r>
            <a:r>
              <a:rPr b="0" lang="ru-RU" sz="2800" spc="-1" strike="noStrike" baseline="30000">
                <a:solidFill>
                  <a:srgbClr val="000000"/>
                </a:solidFill>
                <a:latin typeface="Times New Roman"/>
              </a:rPr>
              <a:t>-</a:t>
            </a:r>
            <a:r>
              <a:rPr b="0" lang="en-US" sz="2800" spc="-1" strike="noStrike" baseline="30000">
                <a:solidFill>
                  <a:srgbClr val="000000"/>
                </a:solidFill>
                <a:latin typeface="Times New Roman"/>
              </a:rPr>
              <a:t>x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&gt;8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714240" y="-3571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Озеро Крячек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3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4"/>
          <p:cNvSpPr/>
          <p:nvPr/>
        </p:nvSpPr>
        <p:spPr>
          <a:xfrm>
            <a:off x="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5"/>
          <p:cNvSpPr/>
          <p:nvPr/>
        </p:nvSpPr>
        <p:spPr>
          <a:xfrm>
            <a:off x="0" y="-82224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6"/>
          <p:cNvSpPr/>
          <p:nvPr/>
        </p:nvSpPr>
        <p:spPr>
          <a:xfrm>
            <a:off x="217080" y="1643040"/>
            <a:ext cx="4842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Б)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217080" y="2357280"/>
            <a:ext cx="486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В)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571320" y="357120"/>
            <a:ext cx="1642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Неравенства: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7" name="CustomShape 9"/>
          <p:cNvSpPr/>
          <p:nvPr/>
        </p:nvSpPr>
        <p:spPr>
          <a:xfrm>
            <a:off x="7072200" y="285840"/>
            <a:ext cx="1571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Решения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78" name="Table 10"/>
          <p:cNvGraphicFramePr/>
          <p:nvPr/>
        </p:nvGraphicFramePr>
        <p:xfrm>
          <a:off x="3857760" y="2143080"/>
          <a:ext cx="1499760" cy="741240"/>
        </p:xfrm>
        <a:graphic>
          <a:graphicData uri="http://schemas.openxmlformats.org/drawingml/2006/table">
            <a:tbl>
              <a:tblPr/>
              <a:tblGrid>
                <a:gridCol w="428400"/>
                <a:gridCol w="500040"/>
                <a:gridCol w="57132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Б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179" name="CustomShape 11"/>
          <p:cNvSpPr/>
          <p:nvPr/>
        </p:nvSpPr>
        <p:spPr>
          <a:xfrm>
            <a:off x="714240" y="1714320"/>
            <a:ext cx="20714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3</a:t>
            </a:r>
            <a:r>
              <a:rPr b="0" lang="ru-RU" sz="2800" spc="-1" strike="noStrike" baseline="30000">
                <a:solidFill>
                  <a:srgbClr val="000000"/>
                </a:solidFill>
                <a:latin typeface="Times New Roman"/>
              </a:rPr>
              <a:t>-</a:t>
            </a:r>
            <a:r>
              <a:rPr b="0" lang="en-US" sz="2800" spc="-1" strike="noStrike" baseline="30000">
                <a:solidFill>
                  <a:srgbClr val="000000"/>
                </a:solidFill>
                <a:latin typeface="Times New Roman"/>
              </a:rPr>
              <a:t>x</a:t>
            </a:r>
            <a:r>
              <a:rPr b="0" lang="ru-RU" sz="2800" spc="-1" strike="noStrike" baseline="30000">
                <a:solidFill>
                  <a:srgbClr val="000000"/>
                </a:solidFill>
                <a:latin typeface="Times New Roman"/>
              </a:rPr>
              <a:t>+3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&gt;3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0" name="CustomShape 12"/>
          <p:cNvSpPr/>
          <p:nvPr/>
        </p:nvSpPr>
        <p:spPr>
          <a:xfrm>
            <a:off x="642960" y="2357280"/>
            <a:ext cx="20714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0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,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5</a:t>
            </a:r>
            <a:r>
              <a:rPr b="0" lang="en-US" sz="2800" spc="-1" strike="noStrike" baseline="30000">
                <a:solidFill>
                  <a:srgbClr val="000000"/>
                </a:solidFill>
                <a:latin typeface="Times New Roman"/>
              </a:rPr>
              <a:t>x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&lt;8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81" name="CustomShape 13"/>
          <p:cNvSpPr/>
          <p:nvPr/>
        </p:nvSpPr>
        <p:spPr>
          <a:xfrm>
            <a:off x="0" y="3357720"/>
            <a:ext cx="7143480" cy="10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3)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превращается в болото, но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заболачивание происходит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путем нарастания сплавины</a:t>
            </a:r>
            <a:r>
              <a:rPr b="0" lang="ru-RU" sz="2000" spc="-1" strike="noStrike">
                <a:solidFill>
                  <a:srgbClr val="ffffff"/>
                </a:solidFill>
                <a:latin typeface="Times New Roman"/>
              </a:rPr>
              <a:t>плавины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2" name="CustomShape 14"/>
          <p:cNvSpPr/>
          <p:nvPr/>
        </p:nvSpPr>
        <p:spPr>
          <a:xfrm>
            <a:off x="6868080" y="3571920"/>
            <a:ext cx="1743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1)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Растет клюква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83" name="Содержимое 3" descr="Без названия (7).jpg"/>
          <p:cNvPicPr/>
          <p:nvPr/>
        </p:nvPicPr>
        <p:blipFill>
          <a:blip r:embed="rId1"/>
          <a:stretch/>
        </p:blipFill>
        <p:spPr>
          <a:xfrm>
            <a:off x="5500800" y="857160"/>
            <a:ext cx="3357360" cy="2571480"/>
          </a:xfrm>
          <a:prstGeom prst="rect">
            <a:avLst/>
          </a:prstGeom>
          <a:ln w="0">
            <a:noFill/>
          </a:ln>
        </p:spPr>
      </p:pic>
      <p:sp>
        <p:nvSpPr>
          <p:cNvPr id="184" name="CustomShape 15"/>
          <p:cNvSpPr/>
          <p:nvPr/>
        </p:nvSpPr>
        <p:spPr>
          <a:xfrm>
            <a:off x="3234600" y="6488640"/>
            <a:ext cx="3210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2)рыбой озера является карась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85" name="Содержимое 6" descr="images (4).jpg"/>
          <p:cNvPicPr/>
          <p:nvPr/>
        </p:nvPicPr>
        <p:blipFill>
          <a:blip r:embed="rId2"/>
          <a:stretch/>
        </p:blipFill>
        <p:spPr>
          <a:xfrm>
            <a:off x="3214800" y="3786120"/>
            <a:ext cx="3571560" cy="2675160"/>
          </a:xfrm>
          <a:prstGeom prst="rect">
            <a:avLst/>
          </a:prstGeom>
          <a:ln w="0">
            <a:noFill/>
          </a:ln>
        </p:spPr>
      </p:pic>
      <p:pic>
        <p:nvPicPr>
          <p:cNvPr id="186" name="Содержимое 7" descr="images (5).jpg"/>
          <p:cNvPicPr/>
          <p:nvPr/>
        </p:nvPicPr>
        <p:blipFill>
          <a:blip r:embed="rId3"/>
          <a:stretch/>
        </p:blipFill>
        <p:spPr>
          <a:xfrm>
            <a:off x="0" y="928800"/>
            <a:ext cx="3571560" cy="246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5712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6000"/>
          </a:bodyPr>
          <a:p>
            <a:pPr algn="ctr">
              <a:lnSpc>
                <a:spcPct val="100000"/>
              </a:lnSpc>
            </a:pPr>
            <a:r>
              <a:rPr b="0" lang="ru-RU" sz="2700" spc="-1" strike="noStrike">
                <a:solidFill>
                  <a:srgbClr val="000000"/>
                </a:solidFill>
                <a:latin typeface="Times New Roman"/>
              </a:rPr>
              <a:t>Озеро Крячек  включено в список болот, охраняемых в рамках международной программы «Телма» (по-гречески «болото»), которая создана в 1976 г. в рамках ЮНЕСКО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8" name="Содержимое 3" descr="https://ulpravda.ru/userfiles/image/tv_o/DSCF9581.jpg"/>
          <p:cNvPicPr/>
          <p:nvPr/>
        </p:nvPicPr>
        <p:blipFill>
          <a:blip r:embed="rId1"/>
          <a:stretch/>
        </p:blipFill>
        <p:spPr>
          <a:xfrm>
            <a:off x="428760" y="1143000"/>
            <a:ext cx="8214840" cy="542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Содержимое 6" descr="10IcpxoArhgDc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0" name="TextShape 1"/>
          <p:cNvSpPr txBox="1"/>
          <p:nvPr/>
        </p:nvSpPr>
        <p:spPr>
          <a:xfrm>
            <a:off x="642960" y="19288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1000"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ffffff"/>
                </a:solidFill>
                <a:latin typeface="Times New Roman"/>
              </a:rPr>
              <a:t>5 июня — Всемирный день окружающей среды и День эколога в России</a:t>
            </a:r>
            <a:br/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Славный отдых на природе, лишь хотелось бы спросить, Ведь не трудно же нам, вроде, с собой мусор увозить? И природа, ведь, не свалка – уж пора это понять, Неужели нам не жалко, край родной свой загрязнять?</a:t>
            </a:r>
            <a:br/>
            <a:br/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3" name="Содержимое 4" descr="beregite_prirodu_1_12151221.jpg"/>
          <p:cNvPicPr/>
          <p:nvPr/>
        </p:nvPicPr>
        <p:blipFill>
          <a:blip r:embed="rId1"/>
          <a:stretch/>
        </p:blipFill>
        <p:spPr>
          <a:xfrm>
            <a:off x="0" y="0"/>
            <a:ext cx="9140040" cy="685764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3" descr=""/>
          <p:cNvPicPr/>
          <p:nvPr/>
        </p:nvPicPr>
        <p:blipFill>
          <a:blip r:embed="rId2"/>
          <a:stretch/>
        </p:blipFill>
        <p:spPr>
          <a:xfrm>
            <a:off x="4000320" y="285840"/>
            <a:ext cx="2068560" cy="1551240"/>
          </a:xfrm>
          <a:prstGeom prst="rect">
            <a:avLst/>
          </a:prstGeom>
          <a:ln w="9525"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1571760" y="142920"/>
            <a:ext cx="6293880" cy="6857640"/>
          </a:xfrm>
          <a:prstGeom prst="heart">
            <a:avLst/>
          </a:prstGeom>
          <a:blipFill rotWithShape="0">
            <a:blip r:embed="rId3"/>
            <a:srcRect l="0" t="0" r="0" b="-13433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4"/>
          <p:cNvSpPr/>
          <p:nvPr/>
        </p:nvSpPr>
        <p:spPr>
          <a:xfrm>
            <a:off x="1882440" y="214200"/>
            <a:ext cx="561996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ffffff"/>
                </a:solidFill>
                <a:latin typeface="Times New Roman"/>
              </a:rPr>
              <a:t>Берегите природу!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1260000" y="1260000"/>
            <a:ext cx="1800000" cy="5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2"/>
          <p:cNvSpPr/>
          <p:nvPr/>
        </p:nvSpPr>
        <p:spPr>
          <a:xfrm>
            <a:off x="360000" y="540000"/>
            <a:ext cx="2160000" cy="5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9-10 баллов- «5»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600000" y="1260000"/>
            <a:ext cx="2160000" cy="5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4"/>
          <p:cNvSpPr/>
          <p:nvPr/>
        </p:nvSpPr>
        <p:spPr>
          <a:xfrm>
            <a:off x="4680000" y="540000"/>
            <a:ext cx="3960000" cy="54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TextShape 5"/>
          <p:cNvSpPr txBox="1"/>
          <p:nvPr/>
        </p:nvSpPr>
        <p:spPr>
          <a:xfrm>
            <a:off x="1260000" y="1273320"/>
            <a:ext cx="19900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7-8 баллов- «4»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3" name="TextShape 6"/>
          <p:cNvSpPr txBox="1"/>
          <p:nvPr/>
        </p:nvSpPr>
        <p:spPr>
          <a:xfrm>
            <a:off x="3769920" y="1273320"/>
            <a:ext cx="199008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5-6 баллов- «3»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4" name="TextShape 7"/>
          <p:cNvSpPr txBox="1"/>
          <p:nvPr/>
        </p:nvSpPr>
        <p:spPr>
          <a:xfrm>
            <a:off x="5250600" y="540000"/>
            <a:ext cx="337356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Меньше 5-не расстраиваемся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Содержимое 3" descr="DSCF9486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4572000" y="285840"/>
            <a:ext cx="457164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И забыть про любые невзгоды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Я могу лишь на лоне природы!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Содержимое 4" descr="1745.jpg"/>
          <p:cNvPicPr/>
          <p:nvPr/>
        </p:nvPicPr>
        <p:blipFill>
          <a:blip r:embed="rId1"/>
          <a:stretch/>
        </p:blipFill>
        <p:spPr>
          <a:xfrm>
            <a:off x="0" y="3429000"/>
            <a:ext cx="4571640" cy="3428640"/>
          </a:xfrm>
          <a:prstGeom prst="rect">
            <a:avLst/>
          </a:prstGeom>
          <a:ln w="0"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Содержимое 3" descr="5Kb5pDTcbJoU.jpg"/>
          <p:cNvPicPr/>
          <p:nvPr/>
        </p:nvPicPr>
        <p:blipFill>
          <a:blip r:embed="rId2"/>
          <a:stretch/>
        </p:blipFill>
        <p:spPr>
          <a:xfrm>
            <a:off x="0" y="0"/>
            <a:ext cx="4571640" cy="3428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2" name="Object 2"/>
          <p:cNvGraphicFramePr/>
          <p:nvPr/>
        </p:nvGraphicFramePr>
        <p:xfrm>
          <a:off x="2928960" y="2428920"/>
          <a:ext cx="1571400" cy="921240"/>
        </p:xfrm>
        <a:graphic>
          <a:graphicData uri="http://schemas.openxmlformats.org/presentationml/2006/ole">
            <p:oleObj progId="Equation.3" r:id="rId3" spid="">
              <p:embed/>
              <p:pic>
                <p:nvPicPr>
                  <p:cNvPr id="93" name="Объект 6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28960" y="2428920"/>
                    <a:ext cx="1571400" cy="9212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4" name="Object 3"/>
          <p:cNvGraphicFramePr/>
          <p:nvPr/>
        </p:nvGraphicFramePr>
        <p:xfrm>
          <a:off x="785880" y="2357280"/>
          <a:ext cx="1428480" cy="963360"/>
        </p:xfrm>
        <a:graphic>
          <a:graphicData uri="http://schemas.openxmlformats.org/presentationml/2006/ole">
            <p:oleObj progId="Equation.3" r:id="rId5" spid="">
              <p:embed/>
              <p:pic>
                <p:nvPicPr>
                  <p:cNvPr id="95" name="Object 6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785880" y="2357280"/>
                    <a:ext cx="1428480" cy="963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96" name="Picture 8" descr="C:\Users\гуля\Desktop\Без названия (6).jpg"/>
          <p:cNvPicPr/>
          <p:nvPr/>
        </p:nvPicPr>
        <p:blipFill>
          <a:blip r:embed="rId7"/>
          <a:stretch/>
        </p:blipFill>
        <p:spPr>
          <a:xfrm>
            <a:off x="4572000" y="0"/>
            <a:ext cx="4571640" cy="3401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7" name="Object 4"/>
          <p:cNvGraphicFramePr/>
          <p:nvPr/>
        </p:nvGraphicFramePr>
        <p:xfrm>
          <a:off x="4514760" y="3321000"/>
          <a:ext cx="114120" cy="215640"/>
        </p:xfrm>
        <a:graphic>
          <a:graphicData uri="http://schemas.openxmlformats.org/presentationml/2006/ole">
            <p:oleObj progId="Equation.3" r:id="rId8" spid="">
              <p:embed/>
              <p:pic>
                <p:nvPicPr>
                  <p:cNvPr id="98" name="Объект 15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4514760" y="3321000"/>
                    <a:ext cx="114120" cy="215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9" name="CustomShape 5"/>
          <p:cNvSpPr/>
          <p:nvPr/>
        </p:nvSpPr>
        <p:spPr>
          <a:xfrm>
            <a:off x="0" y="3571920"/>
            <a:ext cx="2642760" cy="4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log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Times New Roman"/>
              </a:rPr>
              <a:t>5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(15 + 3x) &gt; log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Times New Roman"/>
              </a:rPr>
              <a:t>5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2x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7"/>
          <p:cNvSpPr/>
          <p:nvPr/>
        </p:nvSpPr>
        <p:spPr>
          <a:xfrm>
            <a:off x="7358040" y="2286000"/>
            <a:ext cx="15714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</a:rPr>
              <a:t>4</a:t>
            </a:r>
            <a:r>
              <a:rPr b="1" lang="en-US" sz="2800" spc="-1" strike="noStrike" baseline="30000">
                <a:solidFill>
                  <a:srgbClr val="ffffff"/>
                </a:solidFill>
                <a:latin typeface="Times New Roman"/>
              </a:rPr>
              <a:t>5+x</a:t>
            </a:r>
            <a:r>
              <a:rPr b="1" lang="en-US" sz="2800" spc="-1" strike="noStrike">
                <a:solidFill>
                  <a:srgbClr val="ffffff"/>
                </a:solidFill>
                <a:latin typeface="Times New Roman"/>
              </a:rPr>
              <a:t>=64</a:t>
            </a:r>
            <a:r>
              <a:rPr b="1" lang="en-US" sz="2800" spc="-1" strike="noStrike" baseline="30000">
                <a:solidFill>
                  <a:srgbClr val="ffffff"/>
                </a:solidFill>
                <a:latin typeface="Times New Roman"/>
              </a:rPr>
              <a:t>3x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2" name="CustomShape 8"/>
          <p:cNvSpPr/>
          <p:nvPr/>
        </p:nvSpPr>
        <p:spPr>
          <a:xfrm>
            <a:off x="7792200" y="2857320"/>
            <a:ext cx="1125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lg </a:t>
            </a:r>
            <a:r>
              <a:rPr b="1" i="1" lang="en-US" sz="2400" spc="-1" strike="noStrike">
                <a:solidFill>
                  <a:srgbClr val="ffffff"/>
                </a:solidFill>
                <a:latin typeface="Times New Roman"/>
              </a:rPr>
              <a:t>x</a:t>
            </a:r>
            <a:r>
              <a:rPr b="1" lang="en-US" sz="2400" spc="-1" strike="noStrike">
                <a:solidFill>
                  <a:srgbClr val="ffffff"/>
                </a:solidFill>
                <a:latin typeface="Times New Roman"/>
              </a:rPr>
              <a:t> = 1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03" name="Object 9"/>
          <p:cNvGraphicFramePr/>
          <p:nvPr/>
        </p:nvGraphicFramePr>
        <p:xfrm>
          <a:off x="2643120" y="3857760"/>
          <a:ext cx="1856880" cy="649080"/>
        </p:xfrm>
        <a:graphic>
          <a:graphicData uri="http://schemas.openxmlformats.org/presentationml/2006/ole">
            <p:oleObj progId="Equation.3" r:id="rId10" spid="">
              <p:embed/>
              <p:pic>
                <p:nvPicPr>
                  <p:cNvPr id="104" name="Object 15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643120" y="3857760"/>
                    <a:ext cx="1856880" cy="649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5" name="CustomShape 10"/>
          <p:cNvSpPr/>
          <p:nvPr/>
        </p:nvSpPr>
        <p:spPr>
          <a:xfrm>
            <a:off x="4857840" y="4143240"/>
            <a:ext cx="399996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Задание - исключите лишнее.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6" name="CustomShape 11"/>
          <p:cNvSpPr/>
          <p:nvPr/>
        </p:nvSpPr>
        <p:spPr>
          <a:xfrm>
            <a:off x="0" y="0"/>
            <a:ext cx="7855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7" name="CustomShape 12"/>
          <p:cNvSpPr/>
          <p:nvPr/>
        </p:nvSpPr>
        <p:spPr>
          <a:xfrm>
            <a:off x="0" y="6334920"/>
            <a:ext cx="7855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8" name="CustomShape 13"/>
          <p:cNvSpPr/>
          <p:nvPr/>
        </p:nvSpPr>
        <p:spPr>
          <a:xfrm>
            <a:off x="4643280" y="142920"/>
            <a:ext cx="7855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Содержимое 4" descr="1745.jpg"/>
          <p:cNvPicPr/>
          <p:nvPr/>
        </p:nvPicPr>
        <p:blipFill>
          <a:blip r:embed="rId1"/>
          <a:stretch/>
        </p:blipFill>
        <p:spPr>
          <a:xfrm>
            <a:off x="4143240" y="3071880"/>
            <a:ext cx="5047920" cy="3785760"/>
          </a:xfrm>
          <a:prstGeom prst="rect">
            <a:avLst/>
          </a:prstGeom>
          <a:ln w="0"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Содержимое 3" descr="5Kb5pDTcbJoU.jpg"/>
          <p:cNvPicPr/>
          <p:nvPr/>
        </p:nvPicPr>
        <p:blipFill>
          <a:blip r:embed="rId2"/>
          <a:stretch/>
        </p:blipFill>
        <p:spPr>
          <a:xfrm>
            <a:off x="0" y="0"/>
            <a:ext cx="5524200" cy="414288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6156000" y="3214800"/>
            <a:ext cx="27612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Озеро Крячек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643280" y="500040"/>
            <a:ext cx="54288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Тема урока: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«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</a:rPr>
              <a:t>Решение неравенств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»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727920" y="3500280"/>
            <a:ext cx="31010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Озеро Становое</a:t>
            </a:r>
            <a:endParaRPr b="0" lang="ru-RU" sz="3200" spc="-1" strike="noStrike">
              <a:latin typeface="Arial"/>
            </a:endParaRPr>
          </a:p>
        </p:txBody>
      </p:sp>
    </p:spTree>
  </p:cSld>
  <p:transition>
    <p:wedg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7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10" dur="2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000320" y="857160"/>
            <a:ext cx="5471640" cy="1161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Дорога к 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озеру Становое….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Содержимое 4" descr="918032_original.jpg"/>
          <p:cNvPicPr/>
          <p:nvPr/>
        </p:nvPicPr>
        <p:blipFill>
          <a:blip r:embed="rId1"/>
          <a:stretch/>
        </p:blipFill>
        <p:spPr>
          <a:xfrm>
            <a:off x="4782240" y="3950280"/>
            <a:ext cx="4361400" cy="2907360"/>
          </a:xfrm>
          <a:prstGeom prst="rect">
            <a:avLst/>
          </a:prstGeom>
          <a:ln w="0">
            <a:noFill/>
          </a:ln>
        </p:spPr>
      </p:pic>
      <p:sp>
        <p:nvSpPr>
          <p:cNvPr id="117" name="TextShape 2"/>
          <p:cNvSpPr txBox="1"/>
          <p:nvPr/>
        </p:nvSpPr>
        <p:spPr>
          <a:xfrm>
            <a:off x="214200" y="3929040"/>
            <a:ext cx="3579480" cy="4690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Доехать до с.Калда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(от Вешкаймы, Барыша или трассы на Кузоватово –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дело вкуса), а там с противоположной стороны дороги, у мечети, есть тропинка, уходящая в леса.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Рисунок 5" descr="C:\Users\123\Desktop\marsh_kr.jpg"/>
          <p:cNvPicPr/>
          <p:nvPr/>
        </p:nvPicPr>
        <p:blipFill>
          <a:blip r:embed="rId2"/>
          <a:stretch/>
        </p:blipFill>
        <p:spPr>
          <a:xfrm>
            <a:off x="0" y="0"/>
            <a:ext cx="4857480" cy="3642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Содержимое 6" descr="10IcpxoArhgDc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C:\Users\гуля\Desktop\1890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714920" y="0"/>
            <a:ext cx="4428720" cy="55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Из предложенного списка выберите  методы решения неравенств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- равносильные преобразования;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- разложение на множители;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- замена переменной;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- метод интервалов;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метод рационализации.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Содержимое 3" descr="DSCF9486.jpg"/>
          <p:cNvPicPr/>
          <p:nvPr/>
        </p:nvPicPr>
        <p:blipFill>
          <a:blip r:embed="rId1"/>
          <a:stretch/>
        </p:blipFill>
        <p:spPr>
          <a:xfrm>
            <a:off x="0" y="14292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1214280" y="0"/>
            <a:ext cx="7429320" cy="1285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ru-RU" sz="2000" spc="-1" strike="noStrike">
                <a:solidFill>
                  <a:srgbClr val="232323"/>
                </a:solidFill>
                <a:latin typeface="Times New Roman"/>
                <a:ea typeface="Calibri"/>
              </a:rPr>
              <a:t>От с.Калда Барышского района Озеро Становое находиться в 6 км по грунтовой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и по мере погружения в лес все более и более колеистой дороге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2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C:\Users\гуля\Desktop\1745 (1)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9" name="TextShape 1"/>
          <p:cNvSpPr txBox="1"/>
          <p:nvPr/>
        </p:nvSpPr>
        <p:spPr>
          <a:xfrm>
            <a:off x="214200" y="357120"/>
            <a:ext cx="8686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Крячек (второе название - озеро Кряж)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Application>LibreOffice/7.0.6.2$Linux_X86_64 LibreOffice_project/00$Build-2</Application>
  <AppVersion>15.0000</AppVersion>
  <Words>345</Words>
  <Paragraphs>80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2020-05-24T14:51:55Z</dcterms:created>
  <dc:creator>гуля</dc:creator>
  <dc:description/>
  <dc:language>ru-RU</dc:language>
  <cp:lastModifiedBy/>
  <dcterms:modified xsi:type="dcterms:W3CDTF">2023-12-12T11:22:18Z</dcterms:modified>
  <cp:revision>21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16</vt:i4>
  </property>
</Properties>
</file>