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302" r:id="rId3"/>
    <p:sldId id="303" r:id="rId4"/>
    <p:sldId id="304" r:id="rId5"/>
    <p:sldId id="276" r:id="rId6"/>
    <p:sldId id="314" r:id="rId7"/>
    <p:sldId id="294" r:id="rId8"/>
    <p:sldId id="306" r:id="rId9"/>
    <p:sldId id="307" r:id="rId10"/>
    <p:sldId id="308" r:id="rId11"/>
    <p:sldId id="289" r:id="rId12"/>
    <p:sldId id="315" r:id="rId13"/>
    <p:sldId id="291" r:id="rId14"/>
    <p:sldId id="263" r:id="rId15"/>
    <p:sldId id="271" r:id="rId16"/>
    <p:sldId id="266" r:id="rId17"/>
    <p:sldId id="311" r:id="rId18"/>
    <p:sldId id="297" r:id="rId19"/>
    <p:sldId id="301" r:id="rId20"/>
    <p:sldId id="283" r:id="rId21"/>
    <p:sldId id="309" r:id="rId22"/>
    <p:sldId id="313" r:id="rId23"/>
    <p:sldId id="274" r:id="rId24"/>
    <p:sldId id="310" r:id="rId25"/>
    <p:sldId id="312" r:id="rId26"/>
    <p:sldId id="275" r:id="rId27"/>
    <p:sldId id="279" r:id="rId28"/>
    <p:sldId id="26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35051-81C5-4D71-ADEF-62A10CBC8443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F3323-4D12-4AD2-B496-B40B04521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65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A3176-4067-47EB-897B-B7970F4B83F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9F3F-8F2A-4A68-A182-1445740FA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CDE7-4C83-46CD-AE75-99657155DDF7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28B5-ED30-4178-8509-2895B4718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1DFB-AE61-4620-8050-C7C46961110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D960-6531-4CDA-AFEE-722532B02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9A30-9790-4C45-AB35-30738027F7E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667C-1B2A-4DEB-9C87-1FF98FD7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131A-0544-4560-A988-C93D6E74F7A7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88E4-AE07-4D46-A459-64475ABD5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7DA1-A260-4875-8266-40C4DC1D06B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C76D-51F6-4DA9-B59B-32A4F8FB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2FFB-42FC-44A4-B67F-7D20EB603AB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2338-5FE4-4B7F-8C80-FA2DBE701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3641-D8A1-4507-BF54-460EB34E5BD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15AE-3B25-4542-B332-C545CFDA0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1E88-491E-4BD0-A22B-61AB5B54DBC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C762-6D5F-446D-95E9-9E9508131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1859-8060-4290-AE42-36AE8814541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D4AC-98E0-4A55-8ECC-04ECF31D0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5C8B-22BE-41ED-812B-18E4C5AD002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04EC-10CD-441D-9B35-29BFDC2B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6645A-7B6D-48ED-80EB-4F6BAF5F4AC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BD6F07-01E6-4F91-9A1E-DA2DE85E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по математике.</a:t>
            </a:r>
            <a:br>
              <a:rPr lang="ru-RU" dirty="0" smtClean="0"/>
            </a:br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/>
          </a:p>
        </p:txBody>
      </p:sp>
      <p:pic>
        <p:nvPicPr>
          <p:cNvPr id="5" name="Picture 31" descr="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112" y="4439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ой\Desktop\мате 36-2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1416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36</a:t>
            </a:r>
            <a:r>
              <a:rPr lang="ru-RU" sz="4800" dirty="0" smtClean="0"/>
              <a:t>= 30 + _ 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71</a:t>
            </a:r>
            <a:r>
              <a:rPr lang="ru-RU" sz="4800" dirty="0" smtClean="0"/>
              <a:t>= __ + 1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43</a:t>
            </a:r>
            <a:r>
              <a:rPr lang="ru-RU" sz="4800" dirty="0" smtClean="0"/>
              <a:t>= 40 + _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58</a:t>
            </a:r>
            <a:r>
              <a:rPr lang="ru-RU" sz="4800" dirty="0" smtClean="0"/>
              <a:t>= __ + _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7101408"/>
            <a:ext cx="719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Приёмы разложения двузначных чисел на разрядные слагаемые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196752" y="119675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-2124744" y="234888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70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-2556792" y="314096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-2340768" y="479715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50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-2124744" y="573325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53559 0.0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-0.01852 L 0.40539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01296 L 0.575 0.0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0.00255 L 0.41736 -0.0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0.00254 L 0.52761 -0.2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6222 L 0.00816 -0.23659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3" y="1268760"/>
            <a:ext cx="6418486" cy="4133503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Приёмы сложения в пределах 10.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Приёмы сложения круглых чисел.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Приёмы разложения двузначных чисел на разрядные слагаемые.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501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3" y="1268760"/>
            <a:ext cx="6418486" cy="413350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 – 5 =                    36 + 2 =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 + 8 =                      36 + 20 =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24744" y="23488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08720" y="35730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501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-0.01852 L 0.67309 -0.15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-0.01852 L 0.61806 -0.246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32947"/>
            <a:ext cx="7669360" cy="31683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Приёмы сложения</a:t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вида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36 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2,  </a:t>
            </a:r>
            <a:r>
              <a:rPr lang="ru-RU" sz="5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36 + </a:t>
            </a:r>
            <a:r>
              <a:rPr lang="ru-RU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2" name="AutoShape 2" descr="http://img-fotki.yandex.ru/get/5813/89635038.569/0_6d565_1d138cb0_X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Picture 31" descr="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91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2712" y="2915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 descr="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112" y="4439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Эльза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57192"/>
            <a:ext cx="3269349" cy="11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19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4427538" y="1196975"/>
            <a:ext cx="2016125" cy="11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6766719" y="1263734"/>
            <a:ext cx="1152525" cy="1008063"/>
            <a:chOff x="3779912" y="1340768"/>
            <a:chExt cx="2016224" cy="1553642"/>
          </a:xfrm>
        </p:grpSpPr>
        <p:pic>
          <p:nvPicPr>
            <p:cNvPr id="5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2526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5" y="1340768"/>
              <a:ext cx="1008111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7030210" y="4884018"/>
            <a:ext cx="1273175" cy="1296988"/>
            <a:chOff x="5858669" y="2564904"/>
            <a:chExt cx="2136626" cy="2448272"/>
          </a:xfrm>
        </p:grpSpPr>
        <p:pic>
          <p:nvPicPr>
            <p:cNvPr id="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7244522" y="3068960"/>
            <a:ext cx="360363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люс 15"/>
          <p:cNvSpPr/>
          <p:nvPr/>
        </p:nvSpPr>
        <p:spPr>
          <a:xfrm>
            <a:off x="6069402" y="2420888"/>
            <a:ext cx="720725" cy="792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4284663" y="4941168"/>
            <a:ext cx="2232025" cy="123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Равно 17"/>
          <p:cNvSpPr/>
          <p:nvPr/>
        </p:nvSpPr>
        <p:spPr>
          <a:xfrm>
            <a:off x="6084888" y="4124366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484784"/>
            <a:ext cx="1800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36 + 2</a:t>
            </a:r>
            <a:endParaRPr lang="ru-RU" sz="4400" dirty="0">
              <a:latin typeface="+mn-lt"/>
            </a:endParaRPr>
          </a:p>
        </p:txBody>
      </p:sp>
      <p:pic>
        <p:nvPicPr>
          <p:cNvPr id="21" name="Picture 65" descr="со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24175"/>
            <a:ext cx="36718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4139952" y="1124745"/>
            <a:ext cx="2016373" cy="100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6588125" y="1196975"/>
            <a:ext cx="1079500" cy="936625"/>
            <a:chOff x="3779912" y="1340768"/>
            <a:chExt cx="2016224" cy="1553642"/>
          </a:xfrm>
        </p:grpSpPr>
        <p:pic>
          <p:nvPicPr>
            <p:cNvPr id="5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Плюс 15"/>
          <p:cNvSpPr/>
          <p:nvPr/>
        </p:nvSpPr>
        <p:spPr>
          <a:xfrm>
            <a:off x="5940425" y="2133600"/>
            <a:ext cx="719138" cy="79057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011863" y="3933825"/>
            <a:ext cx="863600" cy="71913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484784"/>
            <a:ext cx="244827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36 +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20</a:t>
            </a:r>
            <a:endParaRPr lang="ru-RU" sz="4400" dirty="0">
              <a:latin typeface="+mn-lt"/>
            </a:endParaRPr>
          </a:p>
        </p:txBody>
      </p:sp>
      <p:pic>
        <p:nvPicPr>
          <p:cNvPr id="21" name="Picture 65" descr="со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500438"/>
            <a:ext cx="3205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6"/>
          <p:cNvGrpSpPr>
            <a:grpSpLocks/>
          </p:cNvGrpSpPr>
          <p:nvPr/>
        </p:nvGrpSpPr>
        <p:grpSpPr bwMode="auto">
          <a:xfrm>
            <a:off x="7308850" y="5300663"/>
            <a:ext cx="1150938" cy="1008062"/>
            <a:chOff x="3779912" y="1340768"/>
            <a:chExt cx="2016224" cy="1553642"/>
          </a:xfrm>
        </p:grpSpPr>
        <p:pic>
          <p:nvPicPr>
            <p:cNvPr id="23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1333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9415" y="1340768"/>
              <a:ext cx="1006721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1440433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Эльза\Desktop\Рисуно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57192"/>
            <a:ext cx="3269349" cy="11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Вывод:  Единицы складываем с единицами, </a:t>
            </a:r>
            <a:b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Десятки складываем с десятками.</a:t>
            </a:r>
            <a:b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611188" y="1412875"/>
            <a:ext cx="1728787" cy="9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6588125" y="1412875"/>
            <a:ext cx="1079500" cy="936625"/>
            <a:chOff x="3779912" y="1340768"/>
            <a:chExt cx="2016224" cy="1553642"/>
          </a:xfrm>
        </p:grpSpPr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Плюс 8"/>
          <p:cNvSpPr/>
          <p:nvPr/>
        </p:nvSpPr>
        <p:spPr>
          <a:xfrm>
            <a:off x="1187450" y="2349500"/>
            <a:ext cx="720725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1042988" y="4292600"/>
            <a:ext cx="865187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6948488" y="3141663"/>
            <a:ext cx="360362" cy="90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люс 14"/>
          <p:cNvSpPr/>
          <p:nvPr/>
        </p:nvSpPr>
        <p:spPr>
          <a:xfrm>
            <a:off x="6732588" y="2349500"/>
            <a:ext cx="719137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6732588" y="4221163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659563" y="5084763"/>
            <a:ext cx="1273175" cy="1296987"/>
            <a:chOff x="5858669" y="2564904"/>
            <a:chExt cx="2136626" cy="2448272"/>
          </a:xfrm>
        </p:grpSpPr>
        <p:pic>
          <p:nvPicPr>
            <p:cNvPr id="1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217" name="Picture 1" descr="C:\Users\Связной\Desktop\работа сайт\вспомогательная\2 класс\0_6d565_1d138cb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067" y="1799306"/>
            <a:ext cx="2191094" cy="39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1344017" cy="10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Эльза\Desktop\Рисуно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3724786" cy="11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решения</a:t>
            </a:r>
            <a:endParaRPr lang="ru-RU" dirty="0"/>
          </a:p>
        </p:txBody>
      </p:sp>
      <p:pic>
        <p:nvPicPr>
          <p:cNvPr id="3074" name="Picture 2" descr="C:\Users\Мой\Desktop\мате 36-2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31" y="1484784"/>
            <a:ext cx="838612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ru-RU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51837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</a:rPr>
              <a:t>Заменить </a:t>
            </a:r>
            <a:r>
              <a:rPr lang="ru-RU" sz="4000" b="1" dirty="0">
                <a:solidFill>
                  <a:srgbClr val="C00000"/>
                </a:solidFill>
              </a:rPr>
              <a:t>число на разрядные </a:t>
            </a:r>
            <a:r>
              <a:rPr lang="ru-RU" sz="4000" b="1" dirty="0" smtClean="0">
                <a:solidFill>
                  <a:srgbClr val="C00000"/>
                </a:solidFill>
              </a:rPr>
              <a:t>слагаемые.</a:t>
            </a:r>
            <a:endParaRPr lang="ru-RU" sz="4000" b="1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ru-RU" sz="4000" b="1" dirty="0">
                <a:solidFill>
                  <a:srgbClr val="C00000"/>
                </a:solidFill>
              </a:rPr>
              <a:t>Удобнее единицы складывать с единицами, десятки складывать с </a:t>
            </a:r>
            <a:r>
              <a:rPr lang="ru-RU" sz="4000" b="1" dirty="0" smtClean="0">
                <a:solidFill>
                  <a:srgbClr val="C00000"/>
                </a:solidFill>
              </a:rPr>
              <a:t>десятками.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022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7"/>
            <a:ext cx="79296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53 + 10 = 63             4 + 73 = 77</a:t>
            </a:r>
          </a:p>
          <a:p>
            <a:endParaRPr lang="ru-RU" sz="3600" b="1" dirty="0"/>
          </a:p>
          <a:p>
            <a:r>
              <a:rPr lang="ru-RU" sz="3600" b="1" dirty="0" smtClean="0"/>
              <a:t>50 3                             70  3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65 + 30 = 95              20 + 73 = 93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60  5                                70    3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1000100" y="1714488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5929321" y="181448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1214414" y="392906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500826" y="3857628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42910" y="1643050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457837" y="1750207"/>
            <a:ext cx="400046" cy="265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1472" y="407194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5857884" y="393621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107257" y="1866888"/>
            <a:ext cx="45243" cy="2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6037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Будь внимательный, дружок,</a:t>
            </a:r>
          </a:p>
          <a:p>
            <a:r>
              <a:rPr lang="ru-RU" dirty="0" smtClean="0"/>
              <a:t>Начинаем мы урок.</a:t>
            </a:r>
          </a:p>
          <a:p>
            <a:r>
              <a:rPr lang="ru-RU" dirty="0" smtClean="0"/>
              <a:t>Предстоит тебе опять</a:t>
            </a:r>
          </a:p>
          <a:p>
            <a:r>
              <a:rPr lang="ru-RU" dirty="0" smtClean="0"/>
              <a:t>Решать, отгадывать, считать.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819" name="Picture 3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effectLst/>
              <a:latin typeface="Arial" pitchFamily="34" charset="0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effectLst/>
              <a:latin typeface="Arial" pitchFamily="34" charset="0"/>
            </a:endParaRPr>
          </a:p>
        </p:txBody>
      </p:sp>
      <p:pic>
        <p:nvPicPr>
          <p:cNvPr id="21518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Ёжик1"/>
          <p:cNvPicPr>
            <a:picLocks noChangeAspect="1" noChangeArrowheads="1"/>
          </p:cNvPicPr>
          <p:nvPr/>
        </p:nvPicPr>
        <p:blipFill>
          <a:blip r:embed="rId5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прин32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Рисунок 4" descr="7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674688"/>
            <a:ext cx="4392613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5281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4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1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1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5607E-7 C -0.1 -0.14243 -0.09427 -0.36763 0.01232 -0.50104 C 0.11927 -0.63445 0.28767 -0.62613 0.38819 -0.48301 C 0.48785 -0.34104 0.48264 -0.11653 0.37552 0.01688 C 0.26805 0.15029 0.09982 0.14289 2.22222E-6 -1.15607E-7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58" y="-2418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2"/>
                </p:tgtEl>
              </p:cMediaNode>
            </p:audio>
          </p:childTnLst>
        </p:cTn>
      </p:par>
    </p:tnLst>
    <p:bldLst>
      <p:bldP spid="21516" grpId="0" animBg="1"/>
      <p:bldP spid="21516" grpId="1" animBg="1"/>
      <p:bldP spid="21517" grpId="0" animBg="1"/>
      <p:bldP spid="215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для мальчиков.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r>
              <a:rPr lang="ru-RU" dirty="0" smtClean="0"/>
              <a:t>На  пруду плавало 22 лебедя . Потом прилетело  ещё 3 лебедя. Сколько лебедей стало плавать на пруду?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Какой </a:t>
            </a:r>
            <a:r>
              <a:rPr lang="ru-RU" dirty="0" smtClean="0"/>
              <a:t>способ сложения использовали?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764704" y="328498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Плавало - </a:t>
            </a:r>
            <a:r>
              <a:rPr lang="ru-RU" dirty="0" smtClean="0"/>
              <a:t>22л.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764704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Прилетело -3л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-1332656" y="494116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-1260648" y="530120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-864096" y="4653136"/>
            <a:ext cx="864096" cy="864096"/>
          </a:xfrm>
          <a:prstGeom prst="rightBrace">
            <a:avLst>
              <a:gd name="adj1" fmla="val 8333"/>
              <a:gd name="adj2" fmla="val 4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2052736" y="67413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?л.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540568" y="7245424"/>
            <a:ext cx="12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738944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22+3=25(л)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76054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25лебедей стало плавать в пруду.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578 L 0.24184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23229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01065 L 0.33854 -0.20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57847 -0.4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3723 L 0.4059 -0.414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18594 -0.3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4 -0.00579 L -0.45659 -0.278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для девочек.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книге две сказки. Одна сказка занимает 13 страниц, а другая – на 20 страниц больше. Сколько страниц во второй сказке?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Какой </a:t>
            </a:r>
            <a:r>
              <a:rPr lang="ru-RU" dirty="0" smtClean="0"/>
              <a:t>способ сложения использовали?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2268760" y="3284984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сказка – 13 стр.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858000"/>
            <a:ext cx="330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 сказка – ? стр., на 20 стр. 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7" name="Стрелка углом 6"/>
          <p:cNvSpPr/>
          <p:nvPr/>
        </p:nvSpPr>
        <p:spPr>
          <a:xfrm flipH="1">
            <a:off x="-900608" y="4437112"/>
            <a:ext cx="576064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12776" y="4725144"/>
            <a:ext cx="12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2340768" y="530120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 + 20 = 33 (стр.)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6858000"/>
            <a:ext cx="42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: 33 страницы во второй сказке.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578 L 0.24184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14705 -0.4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42517 -0.16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63993 -0.0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27604 -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257 -0.14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Итог урока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849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Добились ли вы своей цели, которую поставили в начале урока?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какими приёмами сложения познакомились на уроке?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-Тест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примеры по теме урока и подчеркните его.</a:t>
            </a:r>
          </a:p>
          <a:p>
            <a:r>
              <a:rPr lang="ru-RU" dirty="0" smtClean="0"/>
              <a:t>25+4    89-30    68+10   12-10</a:t>
            </a:r>
          </a:p>
          <a:p>
            <a:r>
              <a:rPr lang="ru-RU" dirty="0" smtClean="0"/>
              <a:t>Выберите правильный ответ и подчеркните его.</a:t>
            </a:r>
          </a:p>
          <a:p>
            <a:r>
              <a:rPr lang="ru-RU" dirty="0" smtClean="0"/>
              <a:t>54+2=  67,56,44</a:t>
            </a:r>
          </a:p>
          <a:p>
            <a:r>
              <a:rPr lang="ru-RU" dirty="0" smtClean="0"/>
              <a:t>35+3= 46,38,63</a:t>
            </a:r>
          </a:p>
          <a:p>
            <a:r>
              <a:rPr lang="ru-RU" dirty="0" smtClean="0"/>
              <a:t>56+20= 59,67,76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Выберите с каким настроением вы заканчиваете урок? 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вязной\Desktop\работа сайт\вспомогательная\2 класс\x_b09a2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9723" cy="222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Связной\Desktop\работа сайт\вспомогательная\2 класс\802030.1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92" y="3469751"/>
            <a:ext cx="2732021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Связной\Desktop\работа сайт\вспомогательная\2 класс\x_b18d6058.jpg"/>
          <p:cNvPicPr>
            <a:picLocks noChangeAspect="1" noChangeArrowheads="1"/>
          </p:cNvPicPr>
          <p:nvPr/>
        </p:nvPicPr>
        <p:blipFill>
          <a:blip r:embed="rId4" cstate="print"/>
          <a:srcRect l="19560" r="17848"/>
          <a:stretch>
            <a:fillRect/>
          </a:stretch>
        </p:blipFill>
        <p:spPr bwMode="auto">
          <a:xfrm>
            <a:off x="6057621" y="928663"/>
            <a:ext cx="2618836" cy="235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5517232"/>
            <a:ext cx="635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 все понятно и могу объяснить другому!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 было трудно!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не всё понял!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61975" y="730250"/>
            <a:ext cx="5243513" cy="221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</a:p>
        </p:txBody>
      </p:sp>
      <p:pic>
        <p:nvPicPr>
          <p:cNvPr id="31746" name="Picture 4" descr="ruchk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20462">
            <a:off x="3936206" y="2040732"/>
            <a:ext cx="53562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9552" y="3718564"/>
            <a:ext cx="852579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58 № 5 всем,№4,7  по выбору.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Связной\Desktop\работа сайт\вспомогательная\2 класс\d57916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7487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4437112"/>
            <a:ext cx="64042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урок!!!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Тот, кто хочет много знать,</a:t>
            </a:r>
          </a:p>
          <a:p>
            <a:r>
              <a:rPr lang="ru-RU" dirty="0" smtClean="0"/>
              <a:t>Должен сам всё постигать»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Думать – коллективно!</a:t>
            </a:r>
          </a:p>
          <a:p>
            <a:r>
              <a:rPr lang="ru-RU" dirty="0" smtClean="0"/>
              <a:t>Решать –оперативно!</a:t>
            </a:r>
          </a:p>
          <a:p>
            <a:r>
              <a:rPr lang="ru-RU" dirty="0" smtClean="0"/>
              <a:t>Отвечать –доказательно!</a:t>
            </a:r>
          </a:p>
          <a:p>
            <a:r>
              <a:rPr lang="ru-RU" dirty="0" smtClean="0"/>
              <a:t>Бороться – старательно!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81" y="69269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Устный счёт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9" y="1700808"/>
            <a:ext cx="7598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34   87   55   69   91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492896"/>
            <a:ext cx="9476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 </a:t>
            </a: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-1476672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 +</a:t>
            </a:r>
            <a:r>
              <a:rPr lang="ru-RU" baseline="-25000" dirty="0" smtClean="0"/>
              <a:t> </a:t>
            </a:r>
            <a:r>
              <a:rPr lang="ru-RU" dirty="0" smtClean="0"/>
              <a:t> 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620688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 +7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836712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 +5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684568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 +9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56576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90 +1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6858000"/>
            <a:ext cx="99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55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6858000"/>
            <a:ext cx="86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34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6858000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69</a:t>
            </a:r>
            <a:endParaRPr lang="ru-RU" sz="4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6858000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87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685800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91</a:t>
            </a:r>
            <a:endParaRPr lang="ru-RU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8913 " pathEditMode="relative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9953 " pathEditMode="relative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9232E-6 L 8.33333E-7 -0.4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9232E-6 L -1.66667E-6 -0.50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6037 L 0.00018 -0.5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9362E-6 L 0.25573 0.25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531E-6 L 0.44098 -0.01041 " pathEditMode="relative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1212E-6 L -0.67725 0.29371 " pathEditMode="relative" ptsTypes="AA">
                                      <p:cBhvr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7743E-6 L 0.75607 0.09436 " pathEditMode="relative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6531E-6 L -0.30712 0.1679 " pathEditMode="relative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8" grpId="0"/>
      <p:bldP spid="19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81" y="69269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Устный счёт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9" y="1700808"/>
            <a:ext cx="75983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34 =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55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69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87 =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91 =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2360" y="2492896"/>
            <a:ext cx="9476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 </a:t>
            </a:r>
            <a:endParaRPr lang="ru-R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1476672" y="2924944"/>
            <a:ext cx="93610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30 +</a:t>
            </a:r>
            <a:r>
              <a:rPr lang="ru-RU" sz="2000" baseline="-25000" dirty="0" smtClean="0"/>
              <a:t> </a:t>
            </a:r>
            <a:r>
              <a:rPr lang="ru-RU" sz="2000" dirty="0" smtClean="0"/>
              <a:t> 4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-1620688" y="3933056"/>
            <a:ext cx="8640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80 +7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-1836712" y="4869160"/>
            <a:ext cx="79208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50 +5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756576" y="3501008"/>
            <a:ext cx="8640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90 +1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684568" y="2276872"/>
            <a:ext cx="86409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60+9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6857 -0.1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3.7037E-7 L 0.50782 -0.260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75607 0.264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48038 0.172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-0.0162 L -0.76389 0.380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групповой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799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438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3+6=</a:t>
            </a:r>
          </a:p>
          <a:p>
            <a:pPr>
              <a:buNone/>
            </a:pPr>
            <a:r>
              <a:rPr lang="ru-RU" sz="4800" dirty="0" smtClean="0"/>
              <a:t>1+7=</a:t>
            </a:r>
          </a:p>
          <a:p>
            <a:pPr>
              <a:buNone/>
            </a:pPr>
            <a:r>
              <a:rPr lang="ru-RU" sz="4800" dirty="0" smtClean="0"/>
              <a:t>2</a:t>
            </a:r>
            <a:r>
              <a:rPr lang="ru-RU" sz="4800" dirty="0" smtClean="0"/>
              <a:t>+_=</a:t>
            </a:r>
            <a:r>
              <a:rPr lang="ru-RU" sz="4800" dirty="0" smtClean="0"/>
              <a:t>4</a:t>
            </a:r>
          </a:p>
          <a:p>
            <a:pPr>
              <a:buNone/>
            </a:pPr>
            <a:r>
              <a:rPr lang="ru-RU" sz="4800" dirty="0" smtClean="0"/>
              <a:t>_</a:t>
            </a:r>
            <a:r>
              <a:rPr lang="ru-RU" sz="4800" dirty="0" smtClean="0"/>
              <a:t>+</a:t>
            </a:r>
            <a:r>
              <a:rPr lang="ru-RU" sz="4800" dirty="0" smtClean="0"/>
              <a:t>5=10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636912" y="6731685"/>
            <a:ext cx="4130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Приёмы сложения в пределах 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12576" y="198884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-684584" y="2996952"/>
            <a:ext cx="8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-684584" y="422108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-1188639" y="558924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4977 L 0.28594 -0.06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04 L 0.29653 -0.0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0.00254 L 0.23108 -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00255 L 0.20087 -0.19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91 -0.00833 L 0.72709 -0.08834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20+60=</a:t>
            </a:r>
          </a:p>
          <a:p>
            <a:pPr>
              <a:buNone/>
            </a:pPr>
            <a:r>
              <a:rPr lang="ru-RU" sz="4800" dirty="0" smtClean="0"/>
              <a:t>10+50=</a:t>
            </a:r>
          </a:p>
          <a:p>
            <a:pPr>
              <a:buNone/>
            </a:pPr>
            <a:r>
              <a:rPr lang="ru-RU" sz="4800" dirty="0" smtClean="0"/>
              <a:t>20</a:t>
            </a:r>
            <a:r>
              <a:rPr lang="ru-RU" sz="4800" dirty="0" smtClean="0"/>
              <a:t>+__=</a:t>
            </a:r>
            <a:r>
              <a:rPr lang="ru-RU" sz="4800" dirty="0" smtClean="0"/>
              <a:t>50</a:t>
            </a:r>
          </a:p>
          <a:p>
            <a:pPr>
              <a:buNone/>
            </a:pPr>
            <a:r>
              <a:rPr lang="ru-RU" sz="4800" dirty="0" smtClean="0"/>
              <a:t>__+</a:t>
            </a:r>
            <a:r>
              <a:rPr lang="ru-RU" sz="4800" dirty="0" smtClean="0"/>
              <a:t>50=70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7389440"/>
            <a:ext cx="358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Приём сложения круглых чисел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756592" y="1484784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80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-828600" y="2852936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60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-1332655" y="4149080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30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-756592" y="558924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20</a:t>
            </a:r>
            <a:endParaRPr lang="ru-RU" sz="4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7345E-6 L 0.37396 0.0106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-0.00809 L 0.38541 -0.060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0.00231 L 0.32274 -0.12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0.00255 L 0.15712 -0.2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98797E-6 L 0.18906 -0.2204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509</Words>
  <Application>Microsoft Office PowerPoint</Application>
  <PresentationFormat>Экран (4:3)</PresentationFormat>
  <Paragraphs>142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Урок по математике. Тема урока:</vt:lpstr>
      <vt:lpstr>Мотивация к уроку</vt:lpstr>
      <vt:lpstr>Девиз урока</vt:lpstr>
      <vt:lpstr>Правила</vt:lpstr>
      <vt:lpstr> Устный счёт</vt:lpstr>
      <vt:lpstr> Устный счёт</vt:lpstr>
      <vt:lpstr>Правила групповой работы</vt:lpstr>
      <vt:lpstr>1 группа</vt:lpstr>
      <vt:lpstr>2 группа</vt:lpstr>
      <vt:lpstr>3 группа</vt:lpstr>
      <vt:lpstr>Слайд 11</vt:lpstr>
      <vt:lpstr>Слайд 12</vt:lpstr>
      <vt:lpstr>Приёмы сложения вида:   36 + 2,  36 + 20 </vt:lpstr>
      <vt:lpstr> </vt:lpstr>
      <vt:lpstr>Слайд 15</vt:lpstr>
      <vt:lpstr>Вывод:  Единицы складываем с единицами,                 Десятки складываем с десятками. </vt:lpstr>
      <vt:lpstr>Алгоритм решения</vt:lpstr>
      <vt:lpstr>Алгоритм</vt:lpstr>
      <vt:lpstr>Слайд 19</vt:lpstr>
      <vt:lpstr>Слайд 20</vt:lpstr>
      <vt:lpstr>Задача для мальчиков.</vt:lpstr>
      <vt:lpstr>Задача для девочек.</vt:lpstr>
      <vt:lpstr>Итог урока</vt:lpstr>
      <vt:lpstr>Итог -Тест</vt:lpstr>
      <vt:lpstr>Выберите с каким настроением вы заканчиваете урок?  </vt:lpstr>
      <vt:lpstr>Слайд 26</vt:lpstr>
      <vt:lpstr>Домашнее задание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«Приёмы вычислений для случаев вида:  36 + 2;  36 + 20»</dc:title>
  <dc:creator>Ирушка</dc:creator>
  <cp:lastModifiedBy>Мой</cp:lastModifiedBy>
  <cp:revision>156</cp:revision>
  <dcterms:created xsi:type="dcterms:W3CDTF">2012-10-13T21:24:51Z</dcterms:created>
  <dcterms:modified xsi:type="dcterms:W3CDTF">2021-10-20T10:50:48Z</dcterms:modified>
</cp:coreProperties>
</file>