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2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gif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gif"/><Relationship Id="rId7" Type="http://schemas.openxmlformats.org/officeDocument/2006/relationships/image" Target="../media/image10.jp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6.gif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399324" y="1573200"/>
            <a:ext cx="11628808" cy="368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1800" b="0" strike="noStrike" spc="-1" dirty="0">
              <a:latin typeface="Arial"/>
            </a:endParaRPr>
          </a:p>
          <a:p>
            <a:pPr algn="ctr"/>
            <a:endParaRPr lang="ru-RU" sz="1800" b="0" strike="noStrike" spc="-1" dirty="0">
              <a:latin typeface="Arial"/>
            </a:endParaRPr>
          </a:p>
          <a:p>
            <a:pPr algn="ctr"/>
            <a:endParaRPr lang="ru-RU" sz="1800" b="0" strike="noStrike" spc="-1" dirty="0">
              <a:latin typeface="Arial"/>
            </a:endParaRPr>
          </a:p>
          <a:p>
            <a:pPr algn="ctr"/>
            <a:r>
              <a:rPr lang="ru-RU" sz="5400" b="1" i="1" strike="noStrike" spc="-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Тема урока</a:t>
            </a:r>
            <a:r>
              <a:rPr lang="ru-RU" sz="5400" b="1" i="1" strike="noStrike" spc="-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:</a:t>
            </a:r>
            <a:br>
              <a:rPr lang="ru-RU" sz="5400" b="1" i="1" strike="noStrike" spc="-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</a:br>
            <a:r>
              <a:rPr lang="ru-RU" sz="5400" b="1" i="1" strike="noStrike" spc="-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  <a:ea typeface="Microsoft YaHei"/>
              </a:rPr>
              <a:t>"</a:t>
            </a:r>
            <a:r>
              <a:rPr lang="ru-RU" sz="5400" b="1" i="1" strike="noStrike" spc="-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  <a:ea typeface="Microsoft YaHei"/>
              </a:rPr>
              <a:t>Головоногие моллюски - </a:t>
            </a:r>
            <a:r>
              <a:rPr lang="ru-RU" sz="5400" b="1" i="1" strike="noStrike" spc="-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  <a:ea typeface="Microsoft YaHei"/>
              </a:rPr>
              <a:t>приматы </a:t>
            </a:r>
            <a:r>
              <a:rPr lang="ru-RU" sz="5400" b="1" i="1" strike="noStrike" spc="-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  <a:ea typeface="Microsoft YaHei"/>
              </a:rPr>
              <a:t>моря</a:t>
            </a:r>
            <a:r>
              <a:rPr lang="ru-RU" sz="5400" b="1" i="1" strike="noStrike" spc="-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ea typeface="Microsoft YaHei"/>
              </a:rPr>
              <a:t>"</a:t>
            </a:r>
            <a:endParaRPr lang="ru-RU" sz="5400" b="1" strike="noStrike" spc="-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</a:endParaRPr>
          </a:p>
          <a:p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УМК: </a:t>
            </a: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И.Н. </a:t>
            </a:r>
            <a:r>
              <a:rPr lang="ru-RU" sz="3200" b="1" i="1" strike="noStrike" spc="-1" dirty="0" err="1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Пономарёва</a:t>
            </a: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, В.С. Кучменко, О.А. Корнилова, А.Г. </a:t>
            </a:r>
            <a:r>
              <a:rPr lang="ru-RU" sz="3200" b="1" i="1" strike="noStrike" spc="-1" dirty="0" err="1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Драгомилов</a:t>
            </a: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, Т.С. Сухова. - М.: </a:t>
            </a:r>
            <a:r>
              <a:rPr lang="ru-RU" sz="3200" b="1" i="1" strike="noStrike" spc="-1" dirty="0" err="1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Вентана</a:t>
            </a: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-Граф, 2017.</a:t>
            </a:r>
            <a:r>
              <a:rPr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Учебник: </a:t>
            </a: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Биология. 7 класс: учебник для учащихся общеобразовательных учреждений / В. М. Константинов, В. Г. Бабенко, В. С. Кучменко; - М., </a:t>
            </a:r>
            <a:r>
              <a:rPr lang="ru-RU" sz="3200" b="1" i="1" strike="noStrike" spc="-1" dirty="0" err="1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Вентана</a:t>
            </a:r>
            <a:r>
              <a:rPr lang="ru-RU" sz="32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-Граф, 2018.</a:t>
            </a:r>
            <a:endParaRPr lang="ru-RU" sz="32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3"/>
          <p:cNvSpPr/>
          <p:nvPr/>
        </p:nvSpPr>
        <p:spPr>
          <a:xfrm>
            <a:off x="3456000" y="5874120"/>
            <a:ext cx="8572132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i="1" strike="noStrik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DejaVu Sans"/>
              </a:rPr>
              <a:t>Автор урока: Бирюкова Светлана Валерьевна</a:t>
            </a:r>
            <a:endParaRPr lang="ru-RU" sz="2400" b="1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DejaVu Sans"/>
              </a:rPr>
              <a:t>учитель биологии МБОУ «Лицей № 87 имени </a:t>
            </a:r>
            <a:r>
              <a:rPr lang="ru-RU" sz="2400" b="1" i="1" strike="noStrik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DejaVu Sans"/>
              </a:rPr>
              <a:t>Л.И.Новиковой</a:t>
            </a:r>
            <a:r>
              <a:rPr lang="ru-RU" sz="2400" b="1" i="1" strike="noStrik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DejaVu Sans"/>
              </a:rPr>
              <a:t>»</a:t>
            </a:r>
            <a:endParaRPr lang="ru-RU" sz="2400" b="1" strike="noStrik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осьминог, гигантский Тихоокеанский осьминог, рыбная ловля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8" b="97097" l="11000" r="92889">
                        <a14:backgroundMark x1="21889" y1="35323" x2="15667" y2="41774"/>
                        <a14:backgroundMark x1="38111" y1="36290" x2="38111" y2="36290"/>
                        <a14:backgroundMark x1="38778" y1="27097" x2="38778" y2="27097"/>
                        <a14:backgroundMark x1="25556" y1="35323" x2="25556" y2="35323"/>
                        <a14:backgroundMark x1="29889" y1="76613" x2="29889" y2="76613"/>
                        <a14:backgroundMark x1="78444" y1="64355" x2="78444" y2="64355"/>
                        <a14:backgroundMark x1="79444" y1="83710" x2="79444" y2="83710"/>
                        <a14:backgroundMark x1="76889" y1="82581" x2="76889" y2="82581"/>
                        <a14:backgroundMark x1="76000" y1="88387" x2="76000" y2="88387"/>
                        <a14:backgroundMark x1="82000" y1="68226" x2="82000" y2="68226"/>
                        <a14:backgroundMark x1="80889" y1="66774" x2="80889" y2="66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0" y="620688"/>
            <a:ext cx="8572500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669" y="134640"/>
            <a:ext cx="9829906" cy="86177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Внешнее строение головоногого моллюска из отряда Осьминоги (</a:t>
            </a:r>
            <a:r>
              <a:rPr lang="en-US" sz="2800" b="1" dirty="0" err="1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Octopoda</a:t>
            </a:r>
            <a:r>
              <a:rPr lang="ru-RU" sz="2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</a:t>
            </a:r>
            <a:endParaRPr lang="ru-RU" sz="2800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трелка влево 2"/>
          <p:cNvSpPr/>
          <p:nvPr/>
        </p:nvSpPr>
        <p:spPr>
          <a:xfrm rot="12236402">
            <a:off x="4230937" y="1652326"/>
            <a:ext cx="2378543" cy="245988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 rot="9238977">
            <a:off x="1649491" y="4603967"/>
            <a:ext cx="2130917" cy="245988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 rot="4039842">
            <a:off x="7858930" y="2860961"/>
            <a:ext cx="2130917" cy="245988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2215911">
            <a:off x="5964149" y="4464524"/>
            <a:ext cx="3579859" cy="214773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767776" y="3873998"/>
            <a:ext cx="30164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туловище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87544" y="5514440"/>
            <a:ext cx="41044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щ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упальцевая перепонка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7648" y="836712"/>
            <a:ext cx="14108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глаз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32994" y="5071536"/>
            <a:ext cx="41261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щ</a:t>
            </a: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упальце</a:t>
            </a:r>
            <a:b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 присосками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0" y="1208177"/>
            <a:ext cx="2971800" cy="19812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9984043" y="836712"/>
            <a:ext cx="1800200" cy="1716767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63352" y="116632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Строение нервной системы головоногого </a:t>
            </a:r>
            <a:r>
              <a:rPr lang="ru-RU" sz="28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моллюска из отряда Осьминоги (</a:t>
            </a:r>
            <a:r>
              <a:rPr lang="en-US" sz="2800" b="1" dirty="0" err="1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Octopoda</a:t>
            </a:r>
            <a:r>
              <a:rPr lang="ru-RU" sz="2800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</p:txBody>
      </p:sp>
      <p:sp>
        <p:nvSpPr>
          <p:cNvPr id="105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517" y1="81579" x2="43517" y2="81579"/>
                        <a14:foregroundMark x1="44227" y1="86623" x2="44227" y2="86623"/>
                        <a14:foregroundMark x1="45115" y1="85965" x2="45115" y2="85965"/>
                        <a14:foregroundMark x1="80107" y1="54825" x2="80107" y2="54825"/>
                        <a14:backgroundMark x1="88810" y1="24123" x2="88810" y2="24123"/>
                        <a14:backgroundMark x1="21670" y1="76754" x2="21670" y2="76754"/>
                        <a14:backgroundMark x1="19005" y1="65351" x2="19005" y2="65351"/>
                        <a14:backgroundMark x1="16696" y1="85088" x2="16696" y2="85088"/>
                        <a14:backgroundMark x1="16341" y1="82237" x2="16341" y2="82237"/>
                        <a14:backgroundMark x1="16341" y1="80702" x2="16341" y2="80702"/>
                        <a14:backgroundMark x1="40497" y1="28070" x2="40497" y2="28070"/>
                        <a14:backgroundMark x1="84192" y1="2193" x2="84192" y2="2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060">
            <a:off x="1940711" y="1298278"/>
            <a:ext cx="7980754" cy="6463986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/>
          </p:nvPr>
        </p:nvSpPr>
        <p:spPr>
          <a:xfrm>
            <a:off x="89872" y="1124744"/>
            <a:ext cx="5354280" cy="397728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Головной мозг осьминога имеет зачаточную кору и около 500 млн. нейронов, для примера мозг мыши имеет всего 80 млн. нейронов, а мозг человека 86 млрд. нейронов.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/>
          </p:nvPr>
        </p:nvSpPr>
        <p:spPr>
          <a:xfrm>
            <a:off x="6022317" y="620688"/>
            <a:ext cx="5354280" cy="397728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Головной мозг осьминога содержит треть всех нейронов и отвечает за сложное поведение беспозвоночного, за обучение и память, а так же за сложные локомоторные движения и точную координацию.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каждом щупальце есть свой «мозг» - нервный тяж, от которого к каждой из 200-300 присосок подходит нервное окончание.</a:t>
            </a:r>
            <a:r>
              <a:rPr lang="ru-RU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 rot="11480948">
            <a:off x="2567607" y="3146385"/>
            <a:ext cx="2378543" cy="245988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764060">
            <a:off x="6885948" y="3883129"/>
            <a:ext cx="2378543" cy="245988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21075165">
            <a:off x="6878935" y="4567673"/>
            <a:ext cx="2378543" cy="245988"/>
          </a:xfrm>
          <a:prstGeom prst="leftArrow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7368" y="2376147"/>
            <a:ext cx="291612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головной мозг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16280" y="3603413"/>
            <a:ext cx="29161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</a:t>
            </a:r>
            <a:r>
              <a:rPr lang="ru-RU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ервные тяжи щупалец</a:t>
            </a:r>
            <a:endParaRPr lang="ru-RU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530683" y="88327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lnSpc>
                <a:spcPct val="90000"/>
              </a:lnSpc>
            </a:pPr>
            <a:r>
              <a:rPr lang="ru-RU" sz="6000" b="1" strike="noStrike" spc="-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Рефлексия</a:t>
            </a:r>
            <a:endParaRPr lang="ru-RU" sz="6000" b="0" strike="noStrike" spc="-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609480" y="1238670"/>
            <a:ext cx="4622424" cy="4708981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Рефлексивный ринг: учащиеся по кругу высказываются одним предложением, выбирая начало фразы из рефлексивного экрана на доске: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1. Сегодня я узнал…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2. Я научился…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3. Меня удивило…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4. У меня получилось…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5. Было трудно…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6. Я смог ….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7. Я понял, что…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8. Я попробую…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9. Я теперь могу….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10. Меня удивило…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11. Мне захотелось….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12. Было интересно…</a:t>
            </a:r>
            <a:endParaRPr lang="ru-RU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8123" y="404664"/>
            <a:ext cx="6096000" cy="563231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Рефлексия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Синквейн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»: обучающимся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предлагается написать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синквейн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основе изученного материала. </a:t>
            </a: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1-я строка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ключевое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слово, определяющее содержание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синквейна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Головоногие;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2-я строка – два прилагательных, характеризующих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понятие Головоногие;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3-я строка – три глагола, обозначающих действие в рамках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темы Класс Головоногие моллюски;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4-я строка – короткое предложение, раскрывающее суть темы или отношение к ней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5-я строка – синоним ключевого слова (существительное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Синквейн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является быстрым, эффективным инструментом для анализа, синтеза и обобщения понятия и информации, учит осмысленно использовать понятия и определять свое отношение к рассматриваемой проблеме.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343472" y="39115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lnSpc>
                <a:spcPct val="90000"/>
              </a:lnSpc>
            </a:pPr>
            <a:r>
              <a:rPr lang="ru-RU" sz="6000" b="1" strike="noStrike" spc="-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/>
              </a:rPr>
              <a:t>Домашнее задание:</a:t>
            </a:r>
            <a:endParaRPr lang="ru-RU" sz="6000" b="0" strike="noStrike" spc="-1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>
          <a:xfrm>
            <a:off x="537525" y="1196752"/>
            <a:ext cx="11318388" cy="5159734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Составить кластер о значении Головоногих моллюсков в природе и для человека.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Составить </a:t>
            </a:r>
            <a:r>
              <a:rPr lang="ru-RU" sz="3600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синквейн</a:t>
            </a: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со словом осьминог.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Подготовить сообщение или компьютерную презентацию о любом представителе класса Головоногие моллюски (по желанию).</a:t>
            </a:r>
          </a:p>
          <a:p>
            <a:pPr marL="342900" indent="-342900">
              <a:buAutoNum type="arabicPeriod"/>
            </a:pP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Выполнить модель осьминога из </a:t>
            </a:r>
            <a:r>
              <a:rPr lang="ru-RU" sz="3600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пластелина</a:t>
            </a:r>
            <a:r>
              <a:rPr lang="ru-RU" sz="36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или другого материала (по желанию).</a:t>
            </a:r>
            <a:endParaRPr lang="ru-RU" sz="36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</a:pPr>
            <a:r>
              <a:rPr lang="ru-RU" sz="6000" b="1" strike="noStrik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Используемые источники</a:t>
            </a:r>
            <a:endParaRPr lang="ru-RU" sz="6000" b="1" strike="noStrik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911424" y="1354039"/>
            <a:ext cx="110172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Акимушкин 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И. И. Мир животных. Беспозвоночные. Ископаемые животные. – М.: «Мысль», </a:t>
            </a: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1992.</a:t>
            </a:r>
          </a:p>
          <a:p>
            <a:pPr marL="342900" indent="-342900">
              <a:buFontTx/>
              <a:buAutoNum type="arabicPeriod"/>
            </a:pP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err="1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Н.Грин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b="1" dirty="0" err="1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У.Стаут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b="1" dirty="0" err="1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Д.Тейлор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Биология. 1, 2, 3 том. М.: Мир, 1990.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Жизнь Животных. Т. 2. ⁄ Под ред. Пастернак Р. К. – М.: «Просвещение», 1988</a:t>
            </a:r>
          </a:p>
          <a:p>
            <a:pPr marL="342900" indent="-342900">
              <a:buFontTx/>
              <a:buAutoNum type="arabicPeriod"/>
            </a:pP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Жукова 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Т.И. Часы занимательной зоологии. – М.: Просвещение, 1973, с. 19–26, 156.</a:t>
            </a:r>
          </a:p>
          <a:p>
            <a:pPr marL="342900" indent="-342900">
              <a:buFontTx/>
              <a:buAutoNum type="arabicPeriod"/>
            </a:pP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Кир Несис: Головоногие: умные и </a:t>
            </a: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стремительные.</a:t>
            </a:r>
            <a:endParaRPr lang="ru-RU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Константинов 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В.М., Бабенко В.М., Кучменко В.С. Биология: Животные: Учебник для учащихся 7 класса общеобразовательных учреждений/Под ред. Проф. В.М. Константинова. </a:t>
            </a: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.: «</a:t>
            </a:r>
            <a:r>
              <a:rPr lang="ru-RU" b="1" dirty="0" err="1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Вентана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-Граф», </a:t>
            </a: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2018.</a:t>
            </a:r>
          </a:p>
          <a:p>
            <a:pPr marL="342900" indent="-342900">
              <a:buAutoNum type="arabicPeriod"/>
            </a:pPr>
            <a:r>
              <a:rPr lang="ru-RU" b="1" dirty="0" err="1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О.Пепеляева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Поурочные разработки по биологии. 7- 8 классы. Москва, 2004</a:t>
            </a: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8. Сонин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Н. И.</a:t>
            </a:r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b="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В. Б. Захаров. Биология. Многообразие живых организмов. Животные. 8 класс. – М.: Дрофа, 2009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1424" y="4869160"/>
            <a:ext cx="10873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Иллюстрации: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1.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http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://ol-lab-2011.narod.ru/index/0-2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2.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http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://medusy.ru/diving/osminog/index.shtm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3.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http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://school-collection.edu.ru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44000" y="288000"/>
            <a:ext cx="11736000" cy="633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2200" b="1" i="1" strike="noStrike" spc="-1" dirty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Цели урока:</a:t>
            </a:r>
            <a:endParaRPr lang="ru-RU" sz="2200" b="0" i="1" strike="noStrike" spc="-1" dirty="0"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 smtClean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Цель-предмет: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определять особенности строения моллюсков класса Головоногие;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определять  отличия внешнего и внутреннего строения моллюсков класса Головоногие от других классов моллюсков;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определять и находить моллюсков класса Головоногие на рисунках и фотографиях;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объяснять особенности Головоногих моллюсков, связанных с их более высоким уровнем развития по сравнению с другими классами моллюсков;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Цель — способ: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выявлять сходства и различия моллюсков класса Головоногие с другими классами моллюсков;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объяснять особенности Головоногих моллюсков, связанных с их более высоким уровнем развития по сравнению с другими классами моллюсков;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объяснять значение Головоногих моллюсков в природе и жизни человека;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Цель-ценность: 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выражать различные эмоции, связанные с обнаружением имеющегося знания-незнания;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проявлять заинтересованность в поиске способа действия;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ru-RU" sz="2200" b="1" i="1" strike="noStrike" spc="-1" dirty="0"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проявлять терпение и доброжелательность в субъект-субъектных отношениях  при осуществлении  поиска способа действия в парах</a:t>
            </a:r>
            <a:endParaRPr lang="ru-RU" sz="2200" b="0" strike="noStrike" spc="-1" dirty="0">
              <a:solidFill>
                <a:schemeClr val="bg1">
                  <a:lumMod val="9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/>
            </a:endParaRPr>
          </a:p>
          <a:p>
            <a:endParaRPr lang="ru-RU" sz="2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357120" y="347760"/>
            <a:ext cx="11594880" cy="627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1" i="1" strike="noStrike" spc="-1" dirty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Задачи:</a:t>
            </a:r>
            <a:endParaRPr lang="ru-RU" sz="2400" b="0" i="1" strike="noStrike" spc="-1" dirty="0"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b="1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развивать умение работать с  электронными образовательными ресурсами и таблицами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овладевать основами самоконтроля и самооценки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уметь устанавливать аналогии, классифицировать, строить логические рассуждения и делать выводы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развивать умение работать в паре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обосновывать результаты работы 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развивать умение обобщать, делать выводы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демонстрировать готовность получать необходимую информацию, отстаивать свою точку зрения, выдвигать гипотезу, приводить доказательства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продуктивно взаимодействовать со своими партнерами при </a:t>
            </a:r>
            <a:r>
              <a:rPr lang="ru-RU" sz="2400" b="1" i="1" strike="noStrike" spc="-1" dirty="0" err="1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взаимообучении</a:t>
            </a: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.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использовать информационные ресурсы для поиска информации о разнообразии Головоногих моллюсков 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1" i="1" strike="noStrike" spc="-1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- формировать экологическое мышление, развивать умение применять его в познавательной, коммуникативной и социальной практике</a:t>
            </a:r>
            <a:endParaRPr lang="ru-RU" sz="2400" b="0" strike="noStrike" spc="-1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70654"/>
            <a:ext cx="8928992" cy="98488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200" b="1" i="1" strike="noStrike" spc="-1" dirty="0" smtClean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Планируемые результаты обучения</a:t>
            </a:r>
            <a:r>
              <a:rPr lang="ru-RU" sz="3200" b="0" strike="noStrike" spc="-1" dirty="0" smtClean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  <a:t/>
            </a:r>
            <a:br>
              <a:rPr lang="ru-RU" sz="3200" b="0" strike="noStrike" spc="-1" dirty="0" smtClean="0"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/>
              </a:rPr>
            </a:br>
            <a:endParaRPr lang="ru-RU" sz="3200" dirty="0">
              <a:solidFill>
                <a:srgbClr val="FFC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270731"/>
              </p:ext>
            </p:extLst>
          </p:nvPr>
        </p:nvGraphicFramePr>
        <p:xfrm>
          <a:off x="335360" y="620688"/>
          <a:ext cx="11593288" cy="5994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57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332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44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4420"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300" dirty="0" smtClean="0">
                          <a:ln w="11430" cmpd="sng">
                            <a:solidFill>
                              <a:schemeClr val="accent1">
                                <a:tint val="10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83000"/>
                                  <a:shade val="100000"/>
                                  <a:satMod val="200000"/>
                                </a:schemeClr>
                              </a:gs>
                              <a:gs pos="75000">
                                <a:schemeClr val="accent1">
                                  <a:tint val="100000"/>
                                  <a:shade val="50000"/>
                                  <a:satMod val="15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glow rad="45500">
                              <a:schemeClr val="accent1">
                                <a:satMod val="220000"/>
                                <a:alpha val="35000"/>
                              </a:schemeClr>
                            </a:glow>
                          </a:effectLst>
                        </a:rPr>
                        <a:t>Личностные</a:t>
                      </a:r>
                      <a:endParaRPr lang="ru-RU" sz="3600" b="1" cap="none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1">
                                <a:tint val="83000"/>
                                <a:shade val="100000"/>
                                <a:satMod val="200000"/>
                              </a:schemeClr>
                            </a:gs>
                            <a:gs pos="75000">
                              <a:schemeClr val="accent1">
                                <a:tint val="100000"/>
                                <a:shade val="50000"/>
                                <a:satMod val="15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cap="none" spc="300" dirty="0" smtClean="0">
                          <a:ln w="11430" cmpd="sng">
                            <a:solidFill>
                              <a:schemeClr val="accent1">
                                <a:tint val="10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83000"/>
                                  <a:shade val="100000"/>
                                  <a:satMod val="200000"/>
                                </a:schemeClr>
                              </a:gs>
                              <a:gs pos="75000">
                                <a:schemeClr val="accent1">
                                  <a:tint val="100000"/>
                                  <a:shade val="50000"/>
                                  <a:satMod val="15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glow rad="45500">
                              <a:schemeClr val="accent1">
                                <a:satMod val="220000"/>
                                <a:alpha val="35000"/>
                              </a:schemeClr>
                            </a:glow>
                          </a:effectLst>
                        </a:rPr>
                        <a:t>Предметные</a:t>
                      </a:r>
                      <a:endParaRPr lang="ru-RU" sz="3600" b="1" cap="none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1">
                                <a:tint val="83000"/>
                                <a:shade val="100000"/>
                                <a:satMod val="200000"/>
                              </a:schemeClr>
                            </a:gs>
                            <a:gs pos="75000">
                              <a:schemeClr val="accent1">
                                <a:tint val="100000"/>
                                <a:shade val="50000"/>
                                <a:satMod val="15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cap="none" spc="300" dirty="0" err="1" smtClean="0">
                          <a:ln w="11430" cmpd="sng">
                            <a:solidFill>
                              <a:schemeClr val="accent1">
                                <a:tint val="10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83000"/>
                                  <a:shade val="100000"/>
                                  <a:satMod val="200000"/>
                                </a:schemeClr>
                              </a:gs>
                              <a:gs pos="75000">
                                <a:schemeClr val="accent1">
                                  <a:tint val="100000"/>
                                  <a:shade val="50000"/>
                                  <a:satMod val="15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glow rad="45500">
                              <a:schemeClr val="accent1">
                                <a:satMod val="220000"/>
                                <a:alpha val="35000"/>
                              </a:schemeClr>
                            </a:glow>
                          </a:effectLst>
                        </a:rPr>
                        <a:t>Метапредметные</a:t>
                      </a:r>
                      <a:endParaRPr lang="ru-RU" sz="2200" b="1" cap="none" spc="300" dirty="0">
                        <a:ln w="11430" cmpd="sng">
                          <a:solidFill>
                            <a:schemeClr val="accent1">
                              <a:tint val="10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1">
                                <a:tint val="83000"/>
                                <a:shade val="100000"/>
                                <a:satMod val="200000"/>
                              </a:schemeClr>
                            </a:gs>
                            <a:gs pos="75000">
                              <a:schemeClr val="accent1">
                                <a:tint val="100000"/>
                                <a:shade val="50000"/>
                                <a:satMod val="15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glow rad="45500">
                            <a:schemeClr val="accent1">
                              <a:satMod val="220000"/>
                              <a:alpha val="35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54228">
                <a:tc>
                  <a:txBody>
                    <a:bodyPr/>
                    <a:lstStyle/>
                    <a:p>
                      <a:r>
                        <a:rPr lang="ru-RU" sz="1800" b="1" i="1" spc="-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П</a:t>
                      </a:r>
                      <a:r>
                        <a:rPr lang="ru-RU" sz="1800" b="1" i="1" strike="noStrike" spc="-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родолжить развивать интерес к изучению биологии, способствовать развитию интереса к животному миру</a:t>
                      </a:r>
                      <a:endParaRPr lang="ru-RU" sz="1800" b="0" strike="noStrike" spc="-1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r>
                        <a:rPr lang="ru-RU" sz="1800" b="1" i="1" strike="noStrike" spc="-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  <a:ea typeface="Microsoft YaHei"/>
                        </a:rPr>
                        <a:t>продолжить формировать научное мировоззрение на основе понимания познаваемости окружающего мира</a:t>
                      </a:r>
                      <a:r>
                        <a:rPr lang="ru-RU" sz="1800" b="1" i="1" strike="noStrike" spc="-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  <a:ea typeface="+mn-ea"/>
                        </a:rPr>
                        <a:t>.</a:t>
                      </a:r>
                      <a:endParaRPr lang="ru-RU" sz="1800" b="0" strike="noStrike" spc="-1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Познавательные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/>
                      </a:r>
                      <a:br>
                        <a:rPr lang="ru-RU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</a:br>
                      <a:r>
                        <a:rPr lang="ru-RU" sz="1800" b="1" i="1" strike="noStrike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Уметь определять понятия, устанавливать аналогии, классифицировать, строить логические рассуждения и делать выводы</a:t>
                      </a:r>
                      <a:endParaRPr lang="ru-RU" sz="1800" b="0" strike="noStrike" spc="-1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r>
                        <a:rPr lang="ru-RU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Коммуникативные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Д</a:t>
                      </a:r>
                      <a:r>
                        <a:rPr lang="ru-RU" sz="1800" b="1" i="1" strike="noStrike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емонстрировать готовность получать необходимую информацию, отстаивать свою точку зрения, выдвигать гипотезу, приводить доказательства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/>
                      </a:r>
                      <a:br>
                        <a:rPr lang="ru-RU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</a:br>
                      <a:r>
                        <a:rPr lang="ru-RU" sz="2400" b="1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Регулятивные</a:t>
                      </a:r>
                      <a:endParaRPr lang="ru-RU" sz="2400" b="1" i="1" strike="noStrike" spc="-1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/>
                      </a:endParaRPr>
                    </a:p>
                    <a:p>
                      <a:r>
                        <a:rPr lang="ru-RU" sz="1800" b="1" i="1" strike="noStrike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Развивать умение назвать тему урока, его цели и задачи, развивать умение работать с  электронными образовательными ресурсами и таблицами, овладевать основами самоконтроля и самооценки.</a:t>
                      </a:r>
                      <a:endParaRPr lang="ru-RU" sz="1800" b="0" strike="noStrike" spc="-1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1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Ф</a:t>
                      </a:r>
                      <a:r>
                        <a:rPr lang="ru-RU" sz="1800" b="1" i="1" strike="noStrike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ормировать умение отличать классы моллюсков по особенностям внешнего и внутреннего строения; систематизировать знания о значении моллюсков в природе и деятельности человека;</a:t>
                      </a:r>
                      <a:endParaRPr lang="ru-RU" sz="1800" b="0" strike="noStrike" spc="-1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  <a:p>
                      <a:r>
                        <a:rPr lang="ru-RU" sz="1800" b="1" i="1" strike="noStrike" spc="-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Calibri"/>
                        </a:rPr>
                        <a:t>продолжить развитие навыков работы с электронными образовательными пособиями и таблицами.</a:t>
                      </a:r>
                      <a:endParaRPr lang="ru-RU" sz="1800" b="0" strike="noStrike" spc="-1" dirty="0">
                        <a:solidFill>
                          <a:schemeClr val="bg1"/>
                        </a:solidFill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838080" y="216000"/>
            <a:ext cx="10514880" cy="85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3600" b="1" i="1" strike="noStrike" spc="-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Актуализация знаний</a:t>
            </a:r>
            <a:endParaRPr lang="ru-RU" sz="3600" b="0" i="1" strike="noStrike" spc="-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04000" y="1008000"/>
            <a:ext cx="1094400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 dirty="0">
                <a:solidFill>
                  <a:srgbClr val="FF3838"/>
                </a:solidFill>
                <a:latin typeface="Calibri"/>
              </a:rPr>
              <a:t>Эпиграф урока:</a:t>
            </a:r>
            <a:r>
              <a:rPr lang="ru-RU" sz="2800" b="1" i="1" strike="noStrike" spc="-1" dirty="0">
                <a:solidFill>
                  <a:srgbClr val="1E26C9"/>
                </a:solidFill>
                <a:latin typeface="Calibri"/>
              </a:rPr>
              <a:t> </a:t>
            </a:r>
            <a:r>
              <a:rPr lang="ru-RU" sz="2800" b="1" i="1" strike="noStrike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«Головоногие весьма близко подошли к уровню умственного развития, высшим критерием которого является человеческий интеллект». </a:t>
            </a:r>
            <a:r>
              <a:rPr lang="ru-RU" sz="2800" b="1" i="1" strike="noStrike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Дж. </a:t>
            </a:r>
            <a:r>
              <a:rPr lang="ru-RU" sz="2800" b="1" i="1" strike="noStrike" spc="-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Клинджел</a:t>
            </a:r>
            <a:r>
              <a:rPr lang="ru-RU" sz="2800" b="1" i="1" strike="noStrike" spc="-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.</a:t>
            </a:r>
            <a:endParaRPr lang="ru-RU" sz="2800" b="0" strike="noStrike" spc="-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 dirty="0">
                <a:solidFill>
                  <a:srgbClr val="FF3838"/>
                </a:solidFill>
                <a:latin typeface="Calibri"/>
              </a:rPr>
              <a:t>Проблемный вопрос:</a:t>
            </a:r>
            <a:r>
              <a:rPr lang="ru-RU" sz="2800" b="1" i="1" strike="noStrike" spc="-1" dirty="0">
                <a:solidFill>
                  <a:srgbClr val="1E26C9"/>
                </a:solidFill>
                <a:latin typeface="Calibri"/>
              </a:rPr>
              <a:t> </a:t>
            </a:r>
            <a:r>
              <a:rPr lang="ru-RU" sz="2800" b="1" i="1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П</a:t>
            </a:r>
            <a:r>
              <a:rPr lang="ru-RU" sz="2800" b="1" i="1" strike="noStrike" spc="-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очему </a:t>
            </a:r>
            <a:r>
              <a:rPr lang="ru-RU" sz="2800" b="1" i="1" strike="noStrike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головоногие так резко отличаются от других моллюсков, и в чем выражается их более высокая организация?</a:t>
            </a:r>
            <a:endParaRPr lang="ru-RU" sz="2800" b="0" strike="noStrike" spc="-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2800" b="1" i="1" strike="noStrike" spc="-1" dirty="0">
                <a:solidFill>
                  <a:srgbClr val="FF3838"/>
                </a:solidFill>
                <a:latin typeface="Calibri"/>
              </a:rPr>
              <a:t>Проблема: </a:t>
            </a:r>
            <a:r>
              <a:rPr lang="ru-RU" sz="2800" b="1" i="1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С</a:t>
            </a:r>
            <a:r>
              <a:rPr lang="ru-RU" sz="2800" b="1" i="1" strike="noStrike" spc="-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реда </a:t>
            </a:r>
            <a:r>
              <a:rPr lang="ru-RU" sz="2800" b="1" i="1" strike="noStrike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жизни для головоногих ограничена морской водой с определённой концентрацией солей; к этим условиям и приспособлена вся их организация. Чем обусловлен высокий уровень развития их психики, и в каких особенностях заключается «секрет» процветания современных представителей древнего класса головоногих моллюсков среди всего многообразия других групп морской фауны.</a:t>
            </a:r>
            <a:endParaRPr lang="ru-RU" sz="2800" b="0" strike="noStrike" spc="-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800" b="0" strike="noStrike" spc="-1" dirty="0">
              <a:solidFill>
                <a:srgbClr val="1E26C9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144000" y="201960"/>
            <a:ext cx="12048120" cy="23684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pPr algn="ctr"/>
            <a:r>
              <a:rPr lang="ru-RU" sz="3600" b="1" i="1" strike="noStrike" spc="-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Повторение</a:t>
            </a:r>
            <a:endParaRPr lang="ru-RU" sz="3600" b="0" strike="noStrike" spc="-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r>
              <a:rPr lang="ru-RU" sz="2800" b="1" i="1" strike="noStrike" spc="-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Осуществляется </a:t>
            </a:r>
            <a:r>
              <a:rPr lang="ru-RU" sz="2800" b="1" i="1" strike="noStrike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  <a:ea typeface="Microsoft YaHei"/>
              </a:rPr>
              <a:t>устная проверка знаний учащихся о ранее изученных классах Брюхоногих и Двустворчатых моллюсков с использованием тестовых заданий и вопросов интерактивного наглядного пособия «Наглядная биология. Животные» «Экзамен-Медиа».</a:t>
            </a:r>
            <a:r>
              <a:rPr lang="ru-RU" sz="2800" b="1" i="1" strike="noStrike" spc="-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/>
              </a:rPr>
              <a:t> </a:t>
            </a:r>
            <a:endParaRPr lang="ru-RU" sz="2800" b="0" strike="noStrike" spc="-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  <p:pic>
        <p:nvPicPr>
          <p:cNvPr id="91" name="Рисунок 90"/>
          <p:cNvPicPr/>
          <p:nvPr/>
        </p:nvPicPr>
        <p:blipFill>
          <a:blip r:embed="rId2"/>
          <a:stretch/>
        </p:blipFill>
        <p:spPr>
          <a:xfrm>
            <a:off x="255240" y="2520000"/>
            <a:ext cx="3128760" cy="412992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2520000"/>
            <a:ext cx="5197211" cy="4116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2519999"/>
            <a:ext cx="3168352" cy="4129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539236" y="861574"/>
            <a:ext cx="11112568" cy="17552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6000" b="1" i="1" strike="noStrike" spc="-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Calibri"/>
                <a:ea typeface="Microsoft YaHei"/>
              </a:rPr>
              <a:t>Головоногие </a:t>
            </a:r>
            <a:r>
              <a:rPr lang="ru-RU" sz="6000" b="1" i="1" strike="noStrike" spc="-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Calibri"/>
                <a:ea typeface="Microsoft YaHei"/>
              </a:rPr>
              <a:t>моллюски - </a:t>
            </a:r>
            <a:endParaRPr lang="ru-RU" sz="6000" b="0" strike="noStrike" spc="-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6000" b="1" i="1" strike="noStrike" spc="-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Calibri"/>
                <a:ea typeface="Microsoft YaHei"/>
              </a:rPr>
              <a:t>«приматы моря»</a:t>
            </a:r>
            <a:endParaRPr lang="ru-RU" sz="6000" b="0" strike="noStrike" spc="-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9696" y="3012"/>
            <a:ext cx="8582864" cy="92333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Тема урока: 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106" y="620688"/>
            <a:ext cx="3779187" cy="2807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848229"/>
            <a:ext cx="1367369" cy="2148723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487488" y="2996952"/>
            <a:ext cx="1800200" cy="172819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639616" y="4509120"/>
            <a:ext cx="1800200" cy="172819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863752" y="2996952"/>
            <a:ext cx="1800200" cy="1728192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087888" y="4509120"/>
            <a:ext cx="1800200" cy="1728192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312024" y="2996952"/>
            <a:ext cx="1800200" cy="1728192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608168" y="4509120"/>
            <a:ext cx="1800200" cy="1728192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976320" y="2996952"/>
            <a:ext cx="1800200" cy="1728192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9336" y="4507830"/>
            <a:ext cx="1800200" cy="1728192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272464" y="4509120"/>
            <a:ext cx="1800200" cy="1728192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838080" y="149040"/>
            <a:ext cx="10514880" cy="85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6000" b="1" i="1" strike="noStrike" spc="-1" dirty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alibri"/>
              </a:rPr>
              <a:t>Материал к уроку : </a:t>
            </a:r>
            <a:endParaRPr lang="ru-RU" sz="6000" b="0" i="1" strike="noStrike" spc="-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824275" y="1340768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800" b="1" strike="noStrik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</a:rPr>
              <a:t>слайд-ряды </a:t>
            </a:r>
            <a:r>
              <a:rPr lang="ru-RU" sz="4800" b="1" strike="noStrik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</a:rPr>
              <a:t>с изображением необходимых объектов, диаграмм, графиков,  схем</a:t>
            </a:r>
            <a:endParaRPr lang="ru-RU" sz="4800" b="1" strike="noStrik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800" b="1" strike="noStrik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</a:rPr>
              <a:t>текстовые материалы, </a:t>
            </a:r>
            <a:endParaRPr lang="ru-RU" sz="4800" b="1" strike="noStrik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800" b="1" strike="noStrik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</a:rPr>
              <a:t>видеофрагменты, анимации, 3D-модели</a:t>
            </a:r>
            <a:endParaRPr lang="ru-RU" sz="4800" b="1" strike="noStrik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800" b="1" strike="noStrik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/>
              </a:rPr>
              <a:t>задания и вопросы</a:t>
            </a:r>
            <a:endParaRPr lang="ru-RU" sz="4800" b="1" strike="noStrik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69540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Стрелка вниз 5"/>
          <p:cNvSpPr/>
          <p:nvPr/>
        </p:nvSpPr>
        <p:spPr>
          <a:xfrm>
            <a:off x="1703512" y="1412776"/>
            <a:ext cx="432048" cy="412784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8760296" y="1412776"/>
            <a:ext cx="432048" cy="412784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/>
          </p:nvPr>
        </p:nvSpPr>
        <p:spPr>
          <a:xfrm>
            <a:off x="241624" y="1757065"/>
            <a:ext cx="3787872" cy="3024336"/>
          </a:xfrm>
          <a:noFill/>
        </p:spPr>
        <p:txBody>
          <a:bodyPr>
            <a:normAutofit fontScale="98500"/>
          </a:bodyPr>
          <a:lstStyle/>
          <a:p>
            <a:r>
              <a:rPr lang="ru-RU" sz="16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      Подкласс Аммониты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Аммони́ты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или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аммоноидеи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Ammonoidea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 — подкласс вымерших головоногих моллюсков, существовавших с девона по мел. Своё название аммониты получили в честь древнеегипетского божества Амона с закрученными рогами.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Аммониты вымерли в ходе мел-палеогенового вымирания.</a:t>
            </a:r>
            <a:endParaRPr lang="ru-RU" sz="1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/>
          </p:nvPr>
        </p:nvSpPr>
        <p:spPr>
          <a:xfrm>
            <a:off x="4329000" y="2060848"/>
            <a:ext cx="3533040" cy="2808312"/>
          </a:xfrm>
        </p:spPr>
        <p:txBody>
          <a:bodyPr>
            <a:normAutofit fontScale="91000" lnSpcReduction="20000"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Подкласс </a:t>
            </a:r>
            <a:r>
              <a:rPr lang="ru-RU" b="1" dirty="0" err="1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Наутилоидеи</a:t>
            </a:r>
            <a:endParaRPr lang="ru-RU" b="1" dirty="0" smtClean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ru-RU" b="1" dirty="0" smtClean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Наутилоиде́и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(лат.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Nautiloidea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 — подкласс головоногих моллюсков. Имеют наружную раковину, подразделённую на камеры (многие — спиральную). Ископаемые представители известны с кембрия. Хотя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наутилоидеи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состоят в родстве с аммонитами и внешне схожи с ними, периоды их расцвета не совпадали.</a:t>
            </a:r>
            <a:endParaRPr lang="ru-RU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80" y="107516"/>
            <a:ext cx="10972440" cy="147732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Класс Головоногие моллюски или Цефалоподы </a:t>
            </a:r>
            <a:r>
              <a:rPr lang="en-US" sz="2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(Cephalopoda)</a:t>
            </a:r>
            <a:r>
              <a:rPr lang="ru-RU" sz="2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ru-RU" sz="2400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класс моллюсков, характеризующийся двусторонней симметрией и 8, 10 или большим количеством щупалец вокруг головы, развившихся из «ноги» моллюсков.</a:t>
            </a:r>
            <a:endParaRPr lang="ru-RU" sz="2400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/>
          </p:nvPr>
        </p:nvSpPr>
        <p:spPr>
          <a:xfrm>
            <a:off x="8040216" y="1963457"/>
            <a:ext cx="3533040" cy="1896840"/>
          </a:xfrm>
        </p:spPr>
        <p:txBody>
          <a:bodyPr>
            <a:normAutofit fontScale="83500" lnSpcReduction="1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Подкласс </a:t>
            </a:r>
            <a:r>
              <a:rPr lang="ru-RU" b="1" dirty="0" err="1" smtClean="0">
                <a:solidFill>
                  <a:srgbClr val="FFC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Колеоиды</a:t>
            </a:r>
            <a:endParaRPr lang="ru-RU" b="1" dirty="0" smtClean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ru-RU" b="1" dirty="0">
              <a:solidFill>
                <a:srgbClr val="FFC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Двужаберные головоногие моллюски или 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колеоиды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Coleoidea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). Включают подавляющее большинство современных представителей класса, в том числе кальмаров (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Teuthida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), каракатиц (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Sepiida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 и осьминогов (</a:t>
            </a:r>
            <a:r>
              <a:rPr lang="ru-RU" b="1" dirty="0" err="1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Octopoda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).</a:t>
            </a:r>
            <a:endParaRPr lang="ru-RU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5879496" y="1757065"/>
            <a:ext cx="432048" cy="412784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03412" y="4725144"/>
            <a:ext cx="2232248" cy="206084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39816" y="4869160"/>
            <a:ext cx="3312368" cy="180020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8040216" y="4149080"/>
            <a:ext cx="3807512" cy="2458653"/>
            <a:chOff x="8040216" y="4149080"/>
            <a:chExt cx="3807512" cy="2458653"/>
          </a:xfrm>
          <a:blipFill>
            <a:blip r:embed="rId4"/>
            <a:stretch>
              <a:fillRect/>
            </a:stretch>
          </a:blipFill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8040216" y="4151053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8040216" y="4657211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8040216" y="5163369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8040216" y="5664213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8040216" y="6171481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8683644" y="4151053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8683644" y="4657211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8683644" y="5163369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8683644" y="5664213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8683644" y="6171481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9331716" y="4149796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9331716" y="4655954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9331716" y="5162112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9331716" y="5662956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9331716" y="6170224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9975144" y="4149796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9975144" y="4655954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9975144" y="5162112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9975144" y="5662956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9975144" y="6170224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0628236" y="4149080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10628236" y="4655238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10628236" y="5161396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10628236" y="5662240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0628236" y="6169508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11271664" y="4149080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11271664" y="4655238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11271664" y="5161396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11271664" y="5662240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11271664" y="6169508"/>
              <a:ext cx="576064" cy="436252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376817"/>
            <a:ext cx="933450" cy="1466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67" y="1304104"/>
            <a:ext cx="1701444" cy="113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1137</Words>
  <Application>Microsoft Office PowerPoint</Application>
  <PresentationFormat>Произвольный</PresentationFormat>
  <Paragraphs>120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Планируемые результаты обучения </vt:lpstr>
      <vt:lpstr>Презентация PowerPoint</vt:lpstr>
      <vt:lpstr>Презентация PowerPoint</vt:lpstr>
      <vt:lpstr>Тема урока: </vt:lpstr>
      <vt:lpstr>Презентация PowerPoint</vt:lpstr>
      <vt:lpstr>Класс Головоногие моллюски или Цефалоподы (Cephalopoda) - класс моллюсков, характеризующийся двусторонней симметрией и 8, 10 или большим количеством щупалец вокруг головы, развившихся из «ноги» моллюсков.</vt:lpstr>
      <vt:lpstr>Внешнее строение головоногого моллюска из отряда Осьминоги (Octopoda)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 УМК:  Учебник:</dc:title>
  <dc:creator>Елена Владимировна</dc:creator>
  <cp:lastModifiedBy>Надежда Пронская</cp:lastModifiedBy>
  <cp:revision>31</cp:revision>
  <dcterms:created xsi:type="dcterms:W3CDTF">2017-09-10T16:51:57Z</dcterms:created>
  <dcterms:modified xsi:type="dcterms:W3CDTF">2023-12-11T09:22:16Z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