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8" r:id="rId4"/>
    <p:sldId id="272" r:id="rId5"/>
    <p:sldId id="275" r:id="rId6"/>
    <p:sldId id="276" r:id="rId7"/>
    <p:sldId id="289" r:id="rId8"/>
    <p:sldId id="291" r:id="rId9"/>
    <p:sldId id="290" r:id="rId10"/>
    <p:sldId id="287" r:id="rId11"/>
    <p:sldId id="262" r:id="rId12"/>
    <p:sldId id="279" r:id="rId13"/>
    <p:sldId id="264" r:id="rId14"/>
    <p:sldId id="282" r:id="rId15"/>
    <p:sldId id="292" r:id="rId16"/>
    <p:sldId id="293" r:id="rId17"/>
    <p:sldId id="284" r:id="rId18"/>
    <p:sldId id="285" r:id="rId19"/>
    <p:sldId id="28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7919-4B77-493A-9759-581EA2802DC9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6E86-36B8-4552-A5E2-A958DA2EC92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7919-4B77-493A-9759-581EA2802DC9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6E86-36B8-4552-A5E2-A958DA2EC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7919-4B77-493A-9759-581EA2802DC9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6E86-36B8-4552-A5E2-A958DA2EC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7919-4B77-493A-9759-581EA2802DC9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6E86-36B8-4552-A5E2-A958DA2EC92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7919-4B77-493A-9759-581EA2802DC9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6E86-36B8-4552-A5E2-A958DA2EC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7919-4B77-493A-9759-581EA2802DC9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6E86-36B8-4552-A5E2-A958DA2EC92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7919-4B77-493A-9759-581EA2802DC9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6E86-36B8-4552-A5E2-A958DA2EC92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7919-4B77-493A-9759-581EA2802DC9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6E86-36B8-4552-A5E2-A958DA2EC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7919-4B77-493A-9759-581EA2802DC9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6E86-36B8-4552-A5E2-A958DA2EC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7919-4B77-493A-9759-581EA2802DC9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6E86-36B8-4552-A5E2-A958DA2EC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7919-4B77-493A-9759-581EA2802DC9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6E86-36B8-4552-A5E2-A958DA2EC92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6937919-4B77-493A-9759-581EA2802DC9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6A56E86-36B8-4552-A5E2-A958DA2EC92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012"/>
            <a:ext cx="9144000" cy="6765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618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http://anyamashka.ru/_ph/21/2/36373390.gif?148181918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9432"/>
            <a:ext cx="9144000" cy="7493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574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8006258"/>
              </p:ext>
            </p:extLst>
          </p:nvPr>
        </p:nvGraphicFramePr>
        <p:xfrm>
          <a:off x="323528" y="476672"/>
          <a:ext cx="8599576" cy="5256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Документ" r:id="rId3" imgW="6081764" imgH="2684114" progId="Word.Document.12">
                  <p:embed/>
                </p:oleObj>
              </mc:Choice>
              <mc:Fallback>
                <p:oleObj name="Документ" r:id="rId3" imgW="6081764" imgH="268411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528" y="476672"/>
                        <a:ext cx="8599576" cy="52565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742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07296" y="0"/>
            <a:ext cx="6336704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ФИЗМИНУТКА</a:t>
            </a:r>
          </a:p>
          <a:p>
            <a:pPr marL="457200" algn="ctr">
              <a:lnSpc>
                <a:spcPct val="115000"/>
              </a:lnSpc>
              <a:spcAft>
                <a:spcPts val="0"/>
              </a:spcAft>
            </a:pPr>
            <a:endParaRPr lang="ru-RU" sz="2800" dirty="0" smtClean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Из-за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парт все встали дружно,</a:t>
            </a:r>
            <a:endParaRPr lang="ru-RU" sz="2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Косточки размять нам нужно.</a:t>
            </a:r>
            <a:endParaRPr lang="ru-RU" sz="2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Руки к солнцу потянули,</a:t>
            </a:r>
            <a:endParaRPr lang="ru-RU" sz="2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Опустили и встряхнули.</a:t>
            </a:r>
            <a:endParaRPr lang="ru-RU" sz="2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Энергично повертелись,</a:t>
            </a:r>
            <a:endParaRPr lang="ru-RU" sz="2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Круг рисуем головой,</a:t>
            </a:r>
            <a:endParaRPr lang="ru-RU" sz="2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 теперь тихонько сели</a:t>
            </a:r>
            <a:endParaRPr lang="ru-RU" sz="2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Изучать характер мой.</a:t>
            </a:r>
            <a:endParaRPr lang="ru-RU" sz="28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1934"/>
            <a:ext cx="4283968" cy="3206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301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018953"/>
              </p:ext>
            </p:extLst>
          </p:nvPr>
        </p:nvGraphicFramePr>
        <p:xfrm>
          <a:off x="179512" y="332657"/>
          <a:ext cx="8424935" cy="640134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05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2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08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54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Фразеологизм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Times New Roman"/>
                        </a:rPr>
                        <a:t>Наречие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Times New Roman"/>
                        </a:rPr>
                        <a:t>Разряд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3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</a:rPr>
                        <a:t>Положа руку на сердце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33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</a:rPr>
                        <a:t>У чёрта на куличках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33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i="1">
                          <a:effectLst/>
                          <a:latin typeface="Times New Roman"/>
                          <a:ea typeface="Times New Roman"/>
                        </a:rPr>
                        <a:t>Битый час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07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i="1">
                          <a:effectLst/>
                          <a:latin typeface="Times New Roman"/>
                          <a:ea typeface="Times New Roman"/>
                        </a:rPr>
                        <a:t>Бок о бок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9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i="1">
                          <a:effectLst/>
                          <a:latin typeface="Times New Roman"/>
                          <a:ea typeface="Times New Roman"/>
                        </a:rPr>
                        <a:t>Душа в душу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9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i="1">
                          <a:effectLst/>
                          <a:latin typeface="Times New Roman"/>
                          <a:ea typeface="Times New Roman"/>
                        </a:rPr>
                        <a:t>Кот наплакал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484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i="1">
                          <a:effectLst/>
                          <a:latin typeface="Times New Roman"/>
                          <a:ea typeface="Times New Roman"/>
                        </a:rPr>
                        <a:t>Ни свет ни заря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89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0950814"/>
              </p:ext>
            </p:extLst>
          </p:nvPr>
        </p:nvGraphicFramePr>
        <p:xfrm>
          <a:off x="107504" y="836712"/>
          <a:ext cx="8887845" cy="5184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name="Документ" r:id="rId3" imgW="6366813" imgH="3049015" progId="Word.Document.12">
                  <p:embed/>
                </p:oleObj>
              </mc:Choice>
              <mc:Fallback>
                <p:oleObj name="Документ" r:id="rId3" imgW="6366813" imgH="304901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504" y="836712"/>
                        <a:ext cx="8887845" cy="51845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9020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7645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Прочитайте предложения. К какой части речи относятся выделенные слова? Выпишите наречия и укажите, к каким группам по значению они относятся</a:t>
            </a:r>
            <a:endParaRPr lang="ru-RU" sz="2800" b="1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однажды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поутру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прискакала кенгуру.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Невдалеке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тускло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блестела река.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берегу реки </a:t>
            </a:r>
            <a:r>
              <a:rPr lang="ru-RU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теперь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стало </a:t>
            </a:r>
            <a:r>
              <a:rPr lang="ru-RU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совсем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темно.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Неохотно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и </a:t>
            </a:r>
            <a:r>
              <a:rPr lang="ru-RU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несмело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солнце смотрит на поля.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Ах ты, мерзкое стекло! Это врёшь ты мне </a:t>
            </a:r>
            <a:r>
              <a:rPr lang="ru-RU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назло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ru-RU" sz="1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33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916832"/>
            <a:ext cx="76197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Работа по учебнику:</a:t>
            </a:r>
          </a:p>
          <a:p>
            <a:pPr algn="ctr"/>
            <a:r>
              <a:rPr lang="ru-RU" sz="4800" dirty="0"/>
              <a:t>у</a:t>
            </a:r>
            <a:r>
              <a:rPr lang="ru-RU" sz="4800" dirty="0" smtClean="0"/>
              <a:t>пражнение 232(в тетрадях)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39738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556792"/>
            <a:ext cx="77048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1. Что </a:t>
            </a:r>
            <a:r>
              <a:rPr lang="ru-RU" sz="3200" b="1" dirty="0">
                <a:solidFill>
                  <a:srgbClr val="333333"/>
                </a:solidFill>
                <a:latin typeface="Times New Roman"/>
                <a:ea typeface="Times New Roman"/>
              </a:rPr>
              <a:t>нового вы сегодня узнали</a:t>
            </a:r>
            <a:r>
              <a:rPr lang="ru-RU" sz="3200" b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?</a:t>
            </a:r>
          </a:p>
          <a:p>
            <a:r>
              <a:rPr lang="ru-RU" sz="3200" b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 </a:t>
            </a:r>
          </a:p>
          <a:p>
            <a:r>
              <a:rPr lang="ru-RU" sz="3200" b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2. Все </a:t>
            </a:r>
            <a:r>
              <a:rPr lang="ru-RU" sz="3200" b="1" dirty="0">
                <a:solidFill>
                  <a:srgbClr val="333333"/>
                </a:solidFill>
                <a:latin typeface="Times New Roman"/>
                <a:ea typeface="Times New Roman"/>
              </a:rPr>
              <a:t>ли было понятно на уроке</a:t>
            </a:r>
            <a:r>
              <a:rPr lang="ru-RU" sz="3200" b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?</a:t>
            </a:r>
          </a:p>
          <a:p>
            <a:endParaRPr lang="ru-RU" sz="3200" b="1" dirty="0">
              <a:solidFill>
                <a:srgbClr val="333333"/>
              </a:solidFill>
              <a:latin typeface="Times New Roman"/>
            </a:endParaRPr>
          </a:p>
          <a:p>
            <a:r>
              <a:rPr lang="ru-RU" sz="3200" b="1" dirty="0" smtClean="0">
                <a:solidFill>
                  <a:srgbClr val="333333"/>
                </a:solidFill>
                <a:latin typeface="Times New Roman"/>
              </a:rPr>
              <a:t>3. Что показалось трудным?</a:t>
            </a:r>
          </a:p>
          <a:p>
            <a:endParaRPr lang="ru-RU" sz="3200" b="1" dirty="0">
              <a:solidFill>
                <a:srgbClr val="333333"/>
              </a:solidFill>
              <a:latin typeface="Times New Roman"/>
            </a:endParaRPr>
          </a:p>
          <a:p>
            <a:r>
              <a:rPr lang="ru-RU" sz="3200" b="1" dirty="0" smtClean="0">
                <a:solidFill>
                  <a:srgbClr val="333333"/>
                </a:solidFill>
                <a:latin typeface="Times New Roman"/>
              </a:rPr>
              <a:t>4. Что было интересным?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699792" y="620688"/>
            <a:ext cx="26084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РЕФЛЕКСИЯ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78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cs11307.vk.me/g24504428/a_4b9e2b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22" y="3792551"/>
            <a:ext cx="2586069" cy="305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http://www.playcast.ru/uploads/2015/11/17/1591937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-99392"/>
            <a:ext cx="2533650" cy="2609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90344" y="617915"/>
            <a:ext cx="5413904" cy="35271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32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Домашнее задание </a:t>
            </a:r>
            <a:endParaRPr lang="ru-RU" sz="3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$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,оформить в справочники таблицу «Разряды наречий»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сочинение-миниатюра «Хороший зимний денек» (используя наречия: сегодня, светло, весело, дружно, слегка, вдали, мгновенно и др.)</a:t>
            </a:r>
            <a:endParaRPr lang="ru-RU" sz="2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или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упр.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233</a:t>
            </a:r>
            <a:endParaRPr lang="ru-RU" sz="20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65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mg0.liveinternet.ru/images/attach/c/4/80/981/80981022_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515312"/>
            <a:ext cx="9252520" cy="7453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188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6695" y="2204864"/>
            <a:ext cx="9468544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458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839913" y="1807389"/>
            <a:ext cx="18473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211627"/>
              </p:ext>
            </p:extLst>
          </p:nvPr>
        </p:nvGraphicFramePr>
        <p:xfrm>
          <a:off x="323526" y="1484786"/>
          <a:ext cx="8424937" cy="3600400"/>
        </p:xfrm>
        <a:graphic>
          <a:graphicData uri="http://schemas.openxmlformats.org/drawingml/2006/table">
            <a:tbl>
              <a:tblPr firstRow="1" firstCol="1" bandRow="1"/>
              <a:tblGrid>
                <a:gridCol w="1203410">
                  <a:extLst>
                    <a:ext uri="{9D8B030D-6E8A-4147-A177-3AD203B41FA5}">
                      <a16:colId xmlns:a16="http://schemas.microsoft.com/office/drawing/2014/main" val="1531734952"/>
                    </a:ext>
                  </a:extLst>
                </a:gridCol>
                <a:gridCol w="1203410">
                  <a:extLst>
                    <a:ext uri="{9D8B030D-6E8A-4147-A177-3AD203B41FA5}">
                      <a16:colId xmlns:a16="http://schemas.microsoft.com/office/drawing/2014/main" val="1187541255"/>
                    </a:ext>
                  </a:extLst>
                </a:gridCol>
                <a:gridCol w="1203410">
                  <a:extLst>
                    <a:ext uri="{9D8B030D-6E8A-4147-A177-3AD203B41FA5}">
                      <a16:colId xmlns:a16="http://schemas.microsoft.com/office/drawing/2014/main" val="1928326795"/>
                    </a:ext>
                  </a:extLst>
                </a:gridCol>
                <a:gridCol w="1203410">
                  <a:extLst>
                    <a:ext uri="{9D8B030D-6E8A-4147-A177-3AD203B41FA5}">
                      <a16:colId xmlns:a16="http://schemas.microsoft.com/office/drawing/2014/main" val="3973703572"/>
                    </a:ext>
                  </a:extLst>
                </a:gridCol>
                <a:gridCol w="1203410">
                  <a:extLst>
                    <a:ext uri="{9D8B030D-6E8A-4147-A177-3AD203B41FA5}">
                      <a16:colId xmlns:a16="http://schemas.microsoft.com/office/drawing/2014/main" val="3814917617"/>
                    </a:ext>
                  </a:extLst>
                </a:gridCol>
                <a:gridCol w="1203410">
                  <a:extLst>
                    <a:ext uri="{9D8B030D-6E8A-4147-A177-3AD203B41FA5}">
                      <a16:colId xmlns:a16="http://schemas.microsoft.com/office/drawing/2014/main" val="1274437392"/>
                    </a:ext>
                  </a:extLst>
                </a:gridCol>
                <a:gridCol w="1204477">
                  <a:extLst>
                    <a:ext uri="{9D8B030D-6E8A-4147-A177-3AD203B41FA5}">
                      <a16:colId xmlns:a16="http://schemas.microsoft.com/office/drawing/2014/main" val="3577099303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869848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1229639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872679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12718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314533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0628" y="763482"/>
            <a:ext cx="46442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Назовите тему урока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910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908720"/>
            <a:ext cx="727280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r>
              <a:rPr lang="ru-RU" sz="4800" b="1" dirty="0" smtClean="0">
                <a:latin typeface="Monotype Corsiva" pitchFamily="66" charset="0"/>
              </a:rPr>
              <a:t>Шестнадцатое декабря</a:t>
            </a:r>
          </a:p>
          <a:p>
            <a:pPr algn="ctr"/>
            <a:r>
              <a:rPr lang="ru-RU" sz="4800" b="1" dirty="0" smtClean="0">
                <a:latin typeface="Monotype Corsiva" pitchFamily="66" charset="0"/>
              </a:rPr>
              <a:t>Классная работа</a:t>
            </a:r>
          </a:p>
          <a:p>
            <a:pPr algn="ctr"/>
            <a:r>
              <a:rPr lang="ru-RU" sz="4800" b="1" dirty="0" smtClean="0">
                <a:latin typeface="Monotype Corsiva" pitchFamily="66" charset="0"/>
              </a:rPr>
              <a:t>Разряды </a:t>
            </a:r>
            <a:r>
              <a:rPr lang="ru-RU" sz="4800" b="1" dirty="0">
                <a:latin typeface="Monotype Corsiva" pitchFamily="66" charset="0"/>
              </a:rPr>
              <a:t>наречий по </a:t>
            </a:r>
            <a:r>
              <a:rPr lang="ru-RU" sz="4800" b="1" dirty="0" smtClean="0">
                <a:latin typeface="Monotype Corsiva" pitchFamily="66" charset="0"/>
              </a:rPr>
              <a:t>значению</a:t>
            </a:r>
            <a:endParaRPr lang="ru-RU" sz="4800" b="1" dirty="0">
              <a:latin typeface="Monotype Corsiva" pitchFamily="66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969" y="4016767"/>
            <a:ext cx="3870889" cy="2841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120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268760"/>
            <a:ext cx="8532440" cy="3456384"/>
          </a:xfrm>
        </p:spPr>
        <p:txBody>
          <a:bodyPr/>
          <a:lstStyle/>
          <a:p>
            <a:pPr marL="0" indent="0" algn="l">
              <a:buNone/>
            </a:pPr>
            <a:r>
              <a:rPr lang="ru-RU" sz="2400" u="sng" dirty="0" smtClean="0">
                <a:latin typeface="Arial Narrow" pitchFamily="34" charset="0"/>
                <a:cs typeface="Times New Roman" pitchFamily="18" charset="0"/>
              </a:rPr>
              <a:t>                                      Тестирование </a:t>
            </a:r>
            <a:r>
              <a:rPr lang="ru-RU" sz="2400" u="sng" dirty="0">
                <a:latin typeface="Arial Narrow" pitchFamily="34" charset="0"/>
                <a:cs typeface="Times New Roman" pitchFamily="18" charset="0"/>
              </a:rPr>
              <a:t>“Наречие-это</a:t>
            </a:r>
            <a:r>
              <a:rPr lang="ru-RU" sz="2400" u="sng" dirty="0" smtClean="0">
                <a:latin typeface="Arial Narrow" pitchFamily="34" charset="0"/>
                <a:cs typeface="Times New Roman" pitchFamily="18" charset="0"/>
              </a:rPr>
              <a:t>...”</a:t>
            </a:r>
            <a:br>
              <a:rPr lang="ru-RU" sz="2400" u="sng" dirty="0" smtClean="0">
                <a:latin typeface="Arial Narrow" pitchFamily="34" charset="0"/>
                <a:cs typeface="Times New Roman" pitchFamily="18" charset="0"/>
              </a:rPr>
            </a:br>
            <a:r>
              <a:rPr lang="ru-RU" sz="2400" u="sng" dirty="0" smtClean="0">
                <a:latin typeface="Arial Narrow" pitchFamily="34" charset="0"/>
                <a:cs typeface="Times New Roman" pitchFamily="18" charset="0"/>
              </a:rPr>
              <a:t/>
            </a:r>
            <a:br>
              <a:rPr lang="ru-RU" sz="2400" u="sng" dirty="0" smtClean="0">
                <a:latin typeface="Arial Narrow" pitchFamily="34" charset="0"/>
                <a:cs typeface="Times New Roman" pitchFamily="18" charset="0"/>
              </a:rPr>
            </a:br>
            <a:r>
              <a:rPr lang="ru-RU" sz="2400" dirty="0" smtClean="0">
                <a:latin typeface="Arial Narrow" pitchFamily="34" charset="0"/>
                <a:cs typeface="Times New Roman" pitchFamily="18" charset="0"/>
              </a:rPr>
              <a:t>1.          Наречие </a:t>
            </a:r>
            <a:r>
              <a:rPr lang="ru-RU" sz="2400" dirty="0">
                <a:latin typeface="Arial Narrow" pitchFamily="34" charset="0"/>
                <a:cs typeface="Times New Roman" pitchFamily="18" charset="0"/>
              </a:rPr>
              <a:t>– это самостоятельная часть речи.</a:t>
            </a:r>
            <a:br>
              <a:rPr lang="ru-RU" sz="2400" dirty="0">
                <a:latin typeface="Arial Narrow" pitchFamily="34" charset="0"/>
                <a:cs typeface="Times New Roman" pitchFamily="18" charset="0"/>
              </a:rPr>
            </a:br>
            <a:r>
              <a:rPr lang="ru-RU" sz="2400" dirty="0">
                <a:latin typeface="Arial Narrow" pitchFamily="34" charset="0"/>
                <a:cs typeface="Times New Roman" pitchFamily="18" charset="0"/>
              </a:rPr>
              <a:t>2.	Наречие – служебная часть речи.</a:t>
            </a:r>
            <a:br>
              <a:rPr lang="ru-RU" sz="2400" dirty="0">
                <a:latin typeface="Arial Narrow" pitchFamily="34" charset="0"/>
                <a:cs typeface="Times New Roman" pitchFamily="18" charset="0"/>
              </a:rPr>
            </a:br>
            <a:r>
              <a:rPr lang="ru-RU" sz="2400" dirty="0">
                <a:latin typeface="Arial Narrow" pitchFamily="34" charset="0"/>
                <a:cs typeface="Times New Roman" pitchFamily="18" charset="0"/>
              </a:rPr>
              <a:t>3.	Наречие не имеет окончания.</a:t>
            </a:r>
            <a:br>
              <a:rPr lang="ru-RU" sz="2400" dirty="0">
                <a:latin typeface="Arial Narrow" pitchFamily="34" charset="0"/>
                <a:cs typeface="Times New Roman" pitchFamily="18" charset="0"/>
              </a:rPr>
            </a:br>
            <a:r>
              <a:rPr lang="ru-RU" sz="2400" dirty="0">
                <a:latin typeface="Arial Narrow" pitchFamily="34" charset="0"/>
                <a:cs typeface="Times New Roman" pitchFamily="18" charset="0"/>
              </a:rPr>
              <a:t>4.	Наречие – изменяемая часть речи.</a:t>
            </a:r>
            <a:br>
              <a:rPr lang="ru-RU" sz="2400" dirty="0">
                <a:latin typeface="Arial Narrow" pitchFamily="34" charset="0"/>
                <a:cs typeface="Times New Roman" pitchFamily="18" charset="0"/>
              </a:rPr>
            </a:br>
            <a:r>
              <a:rPr lang="ru-RU" sz="2400" dirty="0">
                <a:latin typeface="Arial Narrow" pitchFamily="34" charset="0"/>
                <a:cs typeface="Times New Roman" pitchFamily="18" charset="0"/>
              </a:rPr>
              <a:t>5.	Наречие обозначает признак предмета по действию</a:t>
            </a:r>
            <a:br>
              <a:rPr lang="ru-RU" sz="2400" dirty="0">
                <a:latin typeface="Arial Narrow" pitchFamily="34" charset="0"/>
                <a:cs typeface="Times New Roman" pitchFamily="18" charset="0"/>
              </a:rPr>
            </a:br>
            <a:r>
              <a:rPr lang="ru-RU" sz="2400" dirty="0">
                <a:latin typeface="Arial Narrow" pitchFamily="34" charset="0"/>
                <a:cs typeface="Times New Roman" pitchFamily="18" charset="0"/>
              </a:rPr>
              <a:t>6.	Наречие обозначает признак действия.</a:t>
            </a:r>
            <a:br>
              <a:rPr lang="ru-RU" sz="2400" dirty="0">
                <a:latin typeface="Arial Narrow" pitchFamily="34" charset="0"/>
                <a:cs typeface="Times New Roman" pitchFamily="18" charset="0"/>
              </a:rPr>
            </a:br>
            <a:r>
              <a:rPr lang="ru-RU" sz="2400" dirty="0">
                <a:latin typeface="Arial Narrow" pitchFamily="34" charset="0"/>
                <a:cs typeface="Times New Roman" pitchFamily="18" charset="0"/>
              </a:rPr>
              <a:t>7.	В предложении наречие играет роль обстоятельства.</a:t>
            </a:r>
            <a:br>
              <a:rPr lang="ru-RU" sz="2400" dirty="0">
                <a:latin typeface="Arial Narrow" pitchFamily="34" charset="0"/>
                <a:cs typeface="Times New Roman" pitchFamily="18" charset="0"/>
              </a:rPr>
            </a:br>
            <a:r>
              <a:rPr lang="ru-RU" sz="2400" dirty="0">
                <a:latin typeface="Arial Narrow" pitchFamily="34" charset="0"/>
                <a:cs typeface="Times New Roman" pitchFamily="18" charset="0"/>
              </a:rPr>
              <a:t>8.	Наречие может отвечать на вопрос сколько?</a:t>
            </a:r>
            <a:br>
              <a:rPr lang="ru-RU" sz="2400" dirty="0">
                <a:latin typeface="Arial Narrow" pitchFamily="34" charset="0"/>
                <a:cs typeface="Times New Roman" pitchFamily="18" charset="0"/>
              </a:rPr>
            </a:br>
            <a:r>
              <a:rPr lang="ru-RU" sz="2400" dirty="0">
                <a:latin typeface="Arial Narrow" pitchFamily="34" charset="0"/>
                <a:cs typeface="Times New Roman" pitchFamily="18" charset="0"/>
              </a:rPr>
              <a:t>9.	Наречие имеет форму слова.</a:t>
            </a:r>
            <a:br>
              <a:rPr lang="ru-RU" sz="2400" dirty="0">
                <a:latin typeface="Arial Narrow" pitchFamily="34" charset="0"/>
                <a:cs typeface="Times New Roman" pitchFamily="18" charset="0"/>
              </a:rPr>
            </a:br>
            <a:r>
              <a:rPr lang="ru-RU" sz="2400" dirty="0">
                <a:latin typeface="Arial Narrow" pitchFamily="34" charset="0"/>
                <a:cs typeface="Times New Roman" pitchFamily="18" charset="0"/>
              </a:rPr>
              <a:t>10.	Наречия можно разделить на смысловые группы.</a:t>
            </a:r>
            <a:r>
              <a:rPr lang="ru-RU" sz="1800" dirty="0">
                <a:latin typeface="Arial Narrow" pitchFamily="34" charset="0"/>
                <a:cs typeface="Times New Roman" pitchFamily="18" charset="0"/>
              </a:rPr>
              <a:t/>
            </a:r>
            <a:br>
              <a:rPr lang="ru-RU" sz="1800" dirty="0">
                <a:latin typeface="Arial Narrow" pitchFamily="34" charset="0"/>
                <a:cs typeface="Times New Roman" pitchFamily="18" charset="0"/>
              </a:rPr>
            </a:br>
            <a:endParaRPr lang="ru-RU" sz="1800" dirty="0"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09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340768"/>
            <a:ext cx="6872551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1     2     3     4    5</a:t>
            </a:r>
            <a:br>
              <a:rPr lang="ru-RU" dirty="0"/>
            </a:br>
            <a:r>
              <a:rPr lang="ru-RU" dirty="0"/>
              <a:t>+      -     +     -    -</a:t>
            </a:r>
            <a:br>
              <a:rPr lang="ru-RU" dirty="0"/>
            </a:br>
            <a:r>
              <a:rPr lang="ru-RU" dirty="0"/>
              <a:t>6     7     8    9   10</a:t>
            </a:r>
            <a:br>
              <a:rPr lang="ru-RU" dirty="0"/>
            </a:br>
            <a:r>
              <a:rPr lang="ru-RU" dirty="0"/>
              <a:t>+     +     +    -    +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746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5" y="849086"/>
            <a:ext cx="7478216" cy="4666082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>
                <a:solidFill>
                  <a:srgbClr val="FF0000"/>
                </a:solidFill>
                <a:effectLst/>
              </a:rPr>
              <a:t>Критерии оценивания:</a:t>
            </a:r>
            <a:br>
              <a:rPr lang="ru-RU" dirty="0" smtClean="0">
                <a:solidFill>
                  <a:srgbClr val="FF0000"/>
                </a:solidFill>
                <a:effectLst/>
              </a:rPr>
            </a:br>
            <a:r>
              <a:rPr lang="ru-RU" dirty="0" smtClean="0">
                <a:effectLst/>
              </a:rPr>
              <a:t>0-1 ошибка- «5»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2 ошибки –   «4»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3-4 ошибки- «3»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5 </a:t>
            </a:r>
            <a:r>
              <a:rPr lang="en-US" dirty="0" smtClean="0">
                <a:effectLst/>
              </a:rPr>
              <a:t>&gt;&gt;</a:t>
            </a:r>
            <a:r>
              <a:rPr lang="ru-RU" dirty="0" smtClean="0">
                <a:effectLst/>
              </a:rPr>
              <a:t>ошибок-«2»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77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620688"/>
            <a:ext cx="8640960" cy="49295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sz="4000" b="1" dirty="0">
                <a:solidFill>
                  <a:srgbClr val="243F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 вами три группы </a:t>
            </a:r>
            <a:r>
              <a:rPr lang="ru-RU" sz="4000" b="1" dirty="0" smtClean="0">
                <a:solidFill>
                  <a:srgbClr val="243F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наречий</a:t>
            </a:r>
            <a:endParaRPr lang="ru-RU" sz="4000" b="1" dirty="0">
              <a:solidFill>
                <a:srgbClr val="243F6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</a:pPr>
            <a:endParaRPr lang="ru-RU" sz="2000" b="1" i="1" dirty="0" smtClean="0">
              <a:solidFill>
                <a:srgbClr val="243F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/>
              <a:t>Хорошо                              Здесь                                       Завтра</a:t>
            </a:r>
            <a:endParaRPr lang="ru-RU" sz="2000" b="1" dirty="0"/>
          </a:p>
          <a:p>
            <a:r>
              <a:rPr lang="ru-RU" sz="2000" b="1" i="1" dirty="0"/>
              <a:t>красиво                              там                                          вчера</a:t>
            </a:r>
            <a:endParaRPr lang="ru-RU" sz="2000" b="1" dirty="0"/>
          </a:p>
          <a:p>
            <a:r>
              <a:rPr lang="ru-RU" sz="2000" b="1" i="1" dirty="0"/>
              <a:t>весело                                кое-где                                      сейчас</a:t>
            </a:r>
            <a:endParaRPr lang="ru-RU" sz="2000" b="1" dirty="0"/>
          </a:p>
          <a:p>
            <a:pPr indent="450215" algn="just"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</a:pPr>
            <a:endParaRPr lang="ru-RU" sz="2000" b="1" dirty="0">
              <a:solidFill>
                <a:srgbClr val="243F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</a:pPr>
            <a:endParaRPr lang="ru-RU" b="1" dirty="0" smtClean="0">
              <a:solidFill>
                <a:srgbClr val="243F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</a:pPr>
            <a:endParaRPr lang="ru-RU" b="1" dirty="0">
              <a:solidFill>
                <a:srgbClr val="243F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rgbClr val="243F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>
                <a:solidFill>
                  <a:srgbClr val="243F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Определите, по какому принципу наречия разделены на группы?  </a:t>
            </a:r>
            <a:endParaRPr lang="ru-RU" sz="2400" b="1" dirty="0">
              <a:solidFill>
                <a:srgbClr val="243F6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908720"/>
            <a:ext cx="72008" cy="576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7367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16832"/>
            <a:ext cx="8352927" cy="3598336"/>
          </a:xfrm>
        </p:spPr>
        <p:txBody>
          <a:bodyPr/>
          <a:lstStyle/>
          <a:p>
            <a:pPr algn="ctr"/>
            <a:r>
              <a:rPr lang="ru-RU" sz="8000" dirty="0" smtClean="0"/>
              <a:t>РАБОТА В ГРУППАХ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654841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683</TotalTime>
  <Words>248</Words>
  <Application>Microsoft Office PowerPoint</Application>
  <PresentationFormat>Экран (4:3)</PresentationFormat>
  <Paragraphs>102</Paragraphs>
  <Slides>19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31" baseType="lpstr">
      <vt:lpstr>Arial</vt:lpstr>
      <vt:lpstr>Arial Narrow</vt:lpstr>
      <vt:lpstr>Bahnschrift</vt:lpstr>
      <vt:lpstr>Calibri</vt:lpstr>
      <vt:lpstr>Cambria</vt:lpstr>
      <vt:lpstr>Georgia</vt:lpstr>
      <vt:lpstr>Monotype Corsiva</vt:lpstr>
      <vt:lpstr>Symbol</vt:lpstr>
      <vt:lpstr>Times New Roman</vt:lpstr>
      <vt:lpstr>Trebuchet MS</vt:lpstr>
      <vt:lpstr>Воздушный поток</vt:lpstr>
      <vt:lpstr>Документ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                   Тестирование “Наречие-это...”  1.          Наречие – это самостоятельная часть речи. 2. Наречие – служебная часть речи. 3. Наречие не имеет окончания. 4. Наречие – изменяемая часть речи. 5. Наречие обозначает признак предмета по действию 6. Наречие обозначает признак действия. 7. В предложении наречие играет роль обстоятельства. 8. Наречие может отвечать на вопрос сколько? 9. Наречие имеет форму слова. 10. Наречия можно разделить на смысловые группы. </vt:lpstr>
      <vt:lpstr>1     2     3     4    5 +      -     +     -    - 6     7     8    9   10 +     +     +    -    + </vt:lpstr>
      <vt:lpstr>Критерии оценивания: 0-1 ошибка- «5» 2 ошибки –   «4» 3-4 ошибки- «3» 5 &gt;&gt;ошибок-«2»</vt:lpstr>
      <vt:lpstr>Презентация PowerPoint</vt:lpstr>
      <vt:lpstr>РАБОТА В ГРУППАХ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</dc:creator>
  <cp:lastModifiedBy>Татьяна Вахрушева  Lyxvjwgnrk</cp:lastModifiedBy>
  <cp:revision>31</cp:revision>
  <dcterms:created xsi:type="dcterms:W3CDTF">2012-11-20T07:03:12Z</dcterms:created>
  <dcterms:modified xsi:type="dcterms:W3CDTF">2022-12-18T19:15:30Z</dcterms:modified>
</cp:coreProperties>
</file>