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64" r:id="rId2"/>
    <p:sldId id="280" r:id="rId3"/>
    <p:sldId id="292" r:id="rId4"/>
    <p:sldId id="281" r:id="rId5"/>
    <p:sldId id="289" r:id="rId6"/>
    <p:sldId id="287" r:id="rId7"/>
    <p:sldId id="282" r:id="rId8"/>
    <p:sldId id="269" r:id="rId9"/>
    <p:sldId id="262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84" r:id="rId18"/>
    <p:sldId id="293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956D5-09FC-4D10-BB35-B1FE7B3F480C}" type="doc">
      <dgm:prSet loTypeId="urn:microsoft.com/office/officeart/2005/8/layout/default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9F3BC26-028A-4633-811F-55A9AD6E4967}">
      <dgm:prSet phldrT="[Текст]"/>
      <dgm:spPr/>
      <dgm:t>
        <a:bodyPr/>
        <a:lstStyle/>
        <a:p>
          <a:r>
            <a:rPr lang="ru-RU" dirty="0" smtClean="0"/>
            <a:t>Обогащается словарный запас, развивается связная речь</a:t>
          </a:r>
          <a:endParaRPr lang="ru-RU" dirty="0"/>
        </a:p>
      </dgm:t>
    </dgm:pt>
    <dgm:pt modelId="{12D7B0A6-0201-48AE-8876-7F8191CF8229}" type="parTrans" cxnId="{2DD39B86-1F1A-465A-8201-FDC9A95612D2}">
      <dgm:prSet/>
      <dgm:spPr/>
      <dgm:t>
        <a:bodyPr/>
        <a:lstStyle/>
        <a:p>
          <a:endParaRPr lang="ru-RU"/>
        </a:p>
      </dgm:t>
    </dgm:pt>
    <dgm:pt modelId="{DE24D835-EEAE-4DB2-835C-F3BE3879FCF1}" type="sibTrans" cxnId="{2DD39B86-1F1A-465A-8201-FDC9A95612D2}">
      <dgm:prSet/>
      <dgm:spPr/>
      <dgm:t>
        <a:bodyPr/>
        <a:lstStyle/>
        <a:p>
          <a:endParaRPr lang="ru-RU"/>
        </a:p>
      </dgm:t>
    </dgm:pt>
    <dgm:pt modelId="{8A6ACF05-855B-4282-A043-739B51AAC7E4}">
      <dgm:prSet phldrT="[Текст]"/>
      <dgm:spPr/>
      <dgm:t>
        <a:bodyPr/>
        <a:lstStyle/>
        <a:p>
          <a:r>
            <a:rPr lang="ru-RU" dirty="0" smtClean="0"/>
            <a:t>Заучивание стихотворения превращается в игру, которая очень нравится детям</a:t>
          </a:r>
          <a:endParaRPr lang="ru-RU" dirty="0"/>
        </a:p>
      </dgm:t>
    </dgm:pt>
    <dgm:pt modelId="{9F2737EC-7DDB-4A3E-90D4-F885D33AD195}" type="parTrans" cxnId="{F109B9EF-289C-4EBD-B349-126E1019DAD3}">
      <dgm:prSet/>
      <dgm:spPr/>
      <dgm:t>
        <a:bodyPr/>
        <a:lstStyle/>
        <a:p>
          <a:endParaRPr lang="ru-RU"/>
        </a:p>
      </dgm:t>
    </dgm:pt>
    <dgm:pt modelId="{D382A2DD-3519-48D5-9601-D6A359DC8D87}" type="sibTrans" cxnId="{F109B9EF-289C-4EBD-B349-126E1019DAD3}">
      <dgm:prSet/>
      <dgm:spPr/>
      <dgm:t>
        <a:bodyPr/>
        <a:lstStyle/>
        <a:p>
          <a:endParaRPr lang="ru-RU"/>
        </a:p>
      </dgm:t>
    </dgm:pt>
    <dgm:pt modelId="{D30574FD-E7FB-43C7-A186-DB210D269E04}">
      <dgm:prSet phldrT="[Текст]"/>
      <dgm:spPr/>
      <dgm:t>
        <a:bodyPr/>
        <a:lstStyle/>
        <a:p>
          <a:r>
            <a:rPr lang="ru-RU" dirty="0" smtClean="0"/>
            <a:t>Развиваются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память, внимание, образное мышление</a:t>
          </a:r>
          <a:endParaRPr lang="ru-RU" dirty="0"/>
        </a:p>
      </dgm:t>
    </dgm:pt>
    <dgm:pt modelId="{917D7132-2D5B-41F8-9553-FE4B2C28DB85}" type="parTrans" cxnId="{8A04E37E-D538-4538-BB15-67EC81D4C0C1}">
      <dgm:prSet/>
      <dgm:spPr/>
      <dgm:t>
        <a:bodyPr/>
        <a:lstStyle/>
        <a:p>
          <a:endParaRPr lang="ru-RU"/>
        </a:p>
      </dgm:t>
    </dgm:pt>
    <dgm:pt modelId="{7E5A1A0D-726B-4132-9C28-FF9FD2107506}" type="sibTrans" cxnId="{8A04E37E-D538-4538-BB15-67EC81D4C0C1}">
      <dgm:prSet/>
      <dgm:spPr/>
      <dgm:t>
        <a:bodyPr/>
        <a:lstStyle/>
        <a:p>
          <a:endParaRPr lang="ru-RU"/>
        </a:p>
      </dgm:t>
    </dgm:pt>
    <dgm:pt modelId="{19570163-A197-42AC-A171-639A738668D0}">
      <dgm:prSet phldrT="[Текст]"/>
      <dgm:spPr/>
      <dgm:t>
        <a:bodyPr/>
        <a:lstStyle/>
        <a:p>
          <a:r>
            <a:rPr lang="ru-RU" dirty="0" smtClean="0"/>
            <a:t>Появляется интерес к заучиванию стихотворений . Ребёнок  понимает, что это совсем нетрудно</a:t>
          </a:r>
          <a:endParaRPr lang="ru-RU" dirty="0"/>
        </a:p>
      </dgm:t>
    </dgm:pt>
    <dgm:pt modelId="{5BA804BB-D3D2-4895-9EFD-D054DA52CF8C}" type="parTrans" cxnId="{DE665198-A5F9-4FF1-A532-34EEEB276B68}">
      <dgm:prSet/>
      <dgm:spPr/>
      <dgm:t>
        <a:bodyPr/>
        <a:lstStyle/>
        <a:p>
          <a:endParaRPr lang="ru-RU"/>
        </a:p>
      </dgm:t>
    </dgm:pt>
    <dgm:pt modelId="{3EAB1586-714F-4F6A-A3F2-E16CA501E3A7}" type="sibTrans" cxnId="{DE665198-A5F9-4FF1-A532-34EEEB276B68}">
      <dgm:prSet/>
      <dgm:spPr/>
      <dgm:t>
        <a:bodyPr/>
        <a:lstStyle/>
        <a:p>
          <a:endParaRPr lang="ru-RU"/>
        </a:p>
      </dgm:t>
    </dgm:pt>
    <dgm:pt modelId="{4AFC639C-659D-4070-A436-7C0F8408B714}">
      <dgm:prSet phldrT="[Текст]"/>
      <dgm:spPr/>
      <dgm:t>
        <a:bodyPr/>
        <a:lstStyle/>
        <a:p>
          <a:r>
            <a:rPr lang="ru-RU" dirty="0" smtClean="0"/>
            <a:t>Расширяются знания об окружающем мире</a:t>
          </a:r>
          <a:endParaRPr lang="ru-RU" dirty="0"/>
        </a:p>
      </dgm:t>
    </dgm:pt>
    <dgm:pt modelId="{30AD397E-47F5-4992-8470-799632543CCB}" type="parTrans" cxnId="{ED79F3BE-946A-4634-A56C-30C667BA568A}">
      <dgm:prSet/>
      <dgm:spPr/>
      <dgm:t>
        <a:bodyPr/>
        <a:lstStyle/>
        <a:p>
          <a:endParaRPr lang="ru-RU"/>
        </a:p>
      </dgm:t>
    </dgm:pt>
    <dgm:pt modelId="{9C70107D-BA6D-46F1-8338-2FB06F9B685B}" type="sibTrans" cxnId="{ED79F3BE-946A-4634-A56C-30C667BA568A}">
      <dgm:prSet/>
      <dgm:spPr/>
      <dgm:t>
        <a:bodyPr/>
        <a:lstStyle/>
        <a:p>
          <a:endParaRPr lang="ru-RU"/>
        </a:p>
      </dgm:t>
    </dgm:pt>
    <dgm:pt modelId="{3C032845-B5E1-4940-A9C3-050872115EEA}" type="pres">
      <dgm:prSet presAssocID="{A4C956D5-09FC-4D10-BB35-B1FE7B3F48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5F2E07-0318-427D-BBC1-F4AFEE18DFE5}" type="pres">
      <dgm:prSet presAssocID="{E9F3BC26-028A-4633-811F-55A9AD6E4967}" presName="node" presStyleLbl="node1" presStyleIdx="0" presStyleCnt="5" custLinFactNeighborX="-22731" custLinFactNeighborY="-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1244D-91BA-4767-9B15-E2C2D060EB7E}" type="pres">
      <dgm:prSet presAssocID="{DE24D835-EEAE-4DB2-835C-F3BE3879FCF1}" presName="sibTrans" presStyleCnt="0"/>
      <dgm:spPr/>
    </dgm:pt>
    <dgm:pt modelId="{7B2D014A-46A2-4C95-A391-267B62DBFFF4}" type="pres">
      <dgm:prSet presAssocID="{8A6ACF05-855B-4282-A043-739B51AAC7E4}" presName="node" presStyleLbl="node1" presStyleIdx="1" presStyleCnt="5" custLinFactNeighborX="22486" custLinFactNeighborY="-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0202A-FAD8-40CD-9913-1A82C3A527BF}" type="pres">
      <dgm:prSet presAssocID="{D382A2DD-3519-48D5-9601-D6A359DC8D87}" presName="sibTrans" presStyleCnt="0"/>
      <dgm:spPr/>
    </dgm:pt>
    <dgm:pt modelId="{06E40F0C-B5AD-4F1D-AA64-21660DB1116F}" type="pres">
      <dgm:prSet presAssocID="{D30574FD-E7FB-43C7-A186-DB210D269E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F2843-9143-4D15-9867-DBA6FB90FA6C}" type="pres">
      <dgm:prSet presAssocID="{7E5A1A0D-726B-4132-9C28-FF9FD2107506}" presName="sibTrans" presStyleCnt="0"/>
      <dgm:spPr/>
    </dgm:pt>
    <dgm:pt modelId="{B8C13DCF-80B9-4411-B334-77629AF4E72A}" type="pres">
      <dgm:prSet presAssocID="{19570163-A197-42AC-A171-639A738668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6EE28-66F2-447C-A5B8-992970120302}" type="pres">
      <dgm:prSet presAssocID="{3EAB1586-714F-4F6A-A3F2-E16CA501E3A7}" presName="sibTrans" presStyleCnt="0"/>
      <dgm:spPr/>
    </dgm:pt>
    <dgm:pt modelId="{61B2AF0C-6BD1-492D-81B1-E98EAFA83F16}" type="pres">
      <dgm:prSet presAssocID="{4AFC639C-659D-4070-A436-7C0F8408B7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7D0637-FD7E-45E0-A611-DCC38CF94225}" type="presOf" srcId="{8A6ACF05-855B-4282-A043-739B51AAC7E4}" destId="{7B2D014A-46A2-4C95-A391-267B62DBFFF4}" srcOrd="0" destOrd="0" presId="urn:microsoft.com/office/officeart/2005/8/layout/default#1"/>
    <dgm:cxn modelId="{ED79F3BE-946A-4634-A56C-30C667BA568A}" srcId="{A4C956D5-09FC-4D10-BB35-B1FE7B3F480C}" destId="{4AFC639C-659D-4070-A436-7C0F8408B714}" srcOrd="4" destOrd="0" parTransId="{30AD397E-47F5-4992-8470-799632543CCB}" sibTransId="{9C70107D-BA6D-46F1-8338-2FB06F9B685B}"/>
    <dgm:cxn modelId="{FC0F3273-CD0E-4731-9704-B2FA639B8AC8}" type="presOf" srcId="{19570163-A197-42AC-A171-639A738668D0}" destId="{B8C13DCF-80B9-4411-B334-77629AF4E72A}" srcOrd="0" destOrd="0" presId="urn:microsoft.com/office/officeart/2005/8/layout/default#1"/>
    <dgm:cxn modelId="{DE665198-A5F9-4FF1-A532-34EEEB276B68}" srcId="{A4C956D5-09FC-4D10-BB35-B1FE7B3F480C}" destId="{19570163-A197-42AC-A171-639A738668D0}" srcOrd="3" destOrd="0" parTransId="{5BA804BB-D3D2-4895-9EFD-D054DA52CF8C}" sibTransId="{3EAB1586-714F-4F6A-A3F2-E16CA501E3A7}"/>
    <dgm:cxn modelId="{B0053244-A089-4179-AF14-4138E46C6F68}" type="presOf" srcId="{4AFC639C-659D-4070-A436-7C0F8408B714}" destId="{61B2AF0C-6BD1-492D-81B1-E98EAFA83F16}" srcOrd="0" destOrd="0" presId="urn:microsoft.com/office/officeart/2005/8/layout/default#1"/>
    <dgm:cxn modelId="{2DD39B86-1F1A-465A-8201-FDC9A95612D2}" srcId="{A4C956D5-09FC-4D10-BB35-B1FE7B3F480C}" destId="{E9F3BC26-028A-4633-811F-55A9AD6E4967}" srcOrd="0" destOrd="0" parTransId="{12D7B0A6-0201-48AE-8876-7F8191CF8229}" sibTransId="{DE24D835-EEAE-4DB2-835C-F3BE3879FCF1}"/>
    <dgm:cxn modelId="{8E7C138D-1FE8-4775-BCCE-823C7D6151AD}" type="presOf" srcId="{E9F3BC26-028A-4633-811F-55A9AD6E4967}" destId="{5C5F2E07-0318-427D-BBC1-F4AFEE18DFE5}" srcOrd="0" destOrd="0" presId="urn:microsoft.com/office/officeart/2005/8/layout/default#1"/>
    <dgm:cxn modelId="{8A04E37E-D538-4538-BB15-67EC81D4C0C1}" srcId="{A4C956D5-09FC-4D10-BB35-B1FE7B3F480C}" destId="{D30574FD-E7FB-43C7-A186-DB210D269E04}" srcOrd="2" destOrd="0" parTransId="{917D7132-2D5B-41F8-9553-FE4B2C28DB85}" sibTransId="{7E5A1A0D-726B-4132-9C28-FF9FD2107506}"/>
    <dgm:cxn modelId="{14C50594-4636-4ED2-9196-CE5F7729426F}" type="presOf" srcId="{D30574FD-E7FB-43C7-A186-DB210D269E04}" destId="{06E40F0C-B5AD-4F1D-AA64-21660DB1116F}" srcOrd="0" destOrd="0" presId="urn:microsoft.com/office/officeart/2005/8/layout/default#1"/>
    <dgm:cxn modelId="{0072E0FC-6864-4ADF-98B1-91F619D5AFFC}" type="presOf" srcId="{A4C956D5-09FC-4D10-BB35-B1FE7B3F480C}" destId="{3C032845-B5E1-4940-A9C3-050872115EEA}" srcOrd="0" destOrd="0" presId="urn:microsoft.com/office/officeart/2005/8/layout/default#1"/>
    <dgm:cxn modelId="{F109B9EF-289C-4EBD-B349-126E1019DAD3}" srcId="{A4C956D5-09FC-4D10-BB35-B1FE7B3F480C}" destId="{8A6ACF05-855B-4282-A043-739B51AAC7E4}" srcOrd="1" destOrd="0" parTransId="{9F2737EC-7DDB-4A3E-90D4-F885D33AD195}" sibTransId="{D382A2DD-3519-48D5-9601-D6A359DC8D87}"/>
    <dgm:cxn modelId="{F201FD6C-1ADA-4527-AAF5-6C59B17A23A1}" type="presParOf" srcId="{3C032845-B5E1-4940-A9C3-050872115EEA}" destId="{5C5F2E07-0318-427D-BBC1-F4AFEE18DFE5}" srcOrd="0" destOrd="0" presId="urn:microsoft.com/office/officeart/2005/8/layout/default#1"/>
    <dgm:cxn modelId="{5AFF6D00-3A9D-4561-BF71-D1CA3EE45B3A}" type="presParOf" srcId="{3C032845-B5E1-4940-A9C3-050872115EEA}" destId="{1751244D-91BA-4767-9B15-E2C2D060EB7E}" srcOrd="1" destOrd="0" presId="urn:microsoft.com/office/officeart/2005/8/layout/default#1"/>
    <dgm:cxn modelId="{5815F18E-DB55-4CBF-A9E0-7D4CC9871A7C}" type="presParOf" srcId="{3C032845-B5E1-4940-A9C3-050872115EEA}" destId="{7B2D014A-46A2-4C95-A391-267B62DBFFF4}" srcOrd="2" destOrd="0" presId="urn:microsoft.com/office/officeart/2005/8/layout/default#1"/>
    <dgm:cxn modelId="{B39E7209-6538-4E60-AE92-D8E130BAE4F7}" type="presParOf" srcId="{3C032845-B5E1-4940-A9C3-050872115EEA}" destId="{6B20202A-FAD8-40CD-9913-1A82C3A527BF}" srcOrd="3" destOrd="0" presId="urn:microsoft.com/office/officeart/2005/8/layout/default#1"/>
    <dgm:cxn modelId="{A3059A5A-8CEE-49D4-BD58-0D1CB95A5668}" type="presParOf" srcId="{3C032845-B5E1-4940-A9C3-050872115EEA}" destId="{06E40F0C-B5AD-4F1D-AA64-21660DB1116F}" srcOrd="4" destOrd="0" presId="urn:microsoft.com/office/officeart/2005/8/layout/default#1"/>
    <dgm:cxn modelId="{0BBA0B1C-FE51-429A-AFB3-29FBA4483BD0}" type="presParOf" srcId="{3C032845-B5E1-4940-A9C3-050872115EEA}" destId="{054F2843-9143-4D15-9867-DBA6FB90FA6C}" srcOrd="5" destOrd="0" presId="urn:microsoft.com/office/officeart/2005/8/layout/default#1"/>
    <dgm:cxn modelId="{C9AD0F72-5665-4887-94FD-74F179BC87FD}" type="presParOf" srcId="{3C032845-B5E1-4940-A9C3-050872115EEA}" destId="{B8C13DCF-80B9-4411-B334-77629AF4E72A}" srcOrd="6" destOrd="0" presId="urn:microsoft.com/office/officeart/2005/8/layout/default#1"/>
    <dgm:cxn modelId="{4E128E15-A778-44D0-B465-8DB755856A08}" type="presParOf" srcId="{3C032845-B5E1-4940-A9C3-050872115EEA}" destId="{FEB6EE28-66F2-447C-A5B8-992970120302}" srcOrd="7" destOrd="0" presId="urn:microsoft.com/office/officeart/2005/8/layout/default#1"/>
    <dgm:cxn modelId="{7254F55E-0D0B-4049-9023-78C32CF9DFC4}" type="presParOf" srcId="{3C032845-B5E1-4940-A9C3-050872115EEA}" destId="{61B2AF0C-6BD1-492D-81B1-E98EAFA83F1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F2E07-0318-427D-BBC1-F4AFEE18DFE5}">
      <dsp:nvSpPr>
        <dsp:cNvPr id="0" name=""/>
        <dsp:cNvSpPr/>
      </dsp:nvSpPr>
      <dsp:spPr>
        <a:xfrm>
          <a:off x="500070" y="5"/>
          <a:ext cx="2209171" cy="1325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Обогащается словарный запас, развивается связная речь</a:t>
          </a:r>
          <a:endParaRPr lang="ru-RU" sz="1500" kern="1200" dirty="0"/>
        </a:p>
      </dsp:txBody>
      <dsp:txXfrm>
        <a:off x="500070" y="5"/>
        <a:ext cx="2209171" cy="1325502"/>
      </dsp:txXfrm>
    </dsp:sp>
    <dsp:sp modelId="{7B2D014A-46A2-4C95-A391-267B62DBFFF4}">
      <dsp:nvSpPr>
        <dsp:cNvPr id="0" name=""/>
        <dsp:cNvSpPr/>
      </dsp:nvSpPr>
      <dsp:spPr>
        <a:xfrm>
          <a:off x="3929079" y="5"/>
          <a:ext cx="2209171" cy="1325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Заучивание стихотворения превращается в игру, которая очень нравится детям</a:t>
          </a:r>
          <a:endParaRPr lang="ru-RU" sz="1500" kern="1200" dirty="0"/>
        </a:p>
      </dsp:txBody>
      <dsp:txXfrm>
        <a:off x="3929079" y="5"/>
        <a:ext cx="2209171" cy="1325502"/>
      </dsp:txXfrm>
    </dsp:sp>
    <dsp:sp modelId="{06E40F0C-B5AD-4F1D-AA64-21660DB1116F}">
      <dsp:nvSpPr>
        <dsp:cNvPr id="0" name=""/>
        <dsp:cNvSpPr/>
      </dsp:nvSpPr>
      <dsp:spPr>
        <a:xfrm>
          <a:off x="1002237" y="1547843"/>
          <a:ext cx="2209171" cy="1325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Развиваются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память, внимание, образное мышление</a:t>
          </a:r>
          <a:endParaRPr lang="ru-RU" sz="1500" kern="1200" dirty="0"/>
        </a:p>
      </dsp:txBody>
      <dsp:txXfrm>
        <a:off x="1002237" y="1547843"/>
        <a:ext cx="2209171" cy="1325502"/>
      </dsp:txXfrm>
    </dsp:sp>
    <dsp:sp modelId="{B8C13DCF-80B9-4411-B334-77629AF4E72A}">
      <dsp:nvSpPr>
        <dsp:cNvPr id="0" name=""/>
        <dsp:cNvSpPr/>
      </dsp:nvSpPr>
      <dsp:spPr>
        <a:xfrm>
          <a:off x="3432325" y="1547843"/>
          <a:ext cx="2209171" cy="1325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Появляется интерес к заучиванию стихотворений . Ребёнок  понимает, что это совсем нетрудно</a:t>
          </a:r>
          <a:endParaRPr lang="ru-RU" sz="1500" kern="1200" dirty="0"/>
        </a:p>
      </dsp:txBody>
      <dsp:txXfrm>
        <a:off x="3432325" y="1547843"/>
        <a:ext cx="2209171" cy="1325502"/>
      </dsp:txXfrm>
    </dsp:sp>
    <dsp:sp modelId="{61B2AF0C-6BD1-492D-81B1-E98EAFA83F16}">
      <dsp:nvSpPr>
        <dsp:cNvPr id="0" name=""/>
        <dsp:cNvSpPr/>
      </dsp:nvSpPr>
      <dsp:spPr>
        <a:xfrm>
          <a:off x="2217281" y="3094263"/>
          <a:ext cx="2209171" cy="1325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Расширяются знания об окружающем мире</a:t>
          </a:r>
          <a:endParaRPr lang="ru-RU" sz="1500" kern="1200" dirty="0"/>
        </a:p>
      </dsp:txBody>
      <dsp:txXfrm>
        <a:off x="2217281" y="3094263"/>
        <a:ext cx="2209171" cy="1325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2088-981D-4BE5-A18F-D43AA610220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55FA-9E1E-4C9D-9C98-4C15C01B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7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55FA-9E1E-4C9D-9C98-4C15C01BC9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4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D26C35-4963-44FE-90F4-C49D5230E83A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140EDF-121E-4EB9-A887-1B734FBAB0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935480"/>
            <a:ext cx="8572560" cy="438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метода мнемотехники </a:t>
            </a: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заучивании стихотворения» </a:t>
            </a:r>
          </a:p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произведения </a:t>
            </a:r>
          </a:p>
          <a:p>
            <a:pPr marL="0" indent="0" algn="ctr"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 Есенина «Береза»</a:t>
            </a:r>
          </a:p>
          <a:p>
            <a:pPr marL="0" indent="0" algn="ctr">
              <a:buNone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Иллюстрированное  пособие для педагогов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Татьяна Анатольевна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Светлана  Владимировна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" t="5416" r="837"/>
          <a:stretch/>
        </p:blipFill>
        <p:spPr>
          <a:xfrm>
            <a:off x="0" y="18263"/>
            <a:ext cx="9144000" cy="182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чальник\Desktop\филиппова\картинки по мнемотаблице белая береза\GYt2xB5Pb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357430"/>
            <a:ext cx="3744964" cy="3504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 descr="C:\Users\Начальник\Desktop\филиппова\картинки по мнемотаблице белая береза\549510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85992"/>
            <a:ext cx="358742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0" y="1357298"/>
            <a:ext cx="9144000" cy="8239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Принакрылась снегом                    Точно серебром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чальник\Desktop\филиппова\картинки по мнемотаблице белая береза\db0d6c1f6c1282378b564661cd359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00240"/>
            <a:ext cx="3185707" cy="4469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 descr="C:\Users\Начальник\Desktop\филиппова\картинки по мнемотаблице белая береза\c784d160042796eeca606a78c72963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071678"/>
            <a:ext cx="4668646" cy="1400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1142984"/>
            <a:ext cx="9144000" cy="1071570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 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пушистых ветках                       Снежною каймой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чальник\Desktop\филиппова\картинки по мнемотаблице белая берез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6" y="2071678"/>
            <a:ext cx="3750776" cy="3833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Picture 3" descr="C:\Users\Начальник\Desktop\филиппова\картинки по мнемотаблице белая береза\10ce91d154e49f454c2163bbc22a7f7d--fringe-trim-latti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071678"/>
            <a:ext cx="3739320" cy="3739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928670"/>
            <a:ext cx="9144000" cy="1428750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 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Распустились кисти                        Белой бахромой.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чальник\Desktop\филиппова\картинки по мнемотаблице белая береза\bfoto_ru_1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3143272" cy="4437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5" name="Picture 3" descr="C:\Users\Начальник\Desktop\филиппова\картинки по мнемотаблице белая береза\мальчик-немногая-218682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85926"/>
            <a:ext cx="3526112" cy="4523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785794"/>
            <a:ext cx="9144000" cy="785818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      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стоит берёза                                 В сонной тишине,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чальник\Desktop\филиппова\картинки по мнемотаблице белая береза\depositphotos_135528372-stock-illustration-snowflake-icons-s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214554"/>
            <a:ext cx="3121025" cy="3121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19" name="Picture 3" descr="C:\Users\Начальник\Desktop\филиппова\картинки по мнемотаблице белая береза\горячий-горящий-большой-лагерный-костер-пламени-с-древесинами-дерева-154297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214554"/>
            <a:ext cx="307183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928670"/>
            <a:ext cx="9144000" cy="1000132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       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горят снежинки                         В золотом огне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чальник\Desktop\филиппова\картинки по мнемотаблице белая береза\child-foot-steps-vector-3304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3" b="18398"/>
          <a:stretch/>
        </p:blipFill>
        <p:spPr bwMode="auto">
          <a:xfrm>
            <a:off x="5214942" y="2285992"/>
            <a:ext cx="3551770" cy="2868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3" name="Picture 3" descr="C:\Users\Начальник\Desktop\филиппова\картинки по мнемотаблице белая береза\post-58102-1549884811-5c615d8b3e3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14554"/>
            <a:ext cx="4063895" cy="294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1071546"/>
            <a:ext cx="9144000" cy="928694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         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заря, лениво                                   Обходя кругом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чальник\Desktop\филиппова\картинки по мнемотаблице белая береза\db0d6c1f6c1282378b564661cd359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928802"/>
            <a:ext cx="3064424" cy="4025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7" name="Picture 3" descr="C:\Users\Начальник\Desktop\филиппова\картинки по мнемотаблице белая береза\549510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2" y="2000240"/>
            <a:ext cx="3813053" cy="380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857232"/>
            <a:ext cx="9144000" cy="857256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     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Обсыпает ветки                            Новым серебром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142984"/>
          <a:ext cx="7715303" cy="5500728"/>
        </p:xfrm>
        <a:graphic>
          <a:graphicData uri="http://schemas.openxmlformats.org/drawingml/2006/table">
            <a:tbl>
              <a:tblPr>
                <a:solidFill>
                  <a:schemeClr val="tx1"/>
                </a:solidFill>
              </a:tblPr>
              <a:tblGrid>
                <a:gridCol w="2029791"/>
                <a:gridCol w="2057200"/>
                <a:gridCol w="2056393"/>
                <a:gridCol w="1571919"/>
              </a:tblGrid>
              <a:tr h="137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C:\Users\Начальник\Desktop\bfoto_ru_14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669" y="1214422"/>
            <a:ext cx="1544355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чальник\Desktop\depositphotos_56236531-stock-illustration-window-with-vie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3240" y="1285860"/>
            <a:ext cx="1019175" cy="1109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30" name="Рисунок 16" descr="depositphotos_11936749-stock-illustration-c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14422"/>
            <a:ext cx="1227138" cy="1227138"/>
          </a:xfrm>
          <a:prstGeom prst="rect">
            <a:avLst/>
          </a:prstGeom>
          <a:noFill/>
        </p:spPr>
      </p:pic>
      <p:pic>
        <p:nvPicPr>
          <p:cNvPr id="9229" name="Рисунок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357298"/>
            <a:ext cx="990600" cy="876300"/>
          </a:xfrm>
          <a:prstGeom prst="rect">
            <a:avLst/>
          </a:prstGeom>
          <a:noFill/>
        </p:spPr>
      </p:pic>
      <p:pic>
        <p:nvPicPr>
          <p:cNvPr id="9228" name="Рисунок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571744"/>
            <a:ext cx="1508125" cy="1143008"/>
          </a:xfrm>
          <a:prstGeom prst="rect">
            <a:avLst/>
          </a:prstGeom>
          <a:noFill/>
        </p:spPr>
      </p:pic>
      <p:pic>
        <p:nvPicPr>
          <p:cNvPr id="9227" name="Рисунок 20" descr="c784d160042796eeca606a78c72963c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786058"/>
            <a:ext cx="1882775" cy="563563"/>
          </a:xfrm>
          <a:prstGeom prst="rect">
            <a:avLst/>
          </a:prstGeom>
          <a:noFill/>
        </p:spPr>
      </p:pic>
      <p:pic>
        <p:nvPicPr>
          <p:cNvPr id="9226" name="Рисунок 24" descr="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2643182"/>
            <a:ext cx="1698625" cy="1055683"/>
          </a:xfrm>
          <a:prstGeom prst="rect">
            <a:avLst/>
          </a:prstGeom>
          <a:noFill/>
        </p:spPr>
      </p:pic>
      <p:pic>
        <p:nvPicPr>
          <p:cNvPr id="9225" name="Рисунок 34" descr="10ce91d154e49f454c2163bbc22a7f7d--fringe-trim-lattic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2643182"/>
            <a:ext cx="1135063" cy="1127125"/>
          </a:xfrm>
          <a:prstGeom prst="rect">
            <a:avLst/>
          </a:prstGeom>
          <a:noFill/>
        </p:spPr>
      </p:pic>
      <p:pic>
        <p:nvPicPr>
          <p:cNvPr id="9224" name="Рисунок 3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3929066"/>
            <a:ext cx="1600200" cy="1285884"/>
          </a:xfrm>
          <a:prstGeom prst="rect">
            <a:avLst/>
          </a:prstGeom>
          <a:noFill/>
        </p:spPr>
      </p:pic>
      <p:pic>
        <p:nvPicPr>
          <p:cNvPr id="9223" name="Рисунок 36" descr="мальчик-немногая-2186829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4000504"/>
            <a:ext cx="1684338" cy="1131883"/>
          </a:xfrm>
          <a:prstGeom prst="rect">
            <a:avLst/>
          </a:prstGeom>
          <a:noFill/>
        </p:spPr>
      </p:pic>
      <p:pic>
        <p:nvPicPr>
          <p:cNvPr id="9222" name="Рисунок 37" descr="depositphotos_135528372-stock-illustration-snowflake-icons-se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90" y="3929066"/>
            <a:ext cx="1571636" cy="1173964"/>
          </a:xfrm>
          <a:prstGeom prst="rect">
            <a:avLst/>
          </a:prstGeom>
          <a:noFill/>
        </p:spPr>
      </p:pic>
      <p:pic>
        <p:nvPicPr>
          <p:cNvPr id="9221" name="Рисунок 38" descr="горячий-горящий-большой-лагерный-костер-пламени-с-древесинами-дерева-15429749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3929066"/>
            <a:ext cx="1447800" cy="1214446"/>
          </a:xfrm>
          <a:prstGeom prst="rect">
            <a:avLst/>
          </a:prstGeom>
          <a:noFill/>
        </p:spPr>
      </p:pic>
      <p:pic>
        <p:nvPicPr>
          <p:cNvPr id="17" name="Рисунок 16" descr="C:\Users\Начальник\Desktop\post-58102-1549884811-5c615d8b3e3a7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357826"/>
            <a:ext cx="1459097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Начальник\Desktop\child-foot-steps-vector-3304455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5214950"/>
            <a:ext cx="1323239" cy="135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Рисунок 27" descr="db0d6c1f6c1282378b564661cd35936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2066" y="5357826"/>
            <a:ext cx="1501775" cy="1214446"/>
          </a:xfrm>
          <a:prstGeom prst="rect">
            <a:avLst/>
          </a:prstGeom>
          <a:noFill/>
        </p:spPr>
      </p:pic>
      <p:pic>
        <p:nvPicPr>
          <p:cNvPr id="9217" name="Рисунок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00892" y="5429264"/>
            <a:ext cx="1006475" cy="892175"/>
          </a:xfrm>
          <a:prstGeom prst="rect">
            <a:avLst/>
          </a:prstGeom>
          <a:noFill/>
        </p:spPr>
      </p:pic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Чтение стихотворения с опорой на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мнемотаблицу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3745966"/>
              </p:ext>
            </p:extLst>
          </p:nvPr>
        </p:nvGraphicFramePr>
        <p:xfrm>
          <a:off x="1500166" y="1571612"/>
          <a:ext cx="6643734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даёт мнемотехника?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fs00.infourok.ru/images/doc/52/65160/hello_html_m42d6be9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5013176"/>
            <a:ext cx="1872208" cy="174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6786610" cy="1928826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 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ds05.infourok.ru/uploads/ex/127f/0011297e-7897f7cd/hello_html_m59dbe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143248"/>
            <a:ext cx="2000264" cy="303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 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35480"/>
            <a:ext cx="6186502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познакомить педагогов с методом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«мнемотехники»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раскрыть понятия «мнемотехника» и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показать на практике использование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при заучивании стихотворения на примере произведения С. Есенина «Берёза»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catherineasquithgallery.com/uploads/posts/2021-02/1613675375_55-p-fon-dlya-prezentatsii-tsel-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476500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0558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 детей дошкольного возраста преобладает наглядно-образное мышление и запоминание носит непроизвольный характер.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«Мнемотехника» </a:t>
            </a:r>
            <a:r>
              <a:rPr lang="ru-RU" dirty="0" smtClean="0">
                <a:solidFill>
                  <a:srgbClr val="002060"/>
                </a:solidFill>
              </a:rPr>
              <a:t>облегчает процесс запоминания. Дети лучше запоминают события, предметы, факты, явления, близкие их жизненному опыту.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Использование метода </a:t>
            </a:r>
            <a:r>
              <a:rPr lang="ru-RU" dirty="0" smtClean="0">
                <a:solidFill>
                  <a:srgbClr val="002060"/>
                </a:solidFill>
              </a:rPr>
              <a:t>«мнемотехники» </a:t>
            </a:r>
            <a:r>
              <a:rPr lang="ru-RU" dirty="0" smtClean="0">
                <a:solidFill>
                  <a:srgbClr val="002060"/>
                </a:solidFill>
              </a:rPr>
              <a:t>способствует обогащению словаря, формированию связной речи.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«Мнемотехника» </a:t>
            </a:r>
            <a:r>
              <a:rPr lang="ru-RU" dirty="0" smtClean="0">
                <a:solidFill>
                  <a:srgbClr val="002060"/>
                </a:solidFill>
              </a:rPr>
              <a:t>способствует увеличению объёма памяти путём образования дополнительных ассоциаций.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57158" y="1643050"/>
            <a:ext cx="7786742" cy="4681550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 ( от греч.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Mnemonika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искусство запоминания) – система различных приёмов, служащих для облегчения запоминания, сохранения и воспроизведения информации.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858280" cy="8667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Понятие «мнемотехника»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avatars.mds.yandex.net/get-zen_doc/2424254/pub_60ba5a9abbd5974178a92511_60bd0bb77b0ba72b6ff5106d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273367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Приём мнемотехники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схемы, состоящие из последовательно расположенных изображений, в которых зашифровано содержание текста.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дидактический материал по развитию связной речи, обогащению словарного запаса дошкольников.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«помощник» при обучении детей составлению рассказов,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пересказыванию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отгадыванию загадок,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заучиванию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9144000" cy="23225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Этапы работы над стихотворением: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71472" y="2500306"/>
            <a:ext cx="6429420" cy="315277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Выразительное чтение стихотворения</a:t>
            </a:r>
          </a:p>
          <a:p>
            <a:pPr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Беседа по содержанию стихотворения, словарная работа</a:t>
            </a:r>
          </a:p>
          <a:p>
            <a:pPr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Подбор картинок к каждой строке и составление предложений по картинке.</a:t>
            </a:r>
          </a:p>
          <a:p>
            <a:pPr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стихотворения с опорой на </a:t>
            </a:r>
            <a:r>
              <a:rPr lang="ru-RU" sz="2400" dirty="0" err="1" smtClean="0">
                <a:solidFill>
                  <a:srgbClr val="002060"/>
                </a:solidFill>
              </a:rPr>
              <a:t>мнемотаблицу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ru-RU" sz="2400" dirty="0"/>
          </a:p>
        </p:txBody>
      </p:sp>
      <p:pic>
        <p:nvPicPr>
          <p:cNvPr id="5" name="Рисунок 4" descr="https://gkb8.ru/userfiles/uploads/2020/%D0%BD%D0%BE%D0%B2%D0%BE%D1%81%D1%82%D1%8C%20%D0%BE%20%D0%BD%D0%B0%D1%80%D0%BA%D0%BE%D0%BC%D0%B0%D0%BD%D0%B0%D1%8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2448272" cy="2209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714488"/>
            <a:ext cx="25717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берёза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моим окном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Принакрылась снегом,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 серебром.</a:t>
            </a:r>
          </a:p>
          <a:p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пушистых ветках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Снежною каймой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Распустились кисти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Белой бахромой.</a:t>
            </a:r>
          </a:p>
          <a:p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стоит береза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сонной тишине,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горят снежинки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золотом огне.</a:t>
            </a:r>
          </a:p>
          <a:p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заря, лениво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Обходя кругом,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обсыпает ветки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 серебром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428603"/>
            <a:ext cx="8786842" cy="11430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 стихотворения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 Есенина «Берёза»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" descr="http://shkolnaya-photographiya.ru/upload/teachersphoto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259643" cy="315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ds05.infourok.ru/uploads/ex/127f/0011297e-7897f7cd/hello_html_m59dbe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2276872"/>
            <a:ext cx="2952328" cy="392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idx="4294967295"/>
          </p:nvPr>
        </p:nvSpPr>
        <p:spPr>
          <a:xfrm>
            <a:off x="571472" y="2000240"/>
            <a:ext cx="6500858" cy="36433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называется стихотворение, которое вы сейчас услышали?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Кто автор стихотворения?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описывает поэт  берёзу в стихотворении?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чем автор сравнивает снег  на берёзе?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кайма?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бахрома?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значит  «снежинки горят в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золотом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огне»?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значит «заря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лениво обходит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кругом»?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чувства у вас возникли, когда вы слушали стихотворение?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85794"/>
            <a:ext cx="91440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Беседа по содержанию стихотворения: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rintonic.ru/uploads/images/2016/04/15/img_5710ad9f00c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59228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68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чальник\Desktop\филиппова\картинки по мнемотаблице белая береза\bfoto_ru_1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428868"/>
            <a:ext cx="3499923" cy="4106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 descr="C:\Users\Начальник\Desktop\филиппова\картинки по мнемотаблице белая береза\depositphotos_56236531-stock-illustration-window-with-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02" y="2428868"/>
            <a:ext cx="3160209" cy="4178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Текст 5"/>
          <p:cNvSpPr>
            <a:spLocks noGrp="1"/>
          </p:cNvSpPr>
          <p:nvPr>
            <p:ph type="subTitle" idx="4294967295"/>
          </p:nvPr>
        </p:nvSpPr>
        <p:spPr>
          <a:xfrm>
            <a:off x="0" y="1643050"/>
            <a:ext cx="9144001" cy="6429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Белая берёза                                        Под моим окном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" y="571480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Подбор картинок к каждой строке стихотворения.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1162</TotalTime>
  <Words>517</Words>
  <Application>Microsoft Office PowerPoint</Application>
  <PresentationFormat>Экран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Цель и задачи:</vt:lpstr>
      <vt:lpstr>Актуальность</vt:lpstr>
      <vt:lpstr>Понятие «мнемотехника»</vt:lpstr>
      <vt:lpstr>Приём мнемотехники – «мнемотаблица»</vt:lpstr>
      <vt:lpstr>Этапы работы над стихотворением: </vt:lpstr>
      <vt:lpstr>Чтение стихотворения  С. Есенина «Берёза»</vt:lpstr>
      <vt:lpstr>Беседа по содержанию стихотворения:</vt:lpstr>
      <vt:lpstr>Подбор картинок к каждой строке стихотворения.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стихотворения с опорой на мнемотаблицу</vt:lpstr>
      <vt:lpstr>Что даёт мнемотехника?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</dc:creator>
  <cp:lastModifiedBy>Администратор</cp:lastModifiedBy>
  <cp:revision>93</cp:revision>
  <dcterms:created xsi:type="dcterms:W3CDTF">2022-03-11T09:22:57Z</dcterms:created>
  <dcterms:modified xsi:type="dcterms:W3CDTF">2022-03-28T15:28:01Z</dcterms:modified>
</cp:coreProperties>
</file>