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4" r:id="rId3"/>
    <p:sldId id="286" r:id="rId4"/>
    <p:sldId id="283" r:id="rId5"/>
    <p:sldId id="291" r:id="rId6"/>
    <p:sldId id="278" r:id="rId7"/>
    <p:sldId id="299" r:id="rId8"/>
    <p:sldId id="357" r:id="rId9"/>
    <p:sldId id="293" r:id="rId10"/>
    <p:sldId id="290" r:id="rId11"/>
    <p:sldId id="337" r:id="rId12"/>
    <p:sldId id="338" r:id="rId13"/>
    <p:sldId id="260" r:id="rId14"/>
    <p:sldId id="359" r:id="rId15"/>
    <p:sldId id="301" r:id="rId16"/>
    <p:sldId id="265" r:id="rId17"/>
    <p:sldId id="266" r:id="rId18"/>
    <p:sldId id="295" r:id="rId19"/>
    <p:sldId id="296" r:id="rId20"/>
    <p:sldId id="263" r:id="rId21"/>
    <p:sldId id="300" r:id="rId22"/>
    <p:sldId id="325" r:id="rId23"/>
    <p:sldId id="314" r:id="rId24"/>
    <p:sldId id="311" r:id="rId25"/>
    <p:sldId id="313" r:id="rId26"/>
    <p:sldId id="315" r:id="rId27"/>
    <p:sldId id="316" r:id="rId28"/>
    <p:sldId id="361" r:id="rId29"/>
    <p:sldId id="362" r:id="rId30"/>
    <p:sldId id="310" r:id="rId31"/>
    <p:sldId id="358" r:id="rId32"/>
    <p:sldId id="363" r:id="rId33"/>
    <p:sldId id="360" r:id="rId34"/>
    <p:sldId id="274" r:id="rId35"/>
    <p:sldId id="282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587"/>
    <a:srgbClr val="FF9900"/>
    <a:srgbClr val="FFD85B"/>
    <a:srgbClr val="FFEBAB"/>
    <a:srgbClr val="FFF1C5"/>
    <a:srgbClr val="FFE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7068-6548-460C-B871-84000925A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925564-C115-46D1-BC4E-2B7E4CDE8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4E7993-1163-4FF9-BCD5-AB6517AA8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F8593E-362F-4FE0-9018-A373FA9E7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1EA770-0EDC-4C29-9390-5453D700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92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6E4AF-0265-4699-B1E1-FD9C6E066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194051-D07B-42AF-BD07-E23C3D838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74F7F3-18C2-4C12-ABC2-C124CBF9B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395FC-8371-49C9-827C-0CEBE632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F8FC8F-11DD-4E63-A923-7A3CD0AC1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6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940448A-5944-4FF1-99B7-A24E4C7B07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05CBA5-C5C6-4891-AFB2-37820F4E1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4C671-4669-424A-8F38-EC6882E2F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D31112-1AF5-49B5-B121-93A71E7D7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9F4585-D6A1-4486-B0BC-84F35C382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1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DECCF-9C31-47D8-8E2B-DC4740A3D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60BA55-845D-47EB-BF96-6CFD9E6AC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822CE9-00F9-43A2-97A0-2095D79A5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FD5B78-C685-4123-9413-DEF3D5D2E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181E7F-6CA1-4532-9240-FD9608868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27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B55FAE-6AF6-4F4E-BFAA-7B7634BE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8CA11E-AF8D-48CE-8201-7DD1B03B2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993576-3D47-4A44-BE0D-B5BB62A75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E19543-F186-4015-8CF5-461213FCA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5E35C0-CD0D-4B4B-83A2-56AA0D3D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4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35A43-A178-434B-BE58-718D78A0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AABF0B-FF1E-41EA-A099-8F9F65C4D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A6C46B-C737-4518-8293-64D27FFA0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9EEB2A-E108-4722-9FD3-36D7B8463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396DA2-153C-4189-9E17-544CD1E97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5BC4D4-A639-4A8B-ACFF-DA477024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31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1A0324-8C91-4D19-A679-CCB446425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BBA89D-CDE0-4557-AC28-C4EDA0A1E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04DC93-C305-4CB0-919E-E99C2F605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D741BD8-8DC5-4CB4-A8B2-FE207BE26C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548051-FD85-4A60-B917-CBF1E570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879F48-A0E6-4C66-A09B-E5F4EFE83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DC7FD9-BEEA-48BF-81D8-D433D7CB4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D08E04-0F5C-42A0-ADA3-A52C1296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46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B99C1-5CA6-4862-B4CC-3B0D0EB39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990077-A291-4BDE-AD69-840B0ABF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6960D8-D2E9-460C-894D-B8CEBC53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E48B82-2A02-4A3D-A92D-80E05B249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52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459BD81-5113-4CD9-97C6-506626070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80A11C-2848-4973-A066-C03732CF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C7141E-9647-4D31-A717-3DD36D21F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85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FF398-7E60-47A3-90B7-06451586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902727-ECB0-4B25-A9AB-2C8FE14A9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D7A9E7-5105-4FFD-B884-F3DC43862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E14819-A7BD-43B4-BB2F-B1508ED5A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B2D63C-4F82-40A1-8704-19E732393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F00FA2-6C47-4C64-A589-90B892B32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0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91578-F219-42F0-97B8-E8F805532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ED3768-7886-49C1-B885-94E3D9BE2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6B5780-3F50-404D-A773-856170819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E1C260-1B08-42A3-99CB-F9858FBB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EA686C-97D3-408C-96D0-E86F18E93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B2B7A7-EAD0-47ED-99DD-FBFECF8E7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78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75A6B-17CD-4AD3-9C22-454732F5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4A9411-A10E-49CB-A682-F2DA36A2C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AA7C1-7CA5-42BD-833D-D26B1BE93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E2BBE-10D4-418B-9D99-7EA86641ED2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706298-246C-467F-9798-9A2B4B57E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435FFE-C376-47B5-ABBA-4B9B09EA9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E3B92E-E4E9-40AF-9900-E126E6C8D6EA}"/>
              </a:ext>
            </a:extLst>
          </p:cNvPr>
          <p:cNvSpPr/>
          <p:nvPr userDrawn="1"/>
        </p:nvSpPr>
        <p:spPr>
          <a:xfrm>
            <a:off x="71718" y="-136525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мка 7">
            <a:extLst>
              <a:ext uri="{FF2B5EF4-FFF2-40B4-BE49-F238E27FC236}">
                <a16:creationId xmlns:a16="http://schemas.microsoft.com/office/drawing/2014/main" id="{1DA028C8-1325-4FC8-B28D-8987480C588C}"/>
              </a:ext>
            </a:extLst>
          </p:cNvPr>
          <p:cNvSpPr/>
          <p:nvPr userDrawn="1"/>
        </p:nvSpPr>
        <p:spPr>
          <a:xfrm>
            <a:off x="0" y="-136525"/>
            <a:ext cx="12263718" cy="6994525"/>
          </a:xfrm>
          <a:prstGeom prst="frame">
            <a:avLst>
              <a:gd name="adj1" fmla="val 2173"/>
            </a:avLst>
          </a:prstGeom>
          <a:pattFill prst="pct90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9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jpe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imdou88.crimea-school.ru/sites/default/files/styles/1024x768/public/images/img4_0.jpg?itok=ZyJMeO4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556" r="5451" b="6407"/>
          <a:stretch/>
        </p:blipFill>
        <p:spPr bwMode="auto">
          <a:xfrm>
            <a:off x="5458690" y="2170547"/>
            <a:ext cx="6662001" cy="4525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BF697F1-DAFB-46B6-8A51-6CC22BA66092}"/>
              </a:ext>
            </a:extLst>
          </p:cNvPr>
          <p:cNvSpPr/>
          <p:nvPr/>
        </p:nvSpPr>
        <p:spPr>
          <a:xfrm>
            <a:off x="415637" y="113146"/>
            <a:ext cx="5943600" cy="2419927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литературного чтения во 2 классе</a:t>
            </a:r>
          </a:p>
        </p:txBody>
      </p:sp>
    </p:spTree>
    <p:extLst>
      <p:ext uri="{BB962C8B-B14F-4D97-AF65-F5344CB8AC3E}">
        <p14:creationId xmlns:p14="http://schemas.microsoft.com/office/powerpoint/2010/main" val="55075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r="391" b="2692"/>
          <a:stretch/>
        </p:blipFill>
        <p:spPr>
          <a:xfrm>
            <a:off x="6317671" y="0"/>
            <a:ext cx="4867565" cy="6643463"/>
          </a:xfrm>
          <a:prstGeom prst="rect">
            <a:avLst/>
          </a:prstGeom>
        </p:spPr>
      </p:pic>
      <p:pic>
        <p:nvPicPr>
          <p:cNvPr id="4100" name="Picture 4" descr="https://static.daru-dar.org/s1024/00/00/6d/a9/6da9a6391b91df37e0e24e78a820da05e5c6de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57" y="1"/>
            <a:ext cx="3945370" cy="2631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03357" y="2948421"/>
            <a:ext cx="9400309" cy="5472113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Повсюду: в лесу, на полянке,</a:t>
            </a:r>
            <a:b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В реке, на болоте, в полях –</a:t>
            </a:r>
            <a:b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Ты встретишь героев </a:t>
            </a:r>
            <a:r>
              <a:rPr lang="ru-RU" sz="3200" b="1" i="1" dirty="0">
                <a:latin typeface="Times New Roman" panose="02020603050405020304" pitchFamily="18" charset="0"/>
                <a:cs typeface="Times New Roman" pitchFamily="18" charset="0"/>
              </a:rPr>
              <a:t>Бианки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,</a:t>
            </a:r>
            <a:b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У них побываешь в гостях.</a:t>
            </a:r>
            <a:b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Про птиц, насекомых, лягушек</a:t>
            </a:r>
            <a:b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Рассказы и сказки прочтёшь</a:t>
            </a:r>
            <a:b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И </a:t>
            </a:r>
            <a:r>
              <a:rPr lang="ru-RU" sz="3200" b="1" dirty="0">
                <a:latin typeface="Times New Roman" panose="02020603050405020304" pitchFamily="18" charset="0"/>
                <a:cs typeface="Times New Roman" pitchFamily="18" charset="0"/>
              </a:rPr>
              <a:t>лучше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знакомых зверушек</a:t>
            </a:r>
            <a:b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Узнаешь, дружок, и поймёшь.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9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172819"/>
              </p:ext>
            </p:extLst>
          </p:nvPr>
        </p:nvGraphicFramePr>
        <p:xfrm>
          <a:off x="738909" y="645771"/>
          <a:ext cx="8128005" cy="3732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1867">
                  <a:extLst>
                    <a:ext uri="{9D8B030D-6E8A-4147-A177-3AD203B41FA5}">
                      <a16:colId xmlns:a16="http://schemas.microsoft.com/office/drawing/2014/main" val="2347303659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357003173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411181085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3374034652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1831323437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4221739332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672154216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3554936399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76986777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649816446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970945535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3115631576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1457126939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183599697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3942364581"/>
                    </a:ext>
                  </a:extLst>
                </a:gridCol>
              </a:tblGrid>
              <a:tr h="622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8923594"/>
                  </a:ext>
                </a:extLst>
              </a:tr>
              <a:tr h="62204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6421770"/>
                  </a:ext>
                </a:extLst>
              </a:tr>
              <a:tr h="62204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5972436"/>
                  </a:ext>
                </a:extLst>
              </a:tr>
              <a:tr h="622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0664741"/>
                  </a:ext>
                </a:extLst>
              </a:tr>
              <a:tr h="62204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7106831"/>
                  </a:ext>
                </a:extLst>
              </a:tr>
              <a:tr h="622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069576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27054" y="645771"/>
            <a:ext cx="4341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Б  Е  Р  Е  С Т  О 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54401" y="1215112"/>
            <a:ext cx="558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 И  В О  В А  Р  О В  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54401" y="1873289"/>
            <a:ext cx="3925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 А  Р  У Ш И 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7564" y="3066473"/>
            <a:ext cx="339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 И Т  К  О 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0982" y="3774359"/>
            <a:ext cx="4008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  Р И Ш В  И 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7846" y="539322"/>
            <a:ext cx="1440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В.Д.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99850" y="1225580"/>
            <a:ext cx="1440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И.М.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99849" y="1874132"/>
            <a:ext cx="1440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Е.И.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4619" y="3094988"/>
            <a:ext cx="1440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Б.С.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7125" y="3774359"/>
            <a:ext cx="1440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М.М.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80100" y="2517826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8910" y="2517826"/>
            <a:ext cx="452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У  З Ы К  А Н  Т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01203" y="1879567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27053" y="627194"/>
            <a:ext cx="479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933915" y="1211554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961629" y="2511903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971587" y="3060550"/>
            <a:ext cx="590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916218" y="3761196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256" y="2081248"/>
            <a:ext cx="3346239" cy="443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5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0938" y="294409"/>
            <a:ext cx="6837363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0" b="1" dirty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МУЗЫКАНТ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67847" y="1849643"/>
            <a:ext cx="99520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- артист, играющий на музыкальном инструменте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67847" y="2870260"/>
            <a:ext cx="62958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- специалист в области музыки</a:t>
            </a:r>
            <a:endParaRPr lang="ru-RU" sz="3600" dirty="0"/>
          </a:p>
        </p:txBody>
      </p:sp>
      <p:pic>
        <p:nvPicPr>
          <p:cNvPr id="1026" name="Picture 2" descr="https://iknigi.net/books_files/online_html/95092/i_1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997" y="2620877"/>
            <a:ext cx="2944506" cy="398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70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21EB82C-A542-451C-B4B2-31EB8157E775}"/>
              </a:ext>
            </a:extLst>
          </p:cNvPr>
          <p:cNvSpPr/>
          <p:nvPr/>
        </p:nvSpPr>
        <p:spPr>
          <a:xfrm>
            <a:off x="356260" y="1429030"/>
            <a:ext cx="8989621" cy="16648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Виталий Валентинович Бианки «Музыкант»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3333996" y="292284"/>
            <a:ext cx="3329709" cy="73890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урока</a:t>
            </a:r>
          </a:p>
        </p:txBody>
      </p:sp>
      <p:pic>
        <p:nvPicPr>
          <p:cNvPr id="5122" name="Picture 2" descr="https://i.pinimg.com/originals/85/ef/7f/85ef7fd7db01d296833a53033e9e5d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7" y="3150653"/>
            <a:ext cx="3892587" cy="331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221" y="138186"/>
            <a:ext cx="2450498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8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2873828" y="244782"/>
            <a:ext cx="5640780" cy="1097129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21EB82C-A542-451C-B4B2-31EB8157E775}"/>
              </a:ext>
            </a:extLst>
          </p:cNvPr>
          <p:cNvSpPr/>
          <p:nvPr/>
        </p:nvSpPr>
        <p:spPr>
          <a:xfrm>
            <a:off x="1328717" y="1617715"/>
            <a:ext cx="8989621" cy="302530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Подготовка пересказа произведения В.В. Бианки «Музыкант» по плану</a:t>
            </a:r>
          </a:p>
        </p:txBody>
      </p:sp>
    </p:spTree>
    <p:extLst>
      <p:ext uri="{BB962C8B-B14F-4D97-AF65-F5344CB8AC3E}">
        <p14:creationId xmlns:p14="http://schemas.microsoft.com/office/powerpoint/2010/main" val="85223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1608158" y="1690862"/>
            <a:ext cx="8975683" cy="3040935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 изучения произведения</a:t>
            </a:r>
          </a:p>
          <a:p>
            <a:pPr algn="ctr"/>
            <a:r>
              <a:rPr lang="ru-RU" sz="5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(Что мы хотим узнать?)</a:t>
            </a:r>
          </a:p>
        </p:txBody>
      </p:sp>
    </p:spTree>
    <p:extLst>
      <p:ext uri="{BB962C8B-B14F-4D97-AF65-F5344CB8AC3E}">
        <p14:creationId xmlns:p14="http://schemas.microsoft.com/office/powerpoint/2010/main" val="418271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21EB82C-A542-451C-B4B2-31EB8157E775}"/>
              </a:ext>
            </a:extLst>
          </p:cNvPr>
          <p:cNvSpPr/>
          <p:nvPr/>
        </p:nvSpPr>
        <p:spPr>
          <a:xfrm>
            <a:off x="4980374" y="592281"/>
            <a:ext cx="7031114" cy="30791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sz="6000" b="1" i="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Виталий Валентинович Бианки</a:t>
            </a:r>
            <a:endParaRPr lang="ru-RU" sz="6000" b="1" i="0" dirty="0">
              <a:solidFill>
                <a:schemeClr val="tx1"/>
              </a:solidFill>
              <a:effectLst/>
              <a:latin typeface="Roboto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D70BE11-589F-4320-AF7B-ED8D7BE9572F}"/>
              </a:ext>
            </a:extLst>
          </p:cNvPr>
          <p:cNvSpPr/>
          <p:nvPr/>
        </p:nvSpPr>
        <p:spPr>
          <a:xfrm>
            <a:off x="1413266" y="5694218"/>
            <a:ext cx="2689586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1894 - 1959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55" y="218461"/>
            <a:ext cx="4015808" cy="532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21EB82C-A542-451C-B4B2-31EB8157E775}"/>
              </a:ext>
            </a:extLst>
          </p:cNvPr>
          <p:cNvSpPr/>
          <p:nvPr/>
        </p:nvSpPr>
        <p:spPr>
          <a:xfrm>
            <a:off x="4544292" y="1505528"/>
            <a:ext cx="7499926" cy="39439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28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Род Бианки имеет немецкие корни. Прадед писателя был известным оперным певцом. Перед турне по Италии он поменял немецкую фамилию </a:t>
            </a:r>
            <a:r>
              <a:rPr lang="ru-RU" sz="2800" b="1" i="0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Вайс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на итальянскую Бианки, что означает БЕЛЫЙ на обоих языках.</a:t>
            </a:r>
            <a:endParaRPr lang="ru-RU" sz="2800" b="1" i="0" dirty="0">
              <a:solidFill>
                <a:srgbClr val="333333"/>
              </a:solidFill>
              <a:effectLst/>
              <a:latin typeface="Roboto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4304145" y="198583"/>
            <a:ext cx="7740073" cy="103909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Интересные факты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CDC5E82-D84A-48D0-850A-7A0BE8D99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8" r="19603"/>
          <a:stretch/>
        </p:blipFill>
        <p:spPr bwMode="auto">
          <a:xfrm>
            <a:off x="942611" y="133927"/>
            <a:ext cx="2604152" cy="31426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4" y="3477491"/>
            <a:ext cx="4093321" cy="3080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417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21EB82C-A542-451C-B4B2-31EB8157E775}"/>
              </a:ext>
            </a:extLst>
          </p:cNvPr>
          <p:cNvSpPr/>
          <p:nvPr/>
        </p:nvSpPr>
        <p:spPr>
          <a:xfrm>
            <a:off x="4572000" y="2050473"/>
            <a:ext cx="6825673" cy="27339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 время войны Бианки пришлось взять фамилию Белянин. Двойная фамилия — </a:t>
            </a:r>
            <a:r>
              <a:rPr lang="ru-RU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Бианки-Белянин</a:t>
            </a:r>
            <a:r>
              <a:rPr lang="ru-RU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оставалась у него до конца жизни.</a:t>
            </a:r>
            <a:endParaRPr lang="ru-RU" sz="2800" b="1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4304145" y="198583"/>
            <a:ext cx="7740073" cy="103909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Интересные факты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A66CD4-3332-407B-B507-2A6410717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43" y="3689639"/>
            <a:ext cx="3626887" cy="24248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CDC5E82-D84A-48D0-850A-7A0BE8D99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8" r="19603"/>
          <a:stretch/>
        </p:blipFill>
        <p:spPr bwMode="auto">
          <a:xfrm>
            <a:off x="942611" y="133927"/>
            <a:ext cx="2604152" cy="31426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4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21EB82C-A542-451C-B4B2-31EB8157E775}"/>
              </a:ext>
            </a:extLst>
          </p:cNvPr>
          <p:cNvSpPr/>
          <p:nvPr/>
        </p:nvSpPr>
        <p:spPr>
          <a:xfrm>
            <a:off x="3924003" y="1529309"/>
            <a:ext cx="8009378" cy="229696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Путевку в литературную жизнь Бианки дал С. Я. Маршак. Именно он привёл начинающего автора в кружок детских писателей. </a:t>
            </a:r>
            <a:endParaRPr lang="ru-RU" sz="2800" b="1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3924003" y="115456"/>
            <a:ext cx="7740073" cy="103909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Интересные факты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93" y="3730291"/>
            <a:ext cx="2918189" cy="2842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https://regnum.ru/uploads/pictures/news/2015/11/03/regnum_picture_1446504472864296_norm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81" y="240372"/>
            <a:ext cx="2447562" cy="3213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ishka-knizhka.ru/wp-content/uploads/2019/04/feat-krasnaya-gork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17" y="4627418"/>
            <a:ext cx="4064893" cy="2054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79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8691" y="258617"/>
            <a:ext cx="1055716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классе </a:t>
            </a:r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друзья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Ты, вы, мы и я.</a:t>
            </a:r>
          </a:p>
          <a:p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Улыбнись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соседу справа.</a:t>
            </a:r>
          </a:p>
          <a:p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Улыбнись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соседу слева,</a:t>
            </a:r>
          </a:p>
          <a:p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Улыбнись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своим гостям,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мы </a:t>
            </a:r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семья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Ты, вы, мы, я. </a:t>
            </a:r>
          </a:p>
          <a:p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нам скучать нельзя.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расселись по местам, никому не тесно,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секрету скажу вам: </a:t>
            </a:r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«Будет интересно!»</a:t>
            </a:r>
          </a:p>
        </p:txBody>
      </p:sp>
      <p:pic>
        <p:nvPicPr>
          <p:cNvPr id="1026" name="Picture 2" descr="https://static.wixstatic.com/media/1ad72d_e437217ea1534c2c88ab906e16ae05bd~mv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63" y="258617"/>
            <a:ext cx="4934671" cy="493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45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9D871D4-B08F-4330-ACB0-5F8CB1789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8" y="1011382"/>
            <a:ext cx="3446225" cy="4835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98C6D755-9F98-4042-9B66-4FEE66FB9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761" y="1022927"/>
            <a:ext cx="3529883" cy="4823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316D893-1B62-4078-90F7-360F77920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313" y="1022927"/>
            <a:ext cx="3804584" cy="4823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E7F8CA42-2F3B-4552-85BC-44F3ECB77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8" y="1011382"/>
            <a:ext cx="3446225" cy="4835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603ACC80-D974-477B-BA91-AA9602309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689" y="1011383"/>
            <a:ext cx="3557956" cy="4835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B04FE191-EA50-40BE-9125-6E60BC8BB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313" y="1022927"/>
            <a:ext cx="3804584" cy="4835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2">
            <a:extLst>
              <a:ext uri="{FF2B5EF4-FFF2-40B4-BE49-F238E27FC236}">
                <a16:creationId xmlns:a16="http://schemas.microsoft.com/office/drawing/2014/main" id="{721EB82C-A542-451C-B4B2-31EB8157E775}"/>
              </a:ext>
            </a:extLst>
          </p:cNvPr>
          <p:cNvSpPr/>
          <p:nvPr/>
        </p:nvSpPr>
        <p:spPr>
          <a:xfrm>
            <a:off x="2650836" y="112171"/>
            <a:ext cx="7158181" cy="7576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ТВОРЧЕСТВО В.В. Бианки</a:t>
            </a:r>
          </a:p>
        </p:txBody>
      </p:sp>
    </p:spTree>
    <p:extLst>
      <p:ext uri="{BB962C8B-B14F-4D97-AF65-F5344CB8AC3E}">
        <p14:creationId xmlns:p14="http://schemas.microsoft.com/office/powerpoint/2010/main" val="178521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3">
            <a:extLst>
              <a:ext uri="{FF2B5EF4-FFF2-40B4-BE49-F238E27FC236}">
                <a16:creationId xmlns:a16="http://schemas.microsoft.com/office/drawing/2014/main" id="{1A9D60A3-9005-468C-A1FD-7689D0CA20BD}"/>
              </a:ext>
            </a:extLst>
          </p:cNvPr>
          <p:cNvSpPr/>
          <p:nvPr/>
        </p:nvSpPr>
        <p:spPr>
          <a:xfrm>
            <a:off x="3368964" y="330885"/>
            <a:ext cx="5218545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Словарная работа</a:t>
            </a:r>
          </a:p>
        </p:txBody>
      </p:sp>
      <p:pic>
        <p:nvPicPr>
          <p:cNvPr id="6146" name="Picture 2" descr="https://i.baraholka.com.ru/files/1/6/1601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7" y="1301067"/>
            <a:ext cx="9171997" cy="5158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1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3">
            <a:extLst>
              <a:ext uri="{FF2B5EF4-FFF2-40B4-BE49-F238E27FC236}">
                <a16:creationId xmlns:a16="http://schemas.microsoft.com/office/drawing/2014/main" id="{1A9D60A3-9005-468C-A1FD-7689D0CA20BD}"/>
              </a:ext>
            </a:extLst>
          </p:cNvPr>
          <p:cNvSpPr/>
          <p:nvPr/>
        </p:nvSpPr>
        <p:spPr>
          <a:xfrm>
            <a:off x="3368964" y="330885"/>
            <a:ext cx="5218545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Словарная работа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21EB82C-A542-451C-B4B2-31EB8157E775}"/>
              </a:ext>
            </a:extLst>
          </p:cNvPr>
          <p:cNvSpPr/>
          <p:nvPr/>
        </p:nvSpPr>
        <p:spPr>
          <a:xfrm>
            <a:off x="800721" y="1519345"/>
            <a:ext cx="4808594" cy="885712"/>
          </a:xfrm>
          <a:prstGeom prst="roundRect">
            <a:avLst/>
          </a:prstGeom>
          <a:solidFill>
            <a:srgbClr val="FF990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МЕДВЕЖАТНИК</a:t>
            </a:r>
          </a:p>
        </p:txBody>
      </p:sp>
      <p:sp>
        <p:nvSpPr>
          <p:cNvPr id="4" name="Прямоугольник: скругленные углы 2">
            <a:extLst>
              <a:ext uri="{FF2B5EF4-FFF2-40B4-BE49-F238E27FC236}">
                <a16:creationId xmlns:a16="http://schemas.microsoft.com/office/drawing/2014/main" id="{721EB82C-A542-451C-B4B2-31EB8157E775}"/>
              </a:ext>
            </a:extLst>
          </p:cNvPr>
          <p:cNvSpPr/>
          <p:nvPr/>
        </p:nvSpPr>
        <p:spPr>
          <a:xfrm>
            <a:off x="6445917" y="1519345"/>
            <a:ext cx="4808594" cy="885712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ЗАВАЛИНКА</a:t>
            </a:r>
          </a:p>
        </p:txBody>
      </p:sp>
      <p:sp>
        <p:nvSpPr>
          <p:cNvPr id="5" name="Прямоугольник: скругленные углы 2">
            <a:extLst>
              <a:ext uri="{FF2B5EF4-FFF2-40B4-BE49-F238E27FC236}">
                <a16:creationId xmlns:a16="http://schemas.microsoft.com/office/drawing/2014/main" id="{721EB82C-A542-451C-B4B2-31EB8157E775}"/>
              </a:ext>
            </a:extLst>
          </p:cNvPr>
          <p:cNvSpPr/>
          <p:nvPr/>
        </p:nvSpPr>
        <p:spPr>
          <a:xfrm>
            <a:off x="1350285" y="2883786"/>
            <a:ext cx="3709465" cy="885712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ПИЛИКАТЬ</a:t>
            </a:r>
          </a:p>
        </p:txBody>
      </p:sp>
      <p:sp>
        <p:nvSpPr>
          <p:cNvPr id="6" name="Прямоугольник: скругленные углы 2">
            <a:extLst>
              <a:ext uri="{FF2B5EF4-FFF2-40B4-BE49-F238E27FC236}">
                <a16:creationId xmlns:a16="http://schemas.microsoft.com/office/drawing/2014/main" id="{721EB82C-A542-451C-B4B2-31EB8157E775}"/>
              </a:ext>
            </a:extLst>
          </p:cNvPr>
          <p:cNvSpPr/>
          <p:nvPr/>
        </p:nvSpPr>
        <p:spPr>
          <a:xfrm>
            <a:off x="6779490" y="2836136"/>
            <a:ext cx="3616038" cy="8857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КОЛХОЗНИК</a:t>
            </a:r>
          </a:p>
        </p:txBody>
      </p:sp>
      <p:sp>
        <p:nvSpPr>
          <p:cNvPr id="7" name="Прямоугольник: скругленные углы 2">
            <a:extLst>
              <a:ext uri="{FF2B5EF4-FFF2-40B4-BE49-F238E27FC236}">
                <a16:creationId xmlns:a16="http://schemas.microsoft.com/office/drawing/2014/main" id="{721EB82C-A542-451C-B4B2-31EB8157E775}"/>
              </a:ext>
            </a:extLst>
          </p:cNvPr>
          <p:cNvSpPr/>
          <p:nvPr/>
        </p:nvSpPr>
        <p:spPr>
          <a:xfrm>
            <a:off x="4092241" y="4248227"/>
            <a:ext cx="3034147" cy="88571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ОПУШКА</a:t>
            </a:r>
          </a:p>
        </p:txBody>
      </p:sp>
    </p:spTree>
    <p:extLst>
      <p:ext uri="{BB962C8B-B14F-4D97-AF65-F5344CB8AC3E}">
        <p14:creationId xmlns:p14="http://schemas.microsoft.com/office/powerpoint/2010/main" val="396098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1918855" y="389891"/>
            <a:ext cx="8585200" cy="75891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Чтение с прогнозированием</a:t>
            </a:r>
          </a:p>
        </p:txBody>
      </p:sp>
      <p:sp>
        <p:nvSpPr>
          <p:cNvPr id="4" name="Прямоугольник: скругленные углы 2">
            <a:extLst>
              <a:ext uri="{FF2B5EF4-FFF2-40B4-BE49-F238E27FC236}">
                <a16:creationId xmlns:a16="http://schemas.microsoft.com/office/drawing/2014/main" id="{721EB82C-A542-451C-B4B2-31EB8157E775}"/>
              </a:ext>
            </a:extLst>
          </p:cNvPr>
          <p:cNvSpPr/>
          <p:nvPr/>
        </p:nvSpPr>
        <p:spPr>
          <a:xfrm>
            <a:off x="2265796" y="1727672"/>
            <a:ext cx="7891317" cy="6396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Пойдет старик на охоту или нет?</a:t>
            </a:r>
          </a:p>
        </p:txBody>
      </p:sp>
      <p:sp>
        <p:nvSpPr>
          <p:cNvPr id="5" name="Прямоугольник: скругленные углы 5">
            <a:extLst>
              <a:ext uri="{FF2B5EF4-FFF2-40B4-BE49-F238E27FC236}">
                <a16:creationId xmlns:a16="http://schemas.microsoft.com/office/drawing/2014/main" id="{8827663E-94A2-44C9-B755-C9084B0F7538}"/>
              </a:ext>
            </a:extLst>
          </p:cNvPr>
          <p:cNvSpPr/>
          <p:nvPr/>
        </p:nvSpPr>
        <p:spPr>
          <a:xfrm>
            <a:off x="436175" y="2835202"/>
            <a:ext cx="11319650" cy="7620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Кто в лесу мог издавать звонкий, ласковый звук?</a:t>
            </a:r>
          </a:p>
        </p:txBody>
      </p:sp>
      <p:sp>
        <p:nvSpPr>
          <p:cNvPr id="6" name="Прямоугольник: скругленные углы 6">
            <a:extLst>
              <a:ext uri="{FF2B5EF4-FFF2-40B4-BE49-F238E27FC236}">
                <a16:creationId xmlns:a16="http://schemas.microsoft.com/office/drawing/2014/main" id="{5800A6AF-DA7B-4C89-9BB0-72F6DA8DC45E}"/>
              </a:ext>
            </a:extLst>
          </p:cNvPr>
          <p:cNvSpPr/>
          <p:nvPr/>
        </p:nvSpPr>
        <p:spPr>
          <a:xfrm>
            <a:off x="2265796" y="4047961"/>
            <a:ext cx="7758545" cy="6396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Как поступит старик с медведем?</a:t>
            </a:r>
          </a:p>
        </p:txBody>
      </p:sp>
    </p:spTree>
    <p:extLst>
      <p:ext uri="{BB962C8B-B14F-4D97-AF65-F5344CB8AC3E}">
        <p14:creationId xmlns:p14="http://schemas.microsoft.com/office/powerpoint/2010/main" val="67811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025235" y="1157721"/>
            <a:ext cx="1106516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Calibri" panose="020F0502020204030204" pitchFamily="34" charset="0"/>
              <a:buAutoNum type="arabicPeriod"/>
            </a:pPr>
            <a:r>
              <a:rPr lang="ru-RU" alt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Старик медвежатник играл на балалайке?</a:t>
            </a:r>
            <a:endParaRPr lang="ru-RU" altLang="ru-RU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Calibri" panose="020F0502020204030204" pitchFamily="34" charset="0"/>
              <a:buAutoNum type="arabicPeriod"/>
            </a:pPr>
            <a:r>
              <a:rPr lang="ru-RU" alt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Знакомый колхозник видел в лесу волка?</a:t>
            </a:r>
            <a:endParaRPr lang="ru-RU" altLang="ru-RU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Calibri" panose="020F0502020204030204" pitchFamily="34" charset="0"/>
              <a:buAutoNum type="arabicPeriod"/>
            </a:pPr>
            <a:r>
              <a:rPr lang="ru-RU" alt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Старик присел отдохнуть на пенёк?</a:t>
            </a:r>
            <a:endParaRPr lang="ru-RU" altLang="ru-RU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Calibri" panose="020F0502020204030204" pitchFamily="34" charset="0"/>
              <a:buAutoNum type="arabicPeriod"/>
            </a:pPr>
            <a:r>
              <a:rPr lang="ru-RU" alt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Звук, который услышал старик, слышался с опушки?</a:t>
            </a:r>
            <a:endParaRPr lang="ru-RU" altLang="ru-RU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Calibri" panose="020F0502020204030204" pitchFamily="34" charset="0"/>
              <a:buAutoNum type="arabicPeriod"/>
            </a:pPr>
            <a:r>
              <a:rPr lang="ru-RU" alt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Медведь сидел на дереве?</a:t>
            </a:r>
            <a:endParaRPr lang="ru-RU" altLang="ru-RU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Calibri" panose="020F0502020204030204" pitchFamily="34" charset="0"/>
              <a:buAutoNum type="arabicPeriod"/>
            </a:pPr>
            <a:r>
              <a:rPr lang="ru-RU" alt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Старик убил медведя?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ru-RU" alt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Произведение В. Бианки является рассказом?</a:t>
            </a:r>
            <a:endParaRPr lang="ru-RU" altLang="ru-RU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3">
            <a:extLst>
              <a:ext uri="{FF2B5EF4-FFF2-40B4-BE49-F238E27FC236}">
                <a16:creationId xmlns:a16="http://schemas.microsoft.com/office/drawing/2014/main" id="{1A9D60A3-9005-468C-A1FD-7689D0CA20BD}"/>
              </a:ext>
            </a:extLst>
          </p:cNvPr>
          <p:cNvSpPr/>
          <p:nvPr/>
        </p:nvSpPr>
        <p:spPr>
          <a:xfrm>
            <a:off x="1791855" y="168276"/>
            <a:ext cx="8220363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Проверка понимания текста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39549" y="5291345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01897" y="5291345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13627" y="5255190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82293" y="5278281"/>
            <a:ext cx="373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25037" y="5278282"/>
            <a:ext cx="373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</a:rPr>
              <a:t>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63150" y="5203339"/>
            <a:ext cx="373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</a:rPr>
              <a:t>-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81626" y="5255190"/>
            <a:ext cx="490840" cy="854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</a:rPr>
              <a:t>-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6924" y="5693781"/>
            <a:ext cx="38981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б.- верно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б.- допущено 1-2 ошибки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б. – допущено более 2 ошибок</a:t>
            </a:r>
          </a:p>
        </p:txBody>
      </p:sp>
      <p:pic>
        <p:nvPicPr>
          <p:cNvPr id="14" name="Picture 4" descr="Изучаем с детьми медведей ых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7309" y="4770103"/>
            <a:ext cx="2361245" cy="184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16754"/>
              </p:ext>
            </p:extLst>
          </p:nvPr>
        </p:nvGraphicFramePr>
        <p:xfrm>
          <a:off x="3051957" y="4767100"/>
          <a:ext cx="5334660" cy="6352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00270">
                  <a:extLst>
                    <a:ext uri="{9D8B030D-6E8A-4147-A177-3AD203B41FA5}">
                      <a16:colId xmlns:a16="http://schemas.microsoft.com/office/drawing/2014/main" val="2531721405"/>
                    </a:ext>
                  </a:extLst>
                </a:gridCol>
                <a:gridCol w="703869">
                  <a:extLst>
                    <a:ext uri="{9D8B030D-6E8A-4147-A177-3AD203B41FA5}">
                      <a16:colId xmlns:a16="http://schemas.microsoft.com/office/drawing/2014/main" val="408598439"/>
                    </a:ext>
                  </a:extLst>
                </a:gridCol>
                <a:gridCol w="808067">
                  <a:extLst>
                    <a:ext uri="{9D8B030D-6E8A-4147-A177-3AD203B41FA5}">
                      <a16:colId xmlns:a16="http://schemas.microsoft.com/office/drawing/2014/main" val="2451098007"/>
                    </a:ext>
                  </a:extLst>
                </a:gridCol>
                <a:gridCol w="703160">
                  <a:extLst>
                    <a:ext uri="{9D8B030D-6E8A-4147-A177-3AD203B41FA5}">
                      <a16:colId xmlns:a16="http://schemas.microsoft.com/office/drawing/2014/main" val="977409251"/>
                    </a:ext>
                  </a:extLst>
                </a:gridCol>
                <a:gridCol w="808067">
                  <a:extLst>
                    <a:ext uri="{9D8B030D-6E8A-4147-A177-3AD203B41FA5}">
                      <a16:colId xmlns:a16="http://schemas.microsoft.com/office/drawing/2014/main" val="1453131713"/>
                    </a:ext>
                  </a:extLst>
                </a:gridCol>
                <a:gridCol w="808067">
                  <a:extLst>
                    <a:ext uri="{9D8B030D-6E8A-4147-A177-3AD203B41FA5}">
                      <a16:colId xmlns:a16="http://schemas.microsoft.com/office/drawing/2014/main" val="3640929969"/>
                    </a:ext>
                  </a:extLst>
                </a:gridCol>
                <a:gridCol w="703160">
                  <a:extLst>
                    <a:ext uri="{9D8B030D-6E8A-4147-A177-3AD203B41FA5}">
                      <a16:colId xmlns:a16="http://schemas.microsoft.com/office/drawing/2014/main" val="4194133105"/>
                    </a:ext>
                  </a:extLst>
                </a:gridCol>
              </a:tblGrid>
              <a:tr h="6352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 2</a:t>
                      </a:r>
                      <a:endParaRPr lang="ru-RU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 3</a:t>
                      </a:r>
                      <a:endParaRPr lang="ru-RU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 4</a:t>
                      </a:r>
                      <a:endParaRPr lang="ru-RU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 5</a:t>
                      </a:r>
                      <a:endParaRPr lang="ru-RU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 6</a:t>
                      </a:r>
                      <a:endParaRPr lang="ru-RU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 7</a:t>
                      </a:r>
                      <a:endParaRPr lang="ru-RU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0580440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121771"/>
              </p:ext>
            </p:extLst>
          </p:nvPr>
        </p:nvGraphicFramePr>
        <p:xfrm>
          <a:off x="3051957" y="5376179"/>
          <a:ext cx="5334660" cy="6352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00270">
                  <a:extLst>
                    <a:ext uri="{9D8B030D-6E8A-4147-A177-3AD203B41FA5}">
                      <a16:colId xmlns:a16="http://schemas.microsoft.com/office/drawing/2014/main" val="2531721405"/>
                    </a:ext>
                  </a:extLst>
                </a:gridCol>
                <a:gridCol w="703869">
                  <a:extLst>
                    <a:ext uri="{9D8B030D-6E8A-4147-A177-3AD203B41FA5}">
                      <a16:colId xmlns:a16="http://schemas.microsoft.com/office/drawing/2014/main" val="408598439"/>
                    </a:ext>
                  </a:extLst>
                </a:gridCol>
                <a:gridCol w="808067">
                  <a:extLst>
                    <a:ext uri="{9D8B030D-6E8A-4147-A177-3AD203B41FA5}">
                      <a16:colId xmlns:a16="http://schemas.microsoft.com/office/drawing/2014/main" val="2451098007"/>
                    </a:ext>
                  </a:extLst>
                </a:gridCol>
                <a:gridCol w="703160">
                  <a:extLst>
                    <a:ext uri="{9D8B030D-6E8A-4147-A177-3AD203B41FA5}">
                      <a16:colId xmlns:a16="http://schemas.microsoft.com/office/drawing/2014/main" val="977409251"/>
                    </a:ext>
                  </a:extLst>
                </a:gridCol>
                <a:gridCol w="808067">
                  <a:extLst>
                    <a:ext uri="{9D8B030D-6E8A-4147-A177-3AD203B41FA5}">
                      <a16:colId xmlns:a16="http://schemas.microsoft.com/office/drawing/2014/main" val="1453131713"/>
                    </a:ext>
                  </a:extLst>
                </a:gridCol>
                <a:gridCol w="808067">
                  <a:extLst>
                    <a:ext uri="{9D8B030D-6E8A-4147-A177-3AD203B41FA5}">
                      <a16:colId xmlns:a16="http://schemas.microsoft.com/office/drawing/2014/main" val="3640929969"/>
                    </a:ext>
                  </a:extLst>
                </a:gridCol>
                <a:gridCol w="703160">
                  <a:extLst>
                    <a:ext uri="{9D8B030D-6E8A-4147-A177-3AD203B41FA5}">
                      <a16:colId xmlns:a16="http://schemas.microsoft.com/office/drawing/2014/main" val="4194133105"/>
                    </a:ext>
                  </a:extLst>
                </a:gridCol>
              </a:tblGrid>
              <a:tr h="635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0580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189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5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5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5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5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822035" y="587260"/>
            <a:ext cx="4443739" cy="4114049"/>
          </a:xfrm>
          <a:prstGeom prst="ellipse">
            <a:avLst/>
          </a:prstGeom>
          <a:noFill/>
          <a:ln w="349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5400" dirty="0"/>
          </a:p>
        </p:txBody>
      </p:sp>
      <p:sp>
        <p:nvSpPr>
          <p:cNvPr id="4" name="Овал 3"/>
          <p:cNvSpPr/>
          <p:nvPr/>
        </p:nvSpPr>
        <p:spPr>
          <a:xfrm>
            <a:off x="7320008" y="549772"/>
            <a:ext cx="4363992" cy="4189024"/>
          </a:xfrm>
          <a:prstGeom prst="ellipse">
            <a:avLst/>
          </a:prstGeom>
          <a:noFill/>
          <a:ln w="34925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530" y="5005633"/>
            <a:ext cx="19207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/>
              <a:t>старик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36237" y="5015060"/>
            <a:ext cx="24665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/>
              <a:t>медведь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31672" y="1462474"/>
            <a:ext cx="44114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м</a:t>
            </a:r>
          </a:p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у</a:t>
            </a:r>
          </a:p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з</a:t>
            </a:r>
          </a:p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ы</a:t>
            </a:r>
          </a:p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к</a:t>
            </a:r>
          </a:p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95410E4-702B-90BA-7F09-4BFC1A076B06}"/>
              </a:ext>
            </a:extLst>
          </p:cNvPr>
          <p:cNvCxnSpPr/>
          <p:nvPr/>
        </p:nvCxnSpPr>
        <p:spPr>
          <a:xfrm>
            <a:off x="1780674" y="5836630"/>
            <a:ext cx="2242686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8155AB2-0402-487B-B041-D2BCD2298873}"/>
              </a:ext>
            </a:extLst>
          </p:cNvPr>
          <p:cNvCxnSpPr/>
          <p:nvPr/>
        </p:nvCxnSpPr>
        <p:spPr>
          <a:xfrm>
            <a:off x="8150994" y="5819496"/>
            <a:ext cx="2242686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62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03463 0.04004 C 0.0418 0.04907 0.0526 0.05393 0.06393 0.05393 C 0.07695 0.05393 0.08724 0.04907 0.0944 0.04004 L 0.12917 3.33333E-6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268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77 -0.00023 L -0.01315 0.03495 C -0.02774 0.04282 -0.04961 0.04722 -0.07253 0.04722 C -0.09857 0.04722 -0.11953 0.04282 -0.13412 0.03495 L -0.20391 -0.00023 " pathEditMode="relative" rAng="0" ptsTypes="AAA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3">
            <a:extLst>
              <a:ext uri="{FF2B5EF4-FFF2-40B4-BE49-F238E27FC236}">
                <a16:creationId xmlns:a16="http://schemas.microsoft.com/office/drawing/2014/main" id="{1A9D60A3-9005-468C-A1FD-7689D0CA20BD}"/>
              </a:ext>
            </a:extLst>
          </p:cNvPr>
          <p:cNvSpPr/>
          <p:nvPr/>
        </p:nvSpPr>
        <p:spPr>
          <a:xfrm>
            <a:off x="2613890" y="229285"/>
            <a:ext cx="6952673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так называется?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21EB82C-A542-451C-B4B2-31EB8157E775}"/>
              </a:ext>
            </a:extLst>
          </p:cNvPr>
          <p:cNvSpPr/>
          <p:nvPr/>
        </p:nvSpPr>
        <p:spPr>
          <a:xfrm>
            <a:off x="2757714" y="1233713"/>
            <a:ext cx="6603999" cy="14804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«</a:t>
            </a:r>
            <a:r>
              <a:rPr lang="ru-RU" sz="6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Музыкант</a:t>
            </a:r>
            <a:r>
              <a:rPr lang="ru-RU" sz="5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17" y="3246367"/>
            <a:ext cx="3804963" cy="3124075"/>
          </a:xfrm>
          <a:prstGeom prst="rect">
            <a:avLst/>
          </a:prstGeom>
        </p:spPr>
      </p:pic>
      <p:pic>
        <p:nvPicPr>
          <p:cNvPr id="7170" name="Picture 2" descr="https://flomaster.club/uploads/posts/2021-11/1636631406_2-flomaster-club-p-illyustratsii-k-rasskazu-bianki-muzikant-k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63"/>
          <a:stretch/>
        </p:blipFill>
        <p:spPr bwMode="auto">
          <a:xfrm>
            <a:off x="7764907" y="3246367"/>
            <a:ext cx="3845204" cy="310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66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3">
            <a:extLst>
              <a:ext uri="{FF2B5EF4-FFF2-40B4-BE49-F238E27FC236}">
                <a16:creationId xmlns:a16="http://schemas.microsoft.com/office/drawing/2014/main" id="{1A9D60A3-9005-468C-A1FD-7689D0CA20BD}"/>
              </a:ext>
            </a:extLst>
          </p:cNvPr>
          <p:cNvSpPr/>
          <p:nvPr/>
        </p:nvSpPr>
        <p:spPr>
          <a:xfrm>
            <a:off x="2096654" y="256994"/>
            <a:ext cx="8393545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мысль произведения</a:t>
            </a:r>
          </a:p>
        </p:txBody>
      </p:sp>
      <p:sp>
        <p:nvSpPr>
          <p:cNvPr id="4" name="Прямоугольник: скругленные углы 6">
            <a:extLst>
              <a:ext uri="{FF2B5EF4-FFF2-40B4-BE49-F238E27FC236}">
                <a16:creationId xmlns:a16="http://schemas.microsoft.com/office/drawing/2014/main" id="{5800A6AF-DA7B-4C89-9BB0-72F6DA8DC45E}"/>
              </a:ext>
            </a:extLst>
          </p:cNvPr>
          <p:cNvSpPr/>
          <p:nvPr/>
        </p:nvSpPr>
        <p:spPr>
          <a:xfrm>
            <a:off x="286327" y="1505527"/>
            <a:ext cx="11794837" cy="276167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6327" y="1621453"/>
            <a:ext cx="11678226" cy="242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Человек, любящий и понимающий музыку, искусство, не способен совершить плохой поступок.</a:t>
            </a:r>
            <a:endParaRPr lang="ru-RU" sz="44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i.pinimg.com/originals/85/ef/7f/85ef7fd7db01d296833a53033e9e5d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309" y="3825608"/>
            <a:ext cx="3129990" cy="266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23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2498757" y="170672"/>
            <a:ext cx="6677890" cy="62583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ВЫРАЗИТЕЛЬНОСТИ</a:t>
            </a:r>
          </a:p>
        </p:txBody>
      </p:sp>
      <p:sp>
        <p:nvSpPr>
          <p:cNvPr id="18" name="Прямоугольник: скругленные углы 2">
            <a:extLst>
              <a:ext uri="{FF2B5EF4-FFF2-40B4-BE49-F238E27FC236}">
                <a16:creationId xmlns:a16="http://schemas.microsoft.com/office/drawing/2014/main" id="{721EB82C-A542-451C-B4B2-31EB8157E775}"/>
              </a:ext>
            </a:extLst>
          </p:cNvPr>
          <p:cNvSpPr/>
          <p:nvPr/>
        </p:nvSpPr>
        <p:spPr>
          <a:xfrm>
            <a:off x="10091386" y="138144"/>
            <a:ext cx="1823523" cy="6258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 парах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/>
          <a:stretch/>
        </p:blipFill>
        <p:spPr>
          <a:xfrm>
            <a:off x="929490" y="862413"/>
            <a:ext cx="9557806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0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1759848" y="96450"/>
            <a:ext cx="6677890" cy="62583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ВЫРАЗИТЕЛЬНОСТИ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4835" r="7606" b="2695"/>
          <a:stretch/>
        </p:blipFill>
        <p:spPr>
          <a:xfrm>
            <a:off x="676893" y="930736"/>
            <a:ext cx="8730079" cy="554131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42E1B1-4CA2-3125-EA17-D2E9A19A4961}"/>
              </a:ext>
            </a:extLst>
          </p:cNvPr>
          <p:cNvSpPr/>
          <p:nvPr/>
        </p:nvSpPr>
        <p:spPr>
          <a:xfrm>
            <a:off x="9937648" y="5382812"/>
            <a:ext cx="2411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б. – верно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б. – 1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б. – 2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&gt;</a:t>
            </a:r>
          </a:p>
        </p:txBody>
      </p:sp>
    </p:spTree>
    <p:extLst>
      <p:ext uri="{BB962C8B-B14F-4D97-AF65-F5344CB8AC3E}">
        <p14:creationId xmlns:p14="http://schemas.microsoft.com/office/powerpoint/2010/main" val="31779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s.znanio.ru/d5af0e/53/22/00dbdac17c13079c00f72772925ca509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5" y="0"/>
            <a:ext cx="11924144" cy="673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4627418" y="157019"/>
            <a:ext cx="2537690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Раздел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267FF6C-02E3-4A5C-BF27-3655FB501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5" y="3780172"/>
            <a:ext cx="2292783" cy="295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Изучаем с детьми медведей ых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98245" y="1922222"/>
            <a:ext cx="2619864" cy="204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5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3">
            <a:extLst>
              <a:ext uri="{FF2B5EF4-FFF2-40B4-BE49-F238E27FC236}">
                <a16:creationId xmlns:a16="http://schemas.microsoft.com/office/drawing/2014/main" id="{1A9D60A3-9005-468C-A1FD-7689D0CA20BD}"/>
              </a:ext>
            </a:extLst>
          </p:cNvPr>
          <p:cNvSpPr/>
          <p:nvPr/>
        </p:nvSpPr>
        <p:spPr>
          <a:xfrm>
            <a:off x="2835564" y="318656"/>
            <a:ext cx="6456217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пословицами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893" y="1260764"/>
            <a:ext cx="105148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Пословица – это краткое мудрое изречение,  </a:t>
            </a:r>
          </a:p>
          <a:p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имеющее поучительный смысл.</a:t>
            </a:r>
          </a:p>
        </p:txBody>
      </p:sp>
      <p:pic>
        <p:nvPicPr>
          <p:cNvPr id="11266" name="Picture 2" descr="https://fsd.multiurok.ru/html/2021/06/20/s_60cf10936bc92/1706361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074" y="2530400"/>
            <a:ext cx="4405746" cy="406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Изучаем с детьми медведей ых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1781" y="4563822"/>
            <a:ext cx="2619864" cy="204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484698" y="214293"/>
            <a:ext cx="27073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б.- верно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б.- неверно</a:t>
            </a:r>
          </a:p>
        </p:txBody>
      </p:sp>
    </p:spTree>
    <p:extLst>
      <p:ext uri="{BB962C8B-B14F-4D97-AF65-F5344CB8AC3E}">
        <p14:creationId xmlns:p14="http://schemas.microsoft.com/office/powerpoint/2010/main" val="275176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6">
            <a:extLst>
              <a:ext uri="{FF2B5EF4-FFF2-40B4-BE49-F238E27FC236}">
                <a16:creationId xmlns:a16="http://schemas.microsoft.com/office/drawing/2014/main" id="{0616F901-CC22-469B-A1B3-A2F0E244C341}"/>
              </a:ext>
            </a:extLst>
          </p:cNvPr>
          <p:cNvSpPr/>
          <p:nvPr/>
        </p:nvSpPr>
        <p:spPr>
          <a:xfrm>
            <a:off x="840509" y="635588"/>
            <a:ext cx="10095346" cy="73890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Красота сердца дороже красоты лица.</a:t>
            </a:r>
          </a:p>
        </p:txBody>
      </p:sp>
      <p:sp>
        <p:nvSpPr>
          <p:cNvPr id="5" name="Прямоугольник: скругленные углы 6">
            <a:extLst>
              <a:ext uri="{FF2B5EF4-FFF2-40B4-BE49-F238E27FC236}">
                <a16:creationId xmlns:a16="http://schemas.microsoft.com/office/drawing/2014/main" id="{0616F901-CC22-469B-A1B3-A2F0E244C341}"/>
              </a:ext>
            </a:extLst>
          </p:cNvPr>
          <p:cNvSpPr/>
          <p:nvPr/>
        </p:nvSpPr>
        <p:spPr>
          <a:xfrm>
            <a:off x="840509" y="1748570"/>
            <a:ext cx="10095346" cy="73890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 пожалей, и тебя пожалеют.</a:t>
            </a:r>
          </a:p>
        </p:txBody>
      </p:sp>
      <p:sp>
        <p:nvSpPr>
          <p:cNvPr id="6" name="Прямоугольник: скругленные углы 6">
            <a:extLst>
              <a:ext uri="{FF2B5EF4-FFF2-40B4-BE49-F238E27FC236}">
                <a16:creationId xmlns:a16="http://schemas.microsoft.com/office/drawing/2014/main" id="{0616F901-CC22-469B-A1B3-A2F0E244C341}"/>
              </a:ext>
            </a:extLst>
          </p:cNvPr>
          <p:cNvSpPr/>
          <p:nvPr/>
        </p:nvSpPr>
        <p:spPr>
          <a:xfrm>
            <a:off x="840509" y="2861552"/>
            <a:ext cx="10095346" cy="73890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Доброе братство дороже богатства.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616F901-CC22-469B-A1B3-A2F0E244C341}"/>
              </a:ext>
            </a:extLst>
          </p:cNvPr>
          <p:cNvSpPr/>
          <p:nvPr/>
        </p:nvSpPr>
        <p:spPr>
          <a:xfrm>
            <a:off x="909782" y="3974534"/>
            <a:ext cx="10095346" cy="73890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Красив тот, кто поступает красиво.</a:t>
            </a:r>
          </a:p>
        </p:txBody>
      </p:sp>
      <p:sp>
        <p:nvSpPr>
          <p:cNvPr id="8" name="Прямоугольник: скругленные углы 6">
            <a:extLst>
              <a:ext uri="{FF2B5EF4-FFF2-40B4-BE49-F238E27FC236}">
                <a16:creationId xmlns:a16="http://schemas.microsoft.com/office/drawing/2014/main" id="{0616F901-CC22-469B-A1B3-A2F0E244C341}"/>
              </a:ext>
            </a:extLst>
          </p:cNvPr>
          <p:cNvSpPr/>
          <p:nvPr/>
        </p:nvSpPr>
        <p:spPr>
          <a:xfrm>
            <a:off x="909782" y="5156788"/>
            <a:ext cx="10095346" cy="73890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Светлый человек не делает тёмные дела.</a:t>
            </a:r>
          </a:p>
        </p:txBody>
      </p:sp>
    </p:spTree>
    <p:extLst>
      <p:ext uri="{BB962C8B-B14F-4D97-AF65-F5344CB8AC3E}">
        <p14:creationId xmlns:p14="http://schemas.microsoft.com/office/powerpoint/2010/main" val="25578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1199407" y="244782"/>
            <a:ext cx="10004211" cy="1097129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Оценим работу на уроке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E97988-D698-FB07-E134-1379ED2C6C20}"/>
              </a:ext>
            </a:extLst>
          </p:cNvPr>
          <p:cNvSpPr/>
          <p:nvPr/>
        </p:nvSpPr>
        <p:spPr>
          <a:xfrm>
            <a:off x="4807345" y="2899348"/>
            <a:ext cx="38411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7 - 8 б. – «5»</a:t>
            </a: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5 - 6 б. – «4»</a:t>
            </a: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– 4 б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«3»</a:t>
            </a:r>
          </a:p>
        </p:txBody>
      </p:sp>
    </p:spTree>
    <p:extLst>
      <p:ext uri="{BB962C8B-B14F-4D97-AF65-F5344CB8AC3E}">
        <p14:creationId xmlns:p14="http://schemas.microsoft.com/office/powerpoint/2010/main" val="35355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1199407" y="244783"/>
            <a:ext cx="10004211" cy="71400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21EB82C-A542-451C-B4B2-31EB8157E775}"/>
              </a:ext>
            </a:extLst>
          </p:cNvPr>
          <p:cNvSpPr/>
          <p:nvPr/>
        </p:nvSpPr>
        <p:spPr>
          <a:xfrm>
            <a:off x="1601189" y="1259840"/>
            <a:ext cx="8989621" cy="8530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Подготовка пересказа по плану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084" y="2786590"/>
            <a:ext cx="5299346" cy="3244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27651" y="2314498"/>
            <a:ext cx="156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Карточка № 2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12" y="3477890"/>
            <a:ext cx="5748930" cy="25534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7033" y="2413936"/>
            <a:ext cx="156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Карточка № 1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2712" y="2831559"/>
            <a:ext cx="57489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К пунктам плана подобрать ключевые ( опорные слова), </a:t>
            </a:r>
          </a:p>
          <a:p>
            <a:r>
              <a:rPr lang="ru-RU" dirty="0" smtClean="0"/>
              <a:t>которые помогут пересказать 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2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1738900" y="209596"/>
            <a:ext cx="8668328" cy="618837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Рефлексия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028C0C0-01C4-4B7E-BF7E-70CD79556CEA}"/>
              </a:ext>
            </a:extLst>
          </p:cNvPr>
          <p:cNvSpPr/>
          <p:nvPr/>
        </p:nvSpPr>
        <p:spPr>
          <a:xfrm>
            <a:off x="937489" y="1654493"/>
            <a:ext cx="9679708" cy="13212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Раньше я думал …, а теперь …</a:t>
            </a:r>
          </a:p>
        </p:txBody>
      </p:sp>
      <p:pic>
        <p:nvPicPr>
          <p:cNvPr id="8" name="Picture 4" descr="Изучаем с детьми медведей ых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8537" y="4055822"/>
            <a:ext cx="2619864" cy="204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roza.ru/pics/2020/09/02/311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5" t="4759" r="8836" b="8579"/>
          <a:stretch/>
        </p:blipFill>
        <p:spPr bwMode="auto">
          <a:xfrm>
            <a:off x="9356437" y="3484732"/>
            <a:ext cx="2225963" cy="3169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0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vsegda-pomnim.com/uploads/posts/2022-04/1648944455_5-vsegda-pomnim-com-p-shishkin-utro-v-sosnovom-lesu-foto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9" y="-92279"/>
            <a:ext cx="11961089" cy="687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psovet.ru/wp-content/uploads/c/6/c/c6cdad86498ee5eb17cc914c96711dc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547599"/>
            <a:ext cx="10307782" cy="55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5236" y="6274048"/>
            <a:ext cx="10686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</a:rPr>
              <a:t>«Утро в </a:t>
            </a:r>
            <a:r>
              <a:rPr lang="ru-RU" b="1">
                <a:solidFill>
                  <a:srgbClr val="00B0F0"/>
                </a:solidFill>
                <a:latin typeface="Arial" panose="020B0604020202020204" pitchFamily="34" charset="0"/>
              </a:rPr>
              <a:t>сосновом лесу</a:t>
            </a:r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</a:rPr>
              <a:t>» - картина русских художников И. И. Шишкина и К. А. Савицкого. 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50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254047"/>
              </p:ext>
            </p:extLst>
          </p:nvPr>
        </p:nvGraphicFramePr>
        <p:xfrm>
          <a:off x="738909" y="645771"/>
          <a:ext cx="8128005" cy="3732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1867">
                  <a:extLst>
                    <a:ext uri="{9D8B030D-6E8A-4147-A177-3AD203B41FA5}">
                      <a16:colId xmlns:a16="http://schemas.microsoft.com/office/drawing/2014/main" val="2347303659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357003173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411181085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3374034652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1831323437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4221739332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672154216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3554936399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76986777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649816446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970945535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3115631576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1457126939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183599697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3942364581"/>
                    </a:ext>
                  </a:extLst>
                </a:gridCol>
              </a:tblGrid>
              <a:tr h="622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8923594"/>
                  </a:ext>
                </a:extLst>
              </a:tr>
              <a:tr h="622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6421770"/>
                  </a:ext>
                </a:extLst>
              </a:tr>
              <a:tr h="62204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5972436"/>
                  </a:ext>
                </a:extLst>
              </a:tr>
              <a:tr h="622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0664741"/>
                  </a:ext>
                </a:extLst>
              </a:tr>
              <a:tr h="62204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7106831"/>
                  </a:ext>
                </a:extLst>
              </a:tr>
              <a:tr h="622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069576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27054" y="645771"/>
            <a:ext cx="4341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 Е  Р  Е  С Т  О 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54401" y="1215112"/>
            <a:ext cx="558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 И  В О  В А  Р  О В  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54401" y="1873289"/>
            <a:ext cx="3925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 А  Р  У Ш И 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7564" y="3066473"/>
            <a:ext cx="339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 И Т  К  О 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0982" y="3774359"/>
            <a:ext cx="4008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  Р И Ш В  И 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0982" y="576499"/>
            <a:ext cx="1440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В.Д.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99850" y="1225580"/>
            <a:ext cx="1440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И.М.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99849" y="1874132"/>
            <a:ext cx="1440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Е.И.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4619" y="3094988"/>
            <a:ext cx="1440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Б.С.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7125" y="3774359"/>
            <a:ext cx="1440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М.М.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4704" y="4738677"/>
            <a:ext cx="77364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0070C0"/>
                </a:solidFill>
              </a:rPr>
              <a:t>Валентин Дмитриевич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0164" y="4751250"/>
            <a:ext cx="6763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0070C0"/>
                </a:solidFill>
              </a:rPr>
              <a:t>Ирина Михайловна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314" y="4756102"/>
            <a:ext cx="63210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0070C0"/>
                </a:solidFill>
              </a:rPr>
              <a:t>Евгений Иванович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41393" y="4770585"/>
            <a:ext cx="62615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0070C0"/>
                </a:solidFill>
              </a:rPr>
              <a:t>Борис Степанович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4704" y="4916613"/>
            <a:ext cx="72907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0070C0"/>
                </a:solidFill>
              </a:rPr>
              <a:t>Михаил Михайлович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004" y="2110224"/>
            <a:ext cx="3300596" cy="44368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819" y="2012517"/>
            <a:ext cx="3407982" cy="459363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829" y="2012517"/>
            <a:ext cx="3376972" cy="45301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99" y="2008045"/>
            <a:ext cx="3437664" cy="459810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988" y="2008045"/>
            <a:ext cx="3512648" cy="4689894"/>
          </a:xfrm>
          <a:prstGeom prst="rect">
            <a:avLst/>
          </a:prstGeom>
        </p:spPr>
      </p:pic>
      <p:sp>
        <p:nvSpPr>
          <p:cNvPr id="23" name="Прямоугольник: скругленные углы 2">
            <a:extLst>
              <a:ext uri="{FF2B5EF4-FFF2-40B4-BE49-F238E27FC236}">
                <a16:creationId xmlns:a16="http://schemas.microsoft.com/office/drawing/2014/main" id="{721EB82C-A542-451C-B4B2-31EB8157E775}"/>
              </a:ext>
            </a:extLst>
          </p:cNvPr>
          <p:cNvSpPr/>
          <p:nvPr/>
        </p:nvSpPr>
        <p:spPr>
          <a:xfrm>
            <a:off x="2458578" y="5900368"/>
            <a:ext cx="5080006" cy="6852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О братьях наших меньших</a:t>
            </a:r>
          </a:p>
        </p:txBody>
      </p:sp>
    </p:spTree>
    <p:extLst>
      <p:ext uri="{BB962C8B-B14F-4D97-AF65-F5344CB8AC3E}">
        <p14:creationId xmlns:p14="http://schemas.microsoft.com/office/powerpoint/2010/main" val="5145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59" y="0"/>
            <a:ext cx="2482238" cy="33141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67" y="3357593"/>
            <a:ext cx="2433450" cy="32549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140" y="53191"/>
            <a:ext cx="2319747" cy="31267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427" y="3387383"/>
            <a:ext cx="2391060" cy="3195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4" y="53191"/>
            <a:ext cx="2410083" cy="3239782"/>
          </a:xfrm>
          <a:prstGeom prst="rect">
            <a:avLst/>
          </a:prstGeom>
        </p:spPr>
      </p:pic>
      <p:pic>
        <p:nvPicPr>
          <p:cNvPr id="7" name="Picture 2" descr="https://static.detmir.st/media_out/782/294/3294782/1500/2.jpg?16522645292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t="13173" r="14982" b="3645"/>
          <a:stretch/>
        </p:blipFill>
        <p:spPr bwMode="auto">
          <a:xfrm>
            <a:off x="6336146" y="1120866"/>
            <a:ext cx="1511108" cy="1741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0764" y="1482962"/>
            <a:ext cx="2197029" cy="1503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7135" y="4886037"/>
            <a:ext cx="2683889" cy="1376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s://i.ytimg.com/vi/JsGaq_3KRr4/maxresdefault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" r="4954"/>
          <a:stretch/>
        </p:blipFill>
        <p:spPr bwMode="auto">
          <a:xfrm>
            <a:off x="9234391" y="4516582"/>
            <a:ext cx="2402599" cy="1496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88134" y="2862597"/>
            <a:ext cx="1783718" cy="1521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206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21EB82C-A542-451C-B4B2-31EB8157E775}"/>
              </a:ext>
            </a:extLst>
          </p:cNvPr>
          <p:cNvSpPr/>
          <p:nvPr/>
        </p:nvSpPr>
        <p:spPr>
          <a:xfrm>
            <a:off x="2705856" y="1317789"/>
            <a:ext cx="5714999" cy="8857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ДА  - НЕТ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1318846" y="220431"/>
            <a:ext cx="8669216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Блиц опрос по жанрам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267FF6C-02E3-4A5C-BF27-3655FB501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365" y="3710898"/>
            <a:ext cx="2292783" cy="295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61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496C646-FFB7-2C5E-8BC8-B15406A78D66}"/>
              </a:ext>
            </a:extLst>
          </p:cNvPr>
          <p:cNvSpPr/>
          <p:nvPr/>
        </p:nvSpPr>
        <p:spPr>
          <a:xfrm>
            <a:off x="9937648" y="5382812"/>
            <a:ext cx="2411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б. – верно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б. – 1- 2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б. – 3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&gt;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D52F802-C2BD-13A3-935C-5F6A2C79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379" y="3580598"/>
            <a:ext cx="1273005" cy="163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DE0889B-8A61-D31D-48DB-8DAE6F05549E}"/>
              </a:ext>
            </a:extLst>
          </p:cNvPr>
          <p:cNvSpPr/>
          <p:nvPr/>
        </p:nvSpPr>
        <p:spPr>
          <a:xfrm>
            <a:off x="1575163" y="87120"/>
            <a:ext cx="8669216" cy="57958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Блиц опрос по жанрам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616512"/>
              </p:ext>
            </p:extLst>
          </p:nvPr>
        </p:nvGraphicFramePr>
        <p:xfrm>
          <a:off x="278411" y="666706"/>
          <a:ext cx="9494302" cy="605882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625841">
                  <a:extLst>
                    <a:ext uri="{9D8B030D-6E8A-4147-A177-3AD203B41FA5}">
                      <a16:colId xmlns:a16="http://schemas.microsoft.com/office/drawing/2014/main" val="1940803480"/>
                    </a:ext>
                  </a:extLst>
                </a:gridCol>
                <a:gridCol w="7292682">
                  <a:extLst>
                    <a:ext uri="{9D8B030D-6E8A-4147-A177-3AD203B41FA5}">
                      <a16:colId xmlns:a16="http://schemas.microsoft.com/office/drawing/2014/main" val="4043207138"/>
                    </a:ext>
                  </a:extLst>
                </a:gridCol>
                <a:gridCol w="718295">
                  <a:extLst>
                    <a:ext uri="{9D8B030D-6E8A-4147-A177-3AD203B41FA5}">
                      <a16:colId xmlns:a16="http://schemas.microsoft.com/office/drawing/2014/main" val="4236358726"/>
                    </a:ext>
                  </a:extLst>
                </a:gridCol>
                <a:gridCol w="857484">
                  <a:extLst>
                    <a:ext uri="{9D8B030D-6E8A-4147-A177-3AD203B41FA5}">
                      <a16:colId xmlns:a16="http://schemas.microsoft.com/office/drawing/2014/main" val="2262107362"/>
                    </a:ext>
                  </a:extLst>
                </a:gridCol>
              </a:tblGrid>
              <a:tr h="3932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0688928"/>
                  </a:ext>
                </a:extLst>
              </a:tr>
              <a:tr h="11555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Рассказ – это небольшое по объему литературное произведение, повествующее об одном событии из жизни героя.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4501988"/>
                  </a:ext>
                </a:extLst>
              </a:tr>
              <a:tr h="8685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Можно ли встретить произведение М.М. Пришвина «Ребята и утята» в книге «Стихи о природе»?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9685946"/>
                  </a:ext>
                </a:extLst>
              </a:tr>
              <a:tr h="7703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Сказка – занимательный рассказ о необыкновенных и вымышленных событиях и приключениях.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2590118"/>
                  </a:ext>
                </a:extLst>
              </a:tr>
              <a:tr h="8685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Можно ли поместить произведение Б. С. Житкова «Храбрый утёнок» в книгу «Авторские сказки»?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5087591"/>
                  </a:ext>
                </a:extLst>
              </a:tr>
              <a:tr h="8301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Стихотворение – это небольшое произведение, в котором присутствуют рифма и ритм.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9342660"/>
                  </a:ext>
                </a:extLst>
              </a:tr>
              <a:tr h="10997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Можно ли опубликовать произведение И. Пивоваровой «Жила – была собака» в книге </a:t>
                      </a:r>
                      <a:r>
                        <a:rPr lang="ru-RU" sz="2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«Авторские сказки»?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3781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8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496C646-FFB7-2C5E-8BC8-B15406A78D66}"/>
              </a:ext>
            </a:extLst>
          </p:cNvPr>
          <p:cNvSpPr/>
          <p:nvPr/>
        </p:nvSpPr>
        <p:spPr>
          <a:xfrm>
            <a:off x="9937648" y="5382812"/>
            <a:ext cx="2411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б. – верно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б. – 1- 2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б. – 3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&gt;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D52F802-C2BD-13A3-935C-5F6A2C79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379" y="3580598"/>
            <a:ext cx="1273005" cy="163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DE0889B-8A61-D31D-48DB-8DAE6F05549E}"/>
              </a:ext>
            </a:extLst>
          </p:cNvPr>
          <p:cNvSpPr/>
          <p:nvPr/>
        </p:nvSpPr>
        <p:spPr>
          <a:xfrm>
            <a:off x="1696737" y="161410"/>
            <a:ext cx="8669216" cy="645843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Блиц опрос по жанрам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175982"/>
              </p:ext>
            </p:extLst>
          </p:nvPr>
        </p:nvGraphicFramePr>
        <p:xfrm>
          <a:off x="286328" y="807253"/>
          <a:ext cx="9651320" cy="591272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636191">
                  <a:extLst>
                    <a:ext uri="{9D8B030D-6E8A-4147-A177-3AD203B41FA5}">
                      <a16:colId xmlns:a16="http://schemas.microsoft.com/office/drawing/2014/main" val="1940803480"/>
                    </a:ext>
                  </a:extLst>
                </a:gridCol>
                <a:gridCol w="7413290">
                  <a:extLst>
                    <a:ext uri="{9D8B030D-6E8A-4147-A177-3AD203B41FA5}">
                      <a16:colId xmlns:a16="http://schemas.microsoft.com/office/drawing/2014/main" val="4043207138"/>
                    </a:ext>
                  </a:extLst>
                </a:gridCol>
                <a:gridCol w="730174">
                  <a:extLst>
                    <a:ext uri="{9D8B030D-6E8A-4147-A177-3AD203B41FA5}">
                      <a16:colId xmlns:a16="http://schemas.microsoft.com/office/drawing/2014/main" val="4236358726"/>
                    </a:ext>
                  </a:extLst>
                </a:gridCol>
                <a:gridCol w="871665">
                  <a:extLst>
                    <a:ext uri="{9D8B030D-6E8A-4147-A177-3AD203B41FA5}">
                      <a16:colId xmlns:a16="http://schemas.microsoft.com/office/drawing/2014/main" val="2262107362"/>
                    </a:ext>
                  </a:extLst>
                </a:gridCol>
              </a:tblGrid>
              <a:tr h="4605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0688928"/>
                  </a:ext>
                </a:extLst>
              </a:tr>
              <a:tr h="9591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Рассказ – это небольшое по объему литературное произведение, повествующее об одном событии из жизни героя.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да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4501988"/>
                  </a:ext>
                </a:extLst>
              </a:tr>
              <a:tr h="8836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Можно ли встретить произведение М.М. Пришвина «Ребята и утята» в книге «Стихи о природе»?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нет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9685946"/>
                  </a:ext>
                </a:extLst>
              </a:tr>
              <a:tr h="7685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Сказка – занимательный рассказ о необыкновенных и вымышленных событиях и приключениях.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да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2590118"/>
                  </a:ext>
                </a:extLst>
              </a:tr>
              <a:tr h="8836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Можно ли поместить произведение Б. С. Житкова «Храбрый утёнок» в книгу «Авторские сказки»?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да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5087591"/>
                  </a:ext>
                </a:extLst>
              </a:tr>
              <a:tr h="8445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Стихотворение – это небольшое произведение, в котором присутствуют рифма и ритм.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да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9342660"/>
                  </a:ext>
                </a:extLst>
              </a:tr>
              <a:tr h="8836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Можно ли опубликовать произведение И. Пивоваровой «Жила – была собака» в книге «Авторские сказки»?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нет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3781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50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172819"/>
              </p:ext>
            </p:extLst>
          </p:nvPr>
        </p:nvGraphicFramePr>
        <p:xfrm>
          <a:off x="738909" y="645771"/>
          <a:ext cx="8128005" cy="3732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1867">
                  <a:extLst>
                    <a:ext uri="{9D8B030D-6E8A-4147-A177-3AD203B41FA5}">
                      <a16:colId xmlns:a16="http://schemas.microsoft.com/office/drawing/2014/main" val="2347303659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357003173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411181085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3374034652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1831323437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4221739332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672154216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3554936399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76986777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649816446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2970945535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3115631576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1457126939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183599697"/>
                    </a:ext>
                  </a:extLst>
                </a:gridCol>
                <a:gridCol w="541867">
                  <a:extLst>
                    <a:ext uri="{9D8B030D-6E8A-4147-A177-3AD203B41FA5}">
                      <a16:colId xmlns:a16="http://schemas.microsoft.com/office/drawing/2014/main" val="3942364581"/>
                    </a:ext>
                  </a:extLst>
                </a:gridCol>
              </a:tblGrid>
              <a:tr h="622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8923594"/>
                  </a:ext>
                </a:extLst>
              </a:tr>
              <a:tr h="62204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6421770"/>
                  </a:ext>
                </a:extLst>
              </a:tr>
              <a:tr h="62204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5972436"/>
                  </a:ext>
                </a:extLst>
              </a:tr>
              <a:tr h="622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0664741"/>
                  </a:ext>
                </a:extLst>
              </a:tr>
              <a:tr h="62204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7106831"/>
                  </a:ext>
                </a:extLst>
              </a:tr>
              <a:tr h="6220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069576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27054" y="645771"/>
            <a:ext cx="4341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Б  Е  Р  Е  С Т  О 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54401" y="1215112"/>
            <a:ext cx="558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 И  В О  В А  Р  О В  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54401" y="1873289"/>
            <a:ext cx="3925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 А  Р  У Ш И 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7564" y="3066473"/>
            <a:ext cx="339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 И Т  К  О 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0982" y="3774359"/>
            <a:ext cx="4008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  Р И Ш В  И 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7846" y="539322"/>
            <a:ext cx="1440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В.Д.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99850" y="1225580"/>
            <a:ext cx="1440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И.М.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99849" y="1874132"/>
            <a:ext cx="1440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Е.И.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4619" y="3094988"/>
            <a:ext cx="1440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Б.С.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7125" y="3774359"/>
            <a:ext cx="1440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М.М.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80100" y="2517826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01203" y="1879567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27053" y="627194"/>
            <a:ext cx="479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933915" y="1211554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961629" y="2511903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971587" y="3060550"/>
            <a:ext cx="590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916218" y="3761196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256" y="2081248"/>
            <a:ext cx="3346239" cy="4439625"/>
          </a:xfrm>
          <a:prstGeom prst="rect">
            <a:avLst/>
          </a:prstGeom>
        </p:spPr>
      </p:pic>
      <p:pic>
        <p:nvPicPr>
          <p:cNvPr id="3074" name="Picture 2" descr="https://img2.freepng.ru/20190930/lgf/transparent-cartoon-puppy-clip-art-animated-cartoon-dog-5d92335358caf4.1900282815698624833637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" b="100000" l="0" r="98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40" y="4440259"/>
            <a:ext cx="2339111" cy="218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apik.pro/uploads/posts/2021-09/1630492607_23-papik-pro-p-yashcheritsa-risunok-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128" y="4698253"/>
            <a:ext cx="2387600" cy="17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9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929</Words>
  <Application>Microsoft Office PowerPoint</Application>
  <PresentationFormat>Широкоэкранный</PresentationFormat>
  <Paragraphs>231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Roboto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</dc:creator>
  <cp:lastModifiedBy>shelk</cp:lastModifiedBy>
  <cp:revision>246</cp:revision>
  <dcterms:created xsi:type="dcterms:W3CDTF">2019-11-21T05:15:03Z</dcterms:created>
  <dcterms:modified xsi:type="dcterms:W3CDTF">2022-11-30T21:16:16Z</dcterms:modified>
</cp:coreProperties>
</file>