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2"/>
  </p:notesMasterIdLst>
  <p:sldIdLst>
    <p:sldId id="280" r:id="rId5"/>
    <p:sldId id="268" r:id="rId6"/>
    <p:sldId id="274" r:id="rId7"/>
    <p:sldId id="277" r:id="rId8"/>
    <p:sldId id="298" r:id="rId9"/>
    <p:sldId id="264" r:id="rId10"/>
    <p:sldId id="283" r:id="rId11"/>
    <p:sldId id="294" r:id="rId12"/>
    <p:sldId id="291" r:id="rId13"/>
    <p:sldId id="299" r:id="rId14"/>
    <p:sldId id="282" r:id="rId15"/>
    <p:sldId id="270" r:id="rId16"/>
    <p:sldId id="286" r:id="rId17"/>
    <p:sldId id="281" r:id="rId18"/>
    <p:sldId id="295" r:id="rId19"/>
    <p:sldId id="300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9E6A3-9D21-453B-807C-DC7168234957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C2B52-6B05-4F63-9B90-B11A4D517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55DF1-6C56-4D57-A53A-65559549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4AA-2963-4FE9-870A-FDF20269EF07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CD074-65B5-4A17-ADDE-C2CB384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4F35A-7E27-403E-B3CE-137CBE6C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6B49-7392-4E88-9BDB-DA802F1E1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68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6EC3E-8399-4F92-AA0C-120508A8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CFC3-CF11-4546-9938-79A4B16E9F23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79C40-5FAF-4EE3-BFAF-1C9F19F7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ED87-0860-478C-A642-167AF9B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0787-01EB-4645-8006-90E703E56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7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1F5A0-2B65-4A20-AAE5-891CF814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46F0-13A9-411C-AC7F-938BF9904418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15254-A8F9-497A-8C50-D88B90CA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1EDE7-6172-4765-933E-4F070BD7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7527-A527-452E-84EC-CA2010A38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91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5B87AFC-69EB-428D-8922-2B37F945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E0A9-6F01-4BD2-9F62-B22A34B8B96D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F5152B-9ED5-409B-A21D-CE5276A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AE46124-BB1B-45A7-AD44-9EB64224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9E0F-B5BC-4F6C-8EC6-E3B57670B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02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2F21CD8-D1E2-4132-80B2-12383DDC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49F9-3C69-455F-A670-E6CBE9672ACD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C6B1AAA-139C-4224-8821-0B4E4D5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7D09EEC-ED3E-4A9F-B252-EEE30050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2B3C-E548-4203-9534-1CEFE0AF4E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02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67F5AC-6008-42D9-A1CE-317678C9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2480-EAD4-4A7B-97BF-D0EE3652F182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F0E71EF-7181-42AC-9A4C-4CAC16F1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7B0A7AD-BF60-4F57-8201-D2E7DCD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4911-759D-4046-9FFA-6D990021A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52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33EB614-D23F-4111-A6A2-91883C4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1801-E3EC-4809-8975-EDFF8F99BFCF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F510F11-33FE-4C91-94F1-CF4B8FD5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EDA8F9C-7AB1-431B-9290-2834857A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B655-141A-47FD-AFDC-48240A4FA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89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13A648B-F115-4138-B5ED-DD38053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399F-6B85-4B3E-8B71-96A91BA68B5C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F1EBFC3-AEC7-4BCF-8C62-2E90A2A4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4CD87E-6F4A-4AC2-8102-F6655FC5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A783-0419-42CB-A3A3-6CA9FAC39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25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476D8A8-ED10-41C3-ABB8-2DA67B13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AAFB-906F-48CD-9EDE-F0D4BE794576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A63C11E-5AD8-481C-B5DB-4B1A727A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B332CC-B663-4AD4-BF8B-8CEC4373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2B48-7525-4462-8887-C4417F67B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66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9482F-843C-4075-B003-5059FA28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474F-90DC-4898-BEE7-C7EECE64FB07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9CA91-A4E0-4E3B-ADE4-7CA4FEB1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A8D26-3FC5-4755-B428-07CA22D2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F323-4EFB-4E26-A8C2-750C32A34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08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CC355-ED3F-48D6-BB0C-5E659A93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3B80-2143-4F38-B227-43478F1493F9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8B3F8-36CE-4982-836C-0779CE26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16B50-314E-4CC9-8F2C-71A9D6C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BA6F-170D-4115-8DF4-33E985AB9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80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2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5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3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68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76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8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9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8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39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12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38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4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58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8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13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1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98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12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35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47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6D9F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6BEB054-371C-4E53-94F9-F5BA28430B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55F19AA-869B-47D8-9979-2F9378C10A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B1EBC-28E2-4680-9C56-24E22AD09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19D3C-DF11-4D48-9AEF-C1B7523E6841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67A8B-D455-4DAC-8B1F-3C0683CBB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B94A1-2F9D-4F13-B4CF-3501FC746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B1AA93-6E55-4293-A298-87CA5C6F7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8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3DC4E0-4833-495F-9EBB-1FB861BD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F65A8-33CA-4003-9AD4-94D6D554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      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                Урок математики по теме: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FE3B9-6FE6-4BE4-8DE8-F4E51CE1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 «Текстовая задача. Структура задачи. Закрепление.»</a:t>
            </a: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0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9254" y="153330"/>
            <a:ext cx="400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Анаграмма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967E49-E01E-4979-BF40-D1A8AC598840}"/>
              </a:ext>
            </a:extLst>
          </p:cNvPr>
          <p:cNvSpPr/>
          <p:nvPr/>
        </p:nvSpPr>
        <p:spPr>
          <a:xfrm>
            <a:off x="1631092" y="939114"/>
            <a:ext cx="52269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ЗОК/ОТ/РЕ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2AD01-EA78-4290-9F47-9EFB4A117C5E}"/>
              </a:ext>
            </a:extLst>
          </p:cNvPr>
          <p:cNvSpPr/>
          <p:nvPr/>
        </p:nvSpPr>
        <p:spPr>
          <a:xfrm>
            <a:off x="1631092" y="2432785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ЧУЛ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F3F8E5-FD35-456C-B2EF-3DB28E1E8D88}"/>
              </a:ext>
            </a:extLst>
          </p:cNvPr>
          <p:cNvSpPr/>
          <p:nvPr/>
        </p:nvSpPr>
        <p:spPr>
          <a:xfrm>
            <a:off x="1631092" y="3649457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Я/ПРЯ/МА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69999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0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9254" y="153330"/>
            <a:ext cx="400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Анаграмма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967E49-E01E-4979-BF40-D1A8AC598840}"/>
              </a:ext>
            </a:extLst>
          </p:cNvPr>
          <p:cNvSpPr/>
          <p:nvPr/>
        </p:nvSpPr>
        <p:spPr>
          <a:xfrm>
            <a:off x="1631092" y="939114"/>
            <a:ext cx="52269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/>
              <a:t>       ОТРЕЗОК</a:t>
            </a:r>
          </a:p>
          <a:p>
            <a:r>
              <a:rPr lang="ru-RU" sz="3200" b="1" dirty="0"/>
              <a:t>    что такое отрезок?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2AD01-EA78-4290-9F47-9EFB4A117C5E}"/>
              </a:ext>
            </a:extLst>
          </p:cNvPr>
          <p:cNvSpPr/>
          <p:nvPr/>
        </p:nvSpPr>
        <p:spPr>
          <a:xfrm>
            <a:off x="1631092" y="2432785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     ЛУЧ             </a:t>
            </a:r>
          </a:p>
          <a:p>
            <a:r>
              <a:rPr lang="ru-RU" sz="3200" b="1" dirty="0"/>
              <a:t>    что такое луч?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F3F8E5-FD35-456C-B2EF-3DB28E1E8D88}"/>
              </a:ext>
            </a:extLst>
          </p:cNvPr>
          <p:cNvSpPr/>
          <p:nvPr/>
        </p:nvSpPr>
        <p:spPr>
          <a:xfrm>
            <a:off x="1631092" y="3649457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    ПРЯМАЯ</a:t>
            </a:r>
          </a:p>
          <a:p>
            <a:r>
              <a:rPr lang="ru-RU" sz="3200" b="1" dirty="0"/>
              <a:t>    что такое прямая?    </a:t>
            </a:r>
          </a:p>
        </p:txBody>
      </p:sp>
    </p:spTree>
    <p:extLst>
      <p:ext uri="{BB962C8B-B14F-4D97-AF65-F5344CB8AC3E}">
        <p14:creationId xmlns:p14="http://schemas.microsoft.com/office/powerpoint/2010/main" val="391266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2ABF2-F8D8-477B-9FDF-306E122D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0" y="580767"/>
            <a:ext cx="8503999" cy="41965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365239-98F6-400A-8F5A-8A1EB4D75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54" y="1241138"/>
            <a:ext cx="2748106" cy="4724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A113-24A1-43F9-99C5-9D1C0C7483EC}"/>
              </a:ext>
            </a:extLst>
          </p:cNvPr>
          <p:cNvSpPr txBox="1"/>
          <p:nvPr/>
        </p:nvSpPr>
        <p:spPr>
          <a:xfrm>
            <a:off x="1865870" y="383059"/>
            <a:ext cx="896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Поздравляем с Днём матери!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7E6A-331A-49BC-8D69-88AD73E35B62}"/>
              </a:ext>
            </a:extLst>
          </p:cNvPr>
          <p:cNvSpPr txBox="1"/>
          <p:nvPr/>
        </p:nvSpPr>
        <p:spPr>
          <a:xfrm>
            <a:off x="4399005" y="1519882"/>
            <a:ext cx="35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9929D9-CE10-4F29-9A11-0B64A60CD939}"/>
              </a:ext>
            </a:extLst>
          </p:cNvPr>
          <p:cNvSpPr/>
          <p:nvPr/>
        </p:nvSpPr>
        <p:spPr>
          <a:xfrm>
            <a:off x="4572000" y="3249827"/>
            <a:ext cx="45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C2D54-3B5F-4E52-A96F-F2CC5260C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38" y="2974991"/>
            <a:ext cx="701101" cy="859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C4C3C0-D302-400A-A597-7236735EE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032" y="2067587"/>
            <a:ext cx="701101" cy="8596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20E39C-12CE-4F91-B2AC-21F27096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073" y="2284342"/>
            <a:ext cx="701101" cy="8596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1EA966-F4E5-484C-A3E3-8F9BE161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59" y="2791798"/>
            <a:ext cx="701101" cy="8596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473A47-CD96-4A42-8403-CE81B3CBA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554" y="1776886"/>
            <a:ext cx="701101" cy="8596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1682C5-7571-46E6-9970-CEBEB66D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348" y="2390216"/>
            <a:ext cx="7011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32" y="153330"/>
            <a:ext cx="71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AD16AB-4587-4221-A753-DF60F670204E}"/>
              </a:ext>
            </a:extLst>
          </p:cNvPr>
          <p:cNvSpPr/>
          <p:nvPr/>
        </p:nvSpPr>
        <p:spPr>
          <a:xfrm>
            <a:off x="1804085" y="829882"/>
            <a:ext cx="6734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</a:t>
            </a:r>
            <a:r>
              <a:rPr lang="ru-RU" sz="2800" b="1" dirty="0"/>
              <a:t>5 + 4 =    (Ы)		4 +1=    (О)</a:t>
            </a:r>
          </a:p>
          <a:p>
            <a:r>
              <a:rPr lang="ru-RU" sz="2800" b="1" dirty="0"/>
              <a:t>    4 – 2 =     (О)	          7 – 3 =   (Л)</a:t>
            </a:r>
          </a:p>
          <a:p>
            <a:r>
              <a:rPr lang="ru-RU" sz="2800" b="1" dirty="0"/>
              <a:t>    6 + 1 =    (Ц)                   6 – 6 =   (М)</a:t>
            </a:r>
          </a:p>
          <a:p>
            <a:r>
              <a:rPr lang="ru-RU" sz="2800" b="1" dirty="0"/>
              <a:t>    8 – 2 =    (Д)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A9C2DD9-9E9C-4182-A097-CECF40346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8136"/>
              </p:ext>
            </p:extLst>
          </p:nvPr>
        </p:nvGraphicFramePr>
        <p:xfrm>
          <a:off x="2273643" y="3237470"/>
          <a:ext cx="5214552" cy="1110534"/>
        </p:xfrm>
        <a:graphic>
          <a:graphicData uri="http://schemas.openxmlformats.org/drawingml/2006/table">
            <a:tbl>
              <a:tblPr firstRow="1" firstCol="1" bandRow="1"/>
              <a:tblGrid>
                <a:gridCol w="744936">
                  <a:extLst>
                    <a:ext uri="{9D8B030D-6E8A-4147-A177-3AD203B41FA5}">
                      <a16:colId xmlns:a16="http://schemas.microsoft.com/office/drawing/2014/main" val="2289699721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2329603842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1633369608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4073015826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400383189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748461746"/>
                    </a:ext>
                  </a:extLst>
                </a:gridCol>
                <a:gridCol w="744936">
                  <a:extLst>
                    <a:ext uri="{9D8B030D-6E8A-4147-A177-3AD203B41FA5}">
                      <a16:colId xmlns:a16="http://schemas.microsoft.com/office/drawing/2014/main" val="2265928004"/>
                    </a:ext>
                  </a:extLst>
                </a:gridCol>
              </a:tblGrid>
              <a:tr h="55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12981"/>
                  </a:ext>
                </a:extLst>
              </a:tr>
              <a:tr h="55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8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3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32" y="153330"/>
            <a:ext cx="71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Проверь себя 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AD16AB-4587-4221-A753-DF60F670204E}"/>
              </a:ext>
            </a:extLst>
          </p:cNvPr>
          <p:cNvSpPr/>
          <p:nvPr/>
        </p:nvSpPr>
        <p:spPr>
          <a:xfrm>
            <a:off x="1804085" y="829882"/>
            <a:ext cx="6734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+ 4 =    (Ы)		4 +1=    (О)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4 – 2 =     (О)	          7 – 3 =   (Л)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6 + 1 =    (Ц)                   6 – 6 =   (М)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8 – 2 =    (Д)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A9C2DD9-9E9C-4182-A097-CECF40346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92893"/>
              </p:ext>
            </p:extLst>
          </p:nvPr>
        </p:nvGraphicFramePr>
        <p:xfrm>
          <a:off x="2310714" y="3237470"/>
          <a:ext cx="5177474" cy="1110534"/>
        </p:xfrm>
        <a:graphic>
          <a:graphicData uri="http://schemas.openxmlformats.org/drawingml/2006/table">
            <a:tbl>
              <a:tblPr firstRow="1" firstCol="1" bandRow="1"/>
              <a:tblGrid>
                <a:gridCol w="587360">
                  <a:extLst>
                    <a:ext uri="{9D8B030D-6E8A-4147-A177-3AD203B41FA5}">
                      <a16:colId xmlns:a16="http://schemas.microsoft.com/office/drawing/2014/main" val="2289699721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2329603842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1633369608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4073015826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400383189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748461746"/>
                    </a:ext>
                  </a:extLst>
                </a:gridCol>
                <a:gridCol w="765019">
                  <a:extLst>
                    <a:ext uri="{9D8B030D-6E8A-4147-A177-3AD203B41FA5}">
                      <a16:colId xmlns:a16="http://schemas.microsoft.com/office/drawing/2014/main" val="2265928004"/>
                    </a:ext>
                  </a:extLst>
                </a:gridCol>
              </a:tblGrid>
              <a:tr h="55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12981"/>
                  </a:ext>
                </a:extLst>
              </a:tr>
              <a:tr h="55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8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52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0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967E49-E01E-4979-BF40-D1A8AC598840}"/>
              </a:ext>
            </a:extLst>
          </p:cNvPr>
          <p:cNvSpPr/>
          <p:nvPr/>
        </p:nvSpPr>
        <p:spPr>
          <a:xfrm>
            <a:off x="1631092" y="939114"/>
            <a:ext cx="522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2AD01-EA78-4290-9F47-9EFB4A117C5E}"/>
              </a:ext>
            </a:extLst>
          </p:cNvPr>
          <p:cNvSpPr/>
          <p:nvPr/>
        </p:nvSpPr>
        <p:spPr>
          <a:xfrm>
            <a:off x="1631092" y="2432785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F3F8E5-FD35-456C-B2EF-3DB28E1E8D88}"/>
              </a:ext>
            </a:extLst>
          </p:cNvPr>
          <p:cNvSpPr/>
          <p:nvPr/>
        </p:nvSpPr>
        <p:spPr>
          <a:xfrm>
            <a:off x="1631092" y="3649457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</p:txBody>
      </p:sp>
      <p:pic>
        <p:nvPicPr>
          <p:cNvPr id="9" name="Picture 4" descr="https://fs00.infourok.ru/images/doc/47/59031/hello_html_m31b15cb2.gif">
            <a:extLst>
              <a:ext uri="{FF2B5EF4-FFF2-40B4-BE49-F238E27FC236}">
                <a16:creationId xmlns:a16="http://schemas.microsoft.com/office/drawing/2014/main" id="{DE77A747-62DB-4712-80E7-B5E5B2ED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6" y="315070"/>
            <a:ext cx="5708821" cy="6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7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0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967E49-E01E-4979-BF40-D1A8AC598840}"/>
              </a:ext>
            </a:extLst>
          </p:cNvPr>
          <p:cNvSpPr/>
          <p:nvPr/>
        </p:nvSpPr>
        <p:spPr>
          <a:xfrm>
            <a:off x="1631092" y="939114"/>
            <a:ext cx="522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2AD01-EA78-4290-9F47-9EFB4A117C5E}"/>
              </a:ext>
            </a:extLst>
          </p:cNvPr>
          <p:cNvSpPr/>
          <p:nvPr/>
        </p:nvSpPr>
        <p:spPr>
          <a:xfrm>
            <a:off x="1631092" y="2432785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F3F8E5-FD35-456C-B2EF-3DB28E1E8D88}"/>
              </a:ext>
            </a:extLst>
          </p:cNvPr>
          <p:cNvSpPr/>
          <p:nvPr/>
        </p:nvSpPr>
        <p:spPr>
          <a:xfrm>
            <a:off x="1631092" y="3649457"/>
            <a:ext cx="522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CBDBFE-99F9-4856-B2F5-31F292334CF2}"/>
              </a:ext>
            </a:extLst>
          </p:cNvPr>
          <p:cNvSpPr/>
          <p:nvPr/>
        </p:nvSpPr>
        <p:spPr>
          <a:xfrm>
            <a:off x="1631091" y="1663342"/>
            <a:ext cx="6875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/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  УРОК!!!</a:t>
            </a:r>
          </a:p>
        </p:txBody>
      </p:sp>
    </p:spTree>
    <p:extLst>
      <p:ext uri="{BB962C8B-B14F-4D97-AF65-F5344CB8AC3E}">
        <p14:creationId xmlns:p14="http://schemas.microsoft.com/office/powerpoint/2010/main" val="335331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1432" y="153330"/>
            <a:ext cx="71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BCA7E5-4081-46EA-B11E-F92F2A2AA930}"/>
              </a:ext>
            </a:extLst>
          </p:cNvPr>
          <p:cNvPicPr/>
          <p:nvPr/>
        </p:nvPicPr>
        <p:blipFill rotWithShape="1">
          <a:blip r:embed="rId3" cstate="print"/>
          <a:srcRect l="9028" t="18914" r="11509" b="9656"/>
          <a:stretch/>
        </p:blipFill>
        <p:spPr bwMode="auto">
          <a:xfrm>
            <a:off x="1519883" y="267713"/>
            <a:ext cx="7329118" cy="504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75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F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Masha.i.medved._1.seriya_.2009.XviD.TVRip 012_0003.jpg">
            <a:extLst>
              <a:ext uri="{FF2B5EF4-FFF2-40B4-BE49-F238E27FC236}">
                <a16:creationId xmlns:a16="http://schemas.microsoft.com/office/drawing/2014/main" id="{B68B3714-389D-430E-8978-479EEBD4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195" r="3163"/>
          <a:stretch>
            <a:fillRect/>
          </a:stretch>
        </p:blipFill>
        <p:spPr bwMode="auto">
          <a:xfrm>
            <a:off x="720000" y="900000"/>
            <a:ext cx="783981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8">
            <a:extLst>
              <a:ext uri="{FF2B5EF4-FFF2-40B4-BE49-F238E27FC236}">
                <a16:creationId xmlns:a16="http://schemas.microsoft.com/office/drawing/2014/main" id="{202A9026-4877-4EE6-9461-B10D7DC1388D}"/>
              </a:ext>
            </a:extLst>
          </p:cNvPr>
          <p:cNvGrpSpPr>
            <a:grpSpLocks/>
          </p:cNvGrpSpPr>
          <p:nvPr/>
        </p:nvGrpSpPr>
        <p:grpSpPr bwMode="auto">
          <a:xfrm>
            <a:off x="815188" y="857250"/>
            <a:ext cx="2571750" cy="1714500"/>
            <a:chOff x="836901" y="857232"/>
            <a:chExt cx="2571768" cy="1714512"/>
          </a:xfrm>
        </p:grpSpPr>
        <p:sp>
          <p:nvSpPr>
            <p:cNvPr id="17436" name="Rectangle 28">
              <a:extLst>
                <a:ext uri="{FF2B5EF4-FFF2-40B4-BE49-F238E27FC236}">
                  <a16:creationId xmlns:a16="http://schemas.microsoft.com/office/drawing/2014/main" id="{2EB7CEED-F0C0-406B-88DF-A4D6D735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901" y="857232"/>
              <a:ext cx="2571768" cy="171451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37" name="TextBox 11">
              <a:extLst>
                <a:ext uri="{FF2B5EF4-FFF2-40B4-BE49-F238E27FC236}">
                  <a16:creationId xmlns:a16="http://schemas.microsoft.com/office/drawing/2014/main" id="{F7B49241-4F7D-4ED5-BD97-24016EBB5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1214422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 + 3 </a:t>
              </a:r>
            </a:p>
          </p:txBody>
        </p:sp>
      </p:grpSp>
      <p:grpSp>
        <p:nvGrpSpPr>
          <p:cNvPr id="3" name="Группа 29">
            <a:extLst>
              <a:ext uri="{FF2B5EF4-FFF2-40B4-BE49-F238E27FC236}">
                <a16:creationId xmlns:a16="http://schemas.microsoft.com/office/drawing/2014/main" id="{81847BF1-DD6B-47A2-80EE-C51F757849C0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857250"/>
            <a:ext cx="2571750" cy="1714500"/>
            <a:chOff x="3357554" y="857232"/>
            <a:chExt cx="2571768" cy="1714512"/>
          </a:xfrm>
        </p:grpSpPr>
        <p:sp>
          <p:nvSpPr>
            <p:cNvPr id="17434" name="Rectangle 25">
              <a:extLst>
                <a:ext uri="{FF2B5EF4-FFF2-40B4-BE49-F238E27FC236}">
                  <a16:creationId xmlns:a16="http://schemas.microsoft.com/office/drawing/2014/main" id="{7057E6E4-AA11-4C92-B339-871C43BB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54" y="857232"/>
              <a:ext cx="2571768" cy="171451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35" name="TextBox 12">
              <a:extLst>
                <a:ext uri="{FF2B5EF4-FFF2-40B4-BE49-F238E27FC236}">
                  <a16:creationId xmlns:a16="http://schemas.microsoft.com/office/drawing/2014/main" id="{B254E37C-D233-4971-954C-25E3E32EB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744" y="1214422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5400" b="1" dirty="0">
                  <a:solidFill>
                    <a:prstClr val="black"/>
                  </a:solidFill>
                </a:rPr>
                <a:t>4</a:t>
              </a: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ru-RU" altLang="ru-RU" sz="5400" b="1" dirty="0">
                  <a:solidFill>
                    <a:prstClr val="black"/>
                  </a:solidFill>
                </a:rPr>
                <a:t>+</a:t>
              </a: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ru-RU" altLang="ru-RU" sz="5400" b="1" dirty="0">
                  <a:solidFill>
                    <a:prstClr val="black"/>
                  </a:solidFill>
                </a:rPr>
                <a:t>2</a:t>
              </a:r>
              <a:endPara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0">
            <a:extLst>
              <a:ext uri="{FF2B5EF4-FFF2-40B4-BE49-F238E27FC236}">
                <a16:creationId xmlns:a16="http://schemas.microsoft.com/office/drawing/2014/main" id="{2FEA009A-430E-41C8-9D6B-B97F633F3322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857250"/>
            <a:ext cx="2571750" cy="1714500"/>
            <a:chOff x="5929322" y="857232"/>
            <a:chExt cx="2571768" cy="1714512"/>
          </a:xfrm>
        </p:grpSpPr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398972EF-30F6-4BFD-A8E2-94C541629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857232"/>
              <a:ext cx="2571768" cy="1714512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33" name="TextBox 13">
              <a:extLst>
                <a:ext uri="{FF2B5EF4-FFF2-40B4-BE49-F238E27FC236}">
                  <a16:creationId xmlns:a16="http://schemas.microsoft.com/office/drawing/2014/main" id="{7A8623D4-7E48-4D5B-AD9C-E7BE860D3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7950" y="1214422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 + 4</a:t>
              </a:r>
            </a:p>
          </p:txBody>
        </p:sp>
      </p:grpSp>
      <p:grpSp>
        <p:nvGrpSpPr>
          <p:cNvPr id="5" name="Группа 31">
            <a:extLst>
              <a:ext uri="{FF2B5EF4-FFF2-40B4-BE49-F238E27FC236}">
                <a16:creationId xmlns:a16="http://schemas.microsoft.com/office/drawing/2014/main" id="{AA5A67ED-7713-43FC-8473-CE4AB4C6CC4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571750"/>
            <a:ext cx="2571750" cy="1714500"/>
            <a:chOff x="785786" y="2571744"/>
            <a:chExt cx="2571768" cy="1714512"/>
          </a:xfrm>
        </p:grpSpPr>
        <p:sp>
          <p:nvSpPr>
            <p:cNvPr id="17430" name="Rectangle 15">
              <a:extLst>
                <a:ext uri="{FF2B5EF4-FFF2-40B4-BE49-F238E27FC236}">
                  <a16:creationId xmlns:a16="http://schemas.microsoft.com/office/drawing/2014/main" id="{2A1F5D32-C403-4C98-AA48-330BD87C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6" y="2571744"/>
              <a:ext cx="2571768" cy="17145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31" name="TextBox 14">
              <a:extLst>
                <a:ext uri="{FF2B5EF4-FFF2-40B4-BE49-F238E27FC236}">
                  <a16:creationId xmlns:a16="http://schemas.microsoft.com/office/drawing/2014/main" id="{FE208906-5ADF-4FA6-B309-206EE99DB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2928934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10 - 2</a:t>
              </a:r>
            </a:p>
          </p:txBody>
        </p:sp>
      </p:grpSp>
      <p:grpSp>
        <p:nvGrpSpPr>
          <p:cNvPr id="6" name="Группа 32">
            <a:extLst>
              <a:ext uri="{FF2B5EF4-FFF2-40B4-BE49-F238E27FC236}">
                <a16:creationId xmlns:a16="http://schemas.microsoft.com/office/drawing/2014/main" id="{D4773253-4F5F-4BBF-A250-1826561B2534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2571750"/>
            <a:ext cx="2571750" cy="1714500"/>
            <a:chOff x="5929322" y="5500702"/>
            <a:chExt cx="2571768" cy="1714512"/>
          </a:xfrm>
        </p:grpSpPr>
        <p:sp>
          <p:nvSpPr>
            <p:cNvPr id="17428" name="Rectangle 17">
              <a:extLst>
                <a:ext uri="{FF2B5EF4-FFF2-40B4-BE49-F238E27FC236}">
                  <a16:creationId xmlns:a16="http://schemas.microsoft.com/office/drawing/2014/main" id="{FEDCA0F0-59C7-492F-A394-270E98068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5500702"/>
              <a:ext cx="2571768" cy="1714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29" name="TextBox 15">
              <a:extLst>
                <a:ext uri="{FF2B5EF4-FFF2-40B4-BE49-F238E27FC236}">
                  <a16:creationId xmlns:a16="http://schemas.microsoft.com/office/drawing/2014/main" id="{4E43BED8-2E24-4598-93E2-8339C0175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12" y="5934670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5400" b="1" dirty="0">
                  <a:solidFill>
                    <a:prstClr val="black"/>
                  </a:solidFill>
                </a:rPr>
                <a:t>3</a:t>
              </a: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+ 3</a:t>
              </a:r>
            </a:p>
          </p:txBody>
        </p:sp>
      </p:grpSp>
      <p:grpSp>
        <p:nvGrpSpPr>
          <p:cNvPr id="7" name="Группа 33">
            <a:extLst>
              <a:ext uri="{FF2B5EF4-FFF2-40B4-BE49-F238E27FC236}">
                <a16:creationId xmlns:a16="http://schemas.microsoft.com/office/drawing/2014/main" id="{68F10060-BABE-45ED-827E-ACD49E3DDA93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2571750"/>
            <a:ext cx="2571750" cy="1714500"/>
            <a:chOff x="5929322" y="2571744"/>
            <a:chExt cx="2571768" cy="1714512"/>
          </a:xfrm>
        </p:grpSpPr>
        <p:sp>
          <p:nvSpPr>
            <p:cNvPr id="17426" name="Rectangle 16">
              <a:extLst>
                <a:ext uri="{FF2B5EF4-FFF2-40B4-BE49-F238E27FC236}">
                  <a16:creationId xmlns:a16="http://schemas.microsoft.com/office/drawing/2014/main" id="{B4121A25-FE05-4749-AECF-20D160F2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2571744"/>
              <a:ext cx="2571768" cy="171451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27" name="TextBox 16">
              <a:extLst>
                <a:ext uri="{FF2B5EF4-FFF2-40B4-BE49-F238E27FC236}">
                  <a16:creationId xmlns:a16="http://schemas.microsoft.com/office/drawing/2014/main" id="{11E19D3C-5C1C-4D02-83F4-9C6F4577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12" y="2928934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9 - 3</a:t>
              </a:r>
            </a:p>
          </p:txBody>
        </p:sp>
      </p:grpSp>
      <p:grpSp>
        <p:nvGrpSpPr>
          <p:cNvPr id="8" name="Группа 34">
            <a:extLst>
              <a:ext uri="{FF2B5EF4-FFF2-40B4-BE49-F238E27FC236}">
                <a16:creationId xmlns:a16="http://schemas.microsoft.com/office/drawing/2014/main" id="{6492F6A2-DE9C-450C-8E93-0D07AFFB6B9E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4286250"/>
            <a:ext cx="2571750" cy="1714500"/>
            <a:chOff x="785786" y="4286256"/>
            <a:chExt cx="2571768" cy="1714512"/>
          </a:xfrm>
        </p:grpSpPr>
        <p:sp>
          <p:nvSpPr>
            <p:cNvPr id="17424" name="Rectangle 23">
              <a:extLst>
                <a:ext uri="{FF2B5EF4-FFF2-40B4-BE49-F238E27FC236}">
                  <a16:creationId xmlns:a16="http://schemas.microsoft.com/office/drawing/2014/main" id="{EA9FD6AE-6F85-4245-BB12-9D3930EB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6" y="4286256"/>
              <a:ext cx="2571768" cy="1714512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TextBox 17">
              <a:extLst>
                <a:ext uri="{FF2B5EF4-FFF2-40B4-BE49-F238E27FC236}">
                  <a16:creationId xmlns:a16="http://schemas.microsoft.com/office/drawing/2014/main" id="{8914E361-8B5F-432E-8872-956C0206D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4643446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5 - 4</a:t>
              </a:r>
            </a:p>
          </p:txBody>
        </p:sp>
      </p:grpSp>
      <p:grpSp>
        <p:nvGrpSpPr>
          <p:cNvPr id="9" name="Группа 35">
            <a:extLst>
              <a:ext uri="{FF2B5EF4-FFF2-40B4-BE49-F238E27FC236}">
                <a16:creationId xmlns:a16="http://schemas.microsoft.com/office/drawing/2014/main" id="{9B69634F-7E41-433F-9F27-1536DDD9872D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4286250"/>
            <a:ext cx="2571750" cy="1714500"/>
            <a:chOff x="3357554" y="4286256"/>
            <a:chExt cx="2571768" cy="1714512"/>
          </a:xfrm>
        </p:grpSpPr>
        <p:sp>
          <p:nvSpPr>
            <p:cNvPr id="17422" name="Rectangle 22">
              <a:extLst>
                <a:ext uri="{FF2B5EF4-FFF2-40B4-BE49-F238E27FC236}">
                  <a16:creationId xmlns:a16="http://schemas.microsoft.com/office/drawing/2014/main" id="{4E2B7646-E8A0-4519-AB4D-395C2FDE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54" y="4286256"/>
              <a:ext cx="2571768" cy="17145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23" name="TextBox 18">
              <a:extLst>
                <a:ext uri="{FF2B5EF4-FFF2-40B4-BE49-F238E27FC236}">
                  <a16:creationId xmlns:a16="http://schemas.microsoft.com/office/drawing/2014/main" id="{8ADBF9A5-26EE-4241-91E8-622CC048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744" y="4643446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8 - 4</a:t>
              </a:r>
            </a:p>
          </p:txBody>
        </p:sp>
      </p:grpSp>
      <p:grpSp>
        <p:nvGrpSpPr>
          <p:cNvPr id="10" name="Группа 36">
            <a:extLst>
              <a:ext uri="{FF2B5EF4-FFF2-40B4-BE49-F238E27FC236}">
                <a16:creationId xmlns:a16="http://schemas.microsoft.com/office/drawing/2014/main" id="{D0EFBA92-5B3B-4A99-B3FB-9350A363517B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4286250"/>
            <a:ext cx="2571750" cy="1714500"/>
            <a:chOff x="5929322" y="4286256"/>
            <a:chExt cx="2571768" cy="1714512"/>
          </a:xfrm>
        </p:grpSpPr>
        <p:sp>
          <p:nvSpPr>
            <p:cNvPr id="17420" name="Rectangle 13">
              <a:extLst>
                <a:ext uri="{FF2B5EF4-FFF2-40B4-BE49-F238E27FC236}">
                  <a16:creationId xmlns:a16="http://schemas.microsoft.com/office/drawing/2014/main" id="{FFFEE83B-412E-4FA6-BF3A-CA304A42C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4286256"/>
              <a:ext cx="2571768" cy="171451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21" name="TextBox 19">
              <a:extLst>
                <a:ext uri="{FF2B5EF4-FFF2-40B4-BE49-F238E27FC236}">
                  <a16:creationId xmlns:a16="http://schemas.microsoft.com/office/drawing/2014/main" id="{78F2C34A-28AB-4A4E-97DA-FDA0069DC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12" y="4643446"/>
              <a:ext cx="19288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 + </a:t>
              </a:r>
              <a:r>
                <a:rPr lang="ru-RU" altLang="ru-RU" sz="5400" b="1" dirty="0">
                  <a:solidFill>
                    <a:prstClr val="black"/>
                  </a:solidFill>
                </a:rPr>
                <a:t>0</a:t>
              </a:r>
              <a:endPara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2F2CF-AB1D-4BDC-B238-A951814A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96E115-78D5-4DD4-819E-C133EE1D7107}"/>
              </a:ext>
            </a:extLst>
          </p:cNvPr>
          <p:cNvSpPr/>
          <p:nvPr/>
        </p:nvSpPr>
        <p:spPr>
          <a:xfrm>
            <a:off x="1025611" y="1334530"/>
            <a:ext cx="7772400" cy="402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Мама помыла 5 тарелок, Маша дала ей еще две испачканные тарелки.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Мама помыла 5 тарелок, Маша дала ей еще 2 испачканные тарелки. Сколько всего тарелок  помоет мама?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3. Мама помыла 5 тарелок. Сколько тарелок у нее стало?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5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2F2CF-AB1D-4BDC-B238-A951814A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943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76DD1-C27A-489B-B838-EAF2E7EE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57" y="197708"/>
            <a:ext cx="6079524" cy="45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332656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Мама помыла 5 тарелок, Маша дала ей еще 2 испачканные тарелки. Сколько всего тарелок  помоет мама?</a:t>
            </a:r>
          </a:p>
        </p:txBody>
      </p:sp>
      <p:pic>
        <p:nvPicPr>
          <p:cNvPr id="7172" name="Picture 4" descr="http://atlas-company.ru/wp-content/uploads/2014/04/%D1%81%D1%82%D0%BE%D0%BF%D0%BA%D0%B0-%D1%87%D0%B0%D1%88-25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744416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8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-1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32" y="153330"/>
            <a:ext cx="71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153052-92E3-4B01-ADF3-ED6B00E6F3E7}"/>
              </a:ext>
            </a:extLst>
          </p:cNvPr>
          <p:cNvSpPr/>
          <p:nvPr/>
        </p:nvSpPr>
        <p:spPr>
          <a:xfrm>
            <a:off x="1835999" y="358347"/>
            <a:ext cx="566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Игра «Крестики – нолики».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C0CAF8-6C8D-4B6D-B350-83ABB8D9846C}"/>
              </a:ext>
            </a:extLst>
          </p:cNvPr>
          <p:cNvSpPr/>
          <p:nvPr/>
        </p:nvSpPr>
        <p:spPr>
          <a:xfrm>
            <a:off x="1445741" y="1544595"/>
            <a:ext cx="7555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1)  Света сделала 5 фонариков. 2 она уже повесила на ёлку.</a:t>
            </a:r>
          </a:p>
          <a:p>
            <a:r>
              <a:rPr lang="ru-RU" sz="2400" b="1" dirty="0"/>
              <a:t>2)  Петя вырезал 4 звёздочки и столько же флажков. Сколько всего игрушек он вырезал?</a:t>
            </a:r>
          </a:p>
          <a:p>
            <a:r>
              <a:rPr lang="ru-RU" sz="2400" b="1" dirty="0"/>
              <a:t>3)  Аня нарисовала на окне 10 снежинок, а шариков меньше. Сколько шариков нарисовала Аня?</a:t>
            </a:r>
          </a:p>
          <a:p>
            <a:r>
              <a:rPr lang="ru-RU" sz="2400" b="1" dirty="0"/>
              <a:t>4)  Бабушка связала внукам белые и синие варежки. Сколько всего варежек она связала?</a:t>
            </a:r>
          </a:p>
          <a:p>
            <a:r>
              <a:rPr lang="ru-RU" sz="2400" b="1" dirty="0"/>
              <a:t>5)  Паша подписал 8 новогодних открыток. Он уже 6 открыток отправил. Сколько открыток ему осталось отправить?</a:t>
            </a:r>
          </a:p>
        </p:txBody>
      </p:sp>
    </p:spTree>
    <p:extLst>
      <p:ext uri="{BB962C8B-B14F-4D97-AF65-F5344CB8AC3E}">
        <p14:creationId xmlns:p14="http://schemas.microsoft.com/office/powerpoint/2010/main" val="227895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C1E471-5375-48C8-AA4C-AE5480BB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3" y="-1"/>
            <a:ext cx="9161943" cy="68580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32" y="153330"/>
            <a:ext cx="71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153052-92E3-4B01-ADF3-ED6B00E6F3E7}"/>
              </a:ext>
            </a:extLst>
          </p:cNvPr>
          <p:cNvSpPr/>
          <p:nvPr/>
        </p:nvSpPr>
        <p:spPr>
          <a:xfrm>
            <a:off x="1835999" y="358347"/>
            <a:ext cx="566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Игра «Крестики – нолики».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C0CAF8-6C8D-4B6D-B350-83ABB8D9846C}"/>
              </a:ext>
            </a:extLst>
          </p:cNvPr>
          <p:cNvSpPr/>
          <p:nvPr/>
        </p:nvSpPr>
        <p:spPr>
          <a:xfrm>
            <a:off x="864972" y="1158617"/>
            <a:ext cx="8136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 Света сделала 5 фонариков. 2 она уже повесила на ёлку.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 Петя вырезал 4 звёздочки и столько же флажков. Сколько всего игрушек он вырезал?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 Аня нарисовала на окне 10 снежинок, а шариков меньше. Сколько шариков нарисовала Аня?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 Бабушка связала внукам белые и синие варежки. Сколько всего варежек она связала?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 Паша подписал 8 новогодних открыток. Он уже 6 открыток отправил. Сколько открыток ему осталось отправить?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5E16CD-FC28-4368-B5FE-EE234FEF0EBB}"/>
              </a:ext>
            </a:extLst>
          </p:cNvPr>
          <p:cNvSpPr/>
          <p:nvPr/>
        </p:nvSpPr>
        <p:spPr>
          <a:xfrm>
            <a:off x="3954161" y="4937360"/>
            <a:ext cx="4102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ПРОВЕРКА:   О Х О </a:t>
            </a:r>
            <a:r>
              <a:rPr lang="ru-RU" sz="2800" b="1" dirty="0" err="1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FF0000"/>
                </a:solidFill>
              </a:rPr>
              <a:t> Х</a:t>
            </a:r>
          </a:p>
        </p:txBody>
      </p:sp>
    </p:spTree>
    <p:extLst>
      <p:ext uri="{BB962C8B-B14F-4D97-AF65-F5344CB8AC3E}">
        <p14:creationId xmlns:p14="http://schemas.microsoft.com/office/powerpoint/2010/main" val="147632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3635896" y="332656"/>
            <a:ext cx="27363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</a:rPr>
              <a:t>Задача 3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CE707-958A-4223-9A64-A945690A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084834" cy="32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D20ED77-7DAA-480E-B2A2-327F66489946}"/>
              </a:ext>
            </a:extLst>
          </p:cNvPr>
          <p:cNvSpPr/>
          <p:nvPr/>
        </p:nvSpPr>
        <p:spPr>
          <a:xfrm>
            <a:off x="0" y="1214754"/>
            <a:ext cx="9144000" cy="21422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стоянке было 7 машин. </a:t>
            </a:r>
          </a:p>
          <a:p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машины уехали.</a:t>
            </a:r>
            <a:r>
              <a:rPr lang="ru-RU" altLang="ru-RU" sz="4000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</a:rPr>
              <a:t>Сколько машин осталось?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C366827-1650-4B07-A33A-5A6210A8CD84}"/>
              </a:ext>
            </a:extLst>
          </p:cNvPr>
          <p:cNvCxnSpPr>
            <a:cxnSpLocks/>
          </p:cNvCxnSpPr>
          <p:nvPr/>
        </p:nvCxnSpPr>
        <p:spPr>
          <a:xfrm>
            <a:off x="197708" y="1998442"/>
            <a:ext cx="6437870" cy="438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0913B26-19E2-4DFE-A5AA-1955FD4185E5}"/>
              </a:ext>
            </a:extLst>
          </p:cNvPr>
          <p:cNvCxnSpPr>
            <a:cxnSpLocks/>
          </p:cNvCxnSpPr>
          <p:nvPr/>
        </p:nvCxnSpPr>
        <p:spPr>
          <a:xfrm flipV="1">
            <a:off x="4682709" y="2589917"/>
            <a:ext cx="3608675" cy="948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D2A48C1-CCD2-429F-98C7-7A51689FB79A}"/>
              </a:ext>
            </a:extLst>
          </p:cNvPr>
          <p:cNvCxnSpPr>
            <a:cxnSpLocks/>
          </p:cNvCxnSpPr>
          <p:nvPr/>
        </p:nvCxnSpPr>
        <p:spPr>
          <a:xfrm>
            <a:off x="308416" y="2589917"/>
            <a:ext cx="4065877" cy="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A3C9324-F336-46C6-8E1D-351E6F5B23F5}"/>
              </a:ext>
            </a:extLst>
          </p:cNvPr>
          <p:cNvCxnSpPr>
            <a:cxnSpLocks/>
          </p:cNvCxnSpPr>
          <p:nvPr/>
        </p:nvCxnSpPr>
        <p:spPr>
          <a:xfrm>
            <a:off x="93199" y="3177331"/>
            <a:ext cx="23151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C48BC8-E511-40F6-8A1D-F556D00C9740}"/>
              </a:ext>
            </a:extLst>
          </p:cNvPr>
          <p:cNvSpPr/>
          <p:nvPr/>
        </p:nvSpPr>
        <p:spPr>
          <a:xfrm>
            <a:off x="3447534" y="2859316"/>
            <a:ext cx="2924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422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Georgia</vt:lpstr>
      <vt:lpstr>Times New Roman</vt:lpstr>
      <vt:lpstr>Trebuchet MS</vt:lpstr>
      <vt:lpstr>Тема Office</vt:lpstr>
      <vt:lpstr>1_Тема Office</vt:lpstr>
      <vt:lpstr>2_Тема Office</vt:lpstr>
      <vt:lpstr>Воздушный поток</vt:lpstr>
      <vt:lpstr>                         Урок математики по теме: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78</cp:revision>
  <dcterms:created xsi:type="dcterms:W3CDTF">2014-11-21T11:00:06Z</dcterms:created>
  <dcterms:modified xsi:type="dcterms:W3CDTF">2023-12-03T11:00:02Z</dcterms:modified>
</cp:coreProperties>
</file>