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57"/>
  </p:notesMasterIdLst>
  <p:sldIdLst>
    <p:sldId id="487" r:id="rId2"/>
    <p:sldId id="489" r:id="rId3"/>
    <p:sldId id="532" r:id="rId4"/>
    <p:sldId id="514" r:id="rId5"/>
    <p:sldId id="484" r:id="rId6"/>
    <p:sldId id="486" r:id="rId7"/>
    <p:sldId id="485" r:id="rId8"/>
    <p:sldId id="488" r:id="rId9"/>
    <p:sldId id="490" r:id="rId10"/>
    <p:sldId id="491" r:id="rId11"/>
    <p:sldId id="494" r:id="rId12"/>
    <p:sldId id="493" r:id="rId13"/>
    <p:sldId id="492" r:id="rId14"/>
    <p:sldId id="497" r:id="rId15"/>
    <p:sldId id="498" r:id="rId16"/>
    <p:sldId id="499" r:id="rId17"/>
    <p:sldId id="502" r:id="rId18"/>
    <p:sldId id="504" r:id="rId19"/>
    <p:sldId id="501" r:id="rId20"/>
    <p:sldId id="503" r:id="rId21"/>
    <p:sldId id="505" r:id="rId22"/>
    <p:sldId id="510" r:id="rId23"/>
    <p:sldId id="507" r:id="rId24"/>
    <p:sldId id="522" r:id="rId25"/>
    <p:sldId id="512" r:id="rId26"/>
    <p:sldId id="511" r:id="rId27"/>
    <p:sldId id="515" r:id="rId28"/>
    <p:sldId id="506" r:id="rId29"/>
    <p:sldId id="521" r:id="rId30"/>
    <p:sldId id="479" r:id="rId31"/>
    <p:sldId id="451" r:id="rId32"/>
    <p:sldId id="523" r:id="rId33"/>
    <p:sldId id="452" r:id="rId34"/>
    <p:sldId id="517" r:id="rId35"/>
    <p:sldId id="453" r:id="rId36"/>
    <p:sldId id="518" r:id="rId37"/>
    <p:sldId id="519" r:id="rId38"/>
    <p:sldId id="454" r:id="rId39"/>
    <p:sldId id="455" r:id="rId40"/>
    <p:sldId id="520" r:id="rId41"/>
    <p:sldId id="527" r:id="rId42"/>
    <p:sldId id="462" r:id="rId43"/>
    <p:sldId id="531" r:id="rId44"/>
    <p:sldId id="463" r:id="rId45"/>
    <p:sldId id="465" r:id="rId46"/>
    <p:sldId id="469" r:id="rId47"/>
    <p:sldId id="530" r:id="rId48"/>
    <p:sldId id="466" r:id="rId49"/>
    <p:sldId id="524" r:id="rId50"/>
    <p:sldId id="525" r:id="rId51"/>
    <p:sldId id="526" r:id="rId52"/>
    <p:sldId id="528" r:id="rId53"/>
    <p:sldId id="529" r:id="rId54"/>
    <p:sldId id="476" r:id="rId55"/>
    <p:sldId id="345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195" autoAdjust="0"/>
  </p:normalViewPr>
  <p:slideViewPr>
    <p:cSldViewPr>
      <p:cViewPr>
        <p:scale>
          <a:sx n="60" d="100"/>
          <a:sy n="60" d="100"/>
        </p:scale>
        <p:origin x="-5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F2C52-F7B8-4E6E-B7CA-C426C135E7BC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3DDEC-0719-4280-A763-7B4C30F3F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61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DDEC-0719-4280-A763-7B4C30F3F3A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72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DDEC-0719-4280-A763-7B4C30F3F3A8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95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DDEC-0719-4280-A763-7B4C30F3F3A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107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47B41B69-FB1C-4CF7-A548-BF4D4F77ECB0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DDEC-0719-4280-A763-7B4C30F3F3A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29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DDEC-0719-4280-A763-7B4C30F3F3A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5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DDEC-0719-4280-A763-7B4C30F3F3A8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603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DDEC-0719-4280-A763-7B4C30F3F3A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998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DDEC-0719-4280-A763-7B4C30F3F3A8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011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3DDEC-0719-4280-A763-7B4C30F3F3A8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49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5BF3CF-A99F-4DEB-B0C4-320D172CB86F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D25CC3-733C-4027-BD4E-FBB70D3F92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5BF3CF-A99F-4DEB-B0C4-320D172CB86F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D25CC3-733C-4027-BD4E-FBB70D3F9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5BF3CF-A99F-4DEB-B0C4-320D172CB86F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D25CC3-733C-4027-BD4E-FBB70D3F9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5BF3CF-A99F-4DEB-B0C4-320D172CB86F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D25CC3-733C-4027-BD4E-FBB70D3F9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5BF3CF-A99F-4DEB-B0C4-320D172CB86F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D25CC3-733C-4027-BD4E-FBB70D3F92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5BF3CF-A99F-4DEB-B0C4-320D172CB86F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D25CC3-733C-4027-BD4E-FBB70D3F9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5BF3CF-A99F-4DEB-B0C4-320D172CB86F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D25CC3-733C-4027-BD4E-FBB70D3F9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5BF3CF-A99F-4DEB-B0C4-320D172CB86F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D25CC3-733C-4027-BD4E-FBB70D3F9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5BF3CF-A99F-4DEB-B0C4-320D172CB86F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D25CC3-733C-4027-BD4E-FBB70D3F92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5BF3CF-A99F-4DEB-B0C4-320D172CB86F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D25CC3-733C-4027-BD4E-FBB70D3F92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5BF3CF-A99F-4DEB-B0C4-320D172CB86F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D25CC3-733C-4027-BD4E-FBB70D3F92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55BF3CF-A99F-4DEB-B0C4-320D172CB86F}" type="datetimeFigureOut">
              <a:rPr lang="ru-RU" smtClean="0"/>
              <a:pPr/>
              <a:t>08.01.2024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9D25CC3-733C-4027-BD4E-FBB70D3F925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2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33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78.wmf"/><Relationship Id="rId4" Type="http://schemas.openxmlformats.org/officeDocument/2006/relationships/image" Target="../media/image80.jpeg"/><Relationship Id="rId9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gif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960_%D0%B3%D0%BE%D0%B4" TargetMode="External"/><Relationship Id="rId3" Type="http://schemas.openxmlformats.org/officeDocument/2006/relationships/hyperlink" Target="https://ru.wikipedia.org/wiki/%D0%9A%D0%BE%D1%81%D0%BC%D0%BE%D0%BD%D0%B0%D0%B2%D1%82" TargetMode="External"/><Relationship Id="rId7" Type="http://schemas.openxmlformats.org/officeDocument/2006/relationships/hyperlink" Target="https://ru.wikipedia.org/wiki/19_%D0%B0%D0%B2%D0%B3%D1%83%D1%81%D1%82%D0%B0" TargetMode="External"/><Relationship Id="rId2" Type="http://schemas.openxmlformats.org/officeDocument/2006/relationships/hyperlink" Target="https://ru.wikipedia.org/wiki/%D0%A1%D0%BE%D0%B1%D0%B0%D0%BA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1%D0%BF%D1%83%D1%82%D0%BD%D0%B8%D0%BA-5" TargetMode="External"/><Relationship Id="rId11" Type="http://schemas.openxmlformats.org/officeDocument/2006/relationships/hyperlink" Target="https://ru.wikipedia.org/w/index.php?title=%D0%9E%D1%80%D0%B1%D0%B8%D1%82%D0%B0%D0%BB%D1%8C%D0%BD%D1%8B%D0%B9_%D0%BA%D0%BE%D1%81%D0%BC%D0%B8%D1%87%D0%B5%D1%81%D0%BA%D0%B8%D0%B9_%D0%BF%D0%BE%D0%BB%D1%91%D1%82&amp;action=edit&amp;redlink=1" TargetMode="External"/><Relationship Id="rId5" Type="http://schemas.openxmlformats.org/officeDocument/2006/relationships/hyperlink" Target="https://ru.wikipedia.org/wiki/%D0%A1%D0%BE%D0%B2%D0%B5%D1%82%D1%81%D0%BA%D0%B8%D0%B9_%D0%A1%D0%BE%D1%8E%D0%B7" TargetMode="External"/><Relationship Id="rId10" Type="http://schemas.openxmlformats.org/officeDocument/2006/relationships/hyperlink" Target="https://ru.wikipedia.org/wiki/%D0%97%D0%B5%D0%BC%D0%BB%D1%8F" TargetMode="External"/><Relationship Id="rId4" Type="http://schemas.openxmlformats.org/officeDocument/2006/relationships/hyperlink" Target="https://ru.wikipedia.org/wiki/%D0%9A%D0%BE%D1%81%D0%BC%D0%B8%D1%87%D0%B5%D1%81%D0%BA%D0%B8%D0%B9_%D0%BF%D0%BE%D0%BB%D1%91%D1%82" TargetMode="External"/><Relationship Id="rId9" Type="http://schemas.openxmlformats.org/officeDocument/2006/relationships/hyperlink" Target="https://ru.wikipedia.org/wiki/%D0%91%D0%B5%D0%BB%D0%BA%D0%B0_%D0%B8_%D0%A1%D1%82%D1%80%D0%B5%D0%BB%D0%BA%D0%B0#cite_note-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5%D0%BC%D0%BE%D1%80%D0%B8%D0%B0%D0%BB%D1%8C%D0%BD%D1%8B%D0%B9_%D0%BC%D1%83%D0%B7%D0%B5%D0%B9_%D0%BA%D0%BE%D1%81%D0%BC%D0%BE%D0%BD%D0%B0%D0%B2%D1%82%D0%B8%D0%BA%D0%B8" TargetMode="External"/><Relationship Id="rId2" Type="http://schemas.openxmlformats.org/officeDocument/2006/relationships/hyperlink" Target="https://ru.wikipedia.org/wiki/%D0%A2%D0%B0%D0%BA%D1%81%D0%B8%D0%B4%D0%B5%D1%80%D0%BC%D0%B8%D1%8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0.jpeg"/><Relationship Id="rId4" Type="http://schemas.openxmlformats.org/officeDocument/2006/relationships/image" Target="../media/image10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unnaturalist.ru/" TargetMode="Externa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7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43.jpeg"/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1.jpeg"/><Relationship Id="rId5" Type="http://schemas.openxmlformats.org/officeDocument/2006/relationships/image" Target="../media/image20.jpeg"/><Relationship Id="rId10" Type="http://schemas.openxmlformats.org/officeDocument/2006/relationships/image" Target="../media/image40.jpeg"/><Relationship Id="rId4" Type="http://schemas.openxmlformats.org/officeDocument/2006/relationships/image" Target="../media/image12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jpe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4090" y="1647021"/>
            <a:ext cx="7848872" cy="4848571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ru-RU" sz="4800" b="1" dirty="0" smtClean="0">
                <a:solidFill>
                  <a:srgbClr val="C00000"/>
                </a:solidFill>
              </a:rPr>
              <a:t>Предмет «Окружающий мир»</a:t>
            </a:r>
          </a:p>
          <a:p>
            <a:pPr marL="82296" indent="0" algn="ctr">
              <a:buNone/>
            </a:pPr>
            <a:r>
              <a:rPr lang="ru-RU" sz="4000" b="1" dirty="0"/>
              <a:t> </a:t>
            </a:r>
            <a:r>
              <a:rPr lang="ru-RU" sz="4000" b="1" dirty="0" smtClean="0">
                <a:solidFill>
                  <a:srgbClr val="00B050"/>
                </a:solidFill>
              </a:rPr>
              <a:t>Тема: Дикие и домашние животные»</a:t>
            </a:r>
          </a:p>
          <a:p>
            <a:pPr marL="82296" indent="0">
              <a:buNone/>
            </a:pPr>
            <a:endParaRPr lang="ru-RU" sz="2800" dirty="0"/>
          </a:p>
          <a:p>
            <a:pPr marL="82296" indent="0">
              <a:buNone/>
            </a:pPr>
            <a:endParaRPr lang="ru-RU" sz="2800" dirty="0" smtClean="0"/>
          </a:p>
          <a:p>
            <a:pPr marL="82296" indent="0">
              <a:buNone/>
            </a:pPr>
            <a:endParaRPr lang="ru-RU" sz="2800" dirty="0"/>
          </a:p>
          <a:p>
            <a:pPr marL="82296" indent="0">
              <a:buNone/>
            </a:pPr>
            <a:endParaRPr lang="ru-RU" sz="2800" dirty="0" smtClean="0"/>
          </a:p>
          <a:p>
            <a:pPr marL="82296" indent="0">
              <a:buNone/>
            </a:pPr>
            <a:endParaRPr lang="ru-RU" sz="2800" dirty="0"/>
          </a:p>
          <a:p>
            <a:pPr marL="82296" indent="0">
              <a:buNone/>
            </a:pPr>
            <a:r>
              <a:rPr lang="ru-RU" sz="2800" b="1" i="1" dirty="0" smtClean="0"/>
              <a:t>Разработала: учитель начальных классов МССМШ им. Гнесиных</a:t>
            </a:r>
          </a:p>
          <a:p>
            <a:pPr marL="82296" indent="0">
              <a:buNone/>
            </a:pPr>
            <a:r>
              <a:rPr lang="ru-RU" sz="2800" b="1" i="1" dirty="0" smtClean="0"/>
              <a:t> </a:t>
            </a:r>
            <a:r>
              <a:rPr lang="ru-RU" sz="2800" b="1" i="1" dirty="0" err="1" smtClean="0"/>
              <a:t>Вирясова</a:t>
            </a:r>
            <a:r>
              <a:rPr lang="ru-RU" sz="2800" b="1" i="1" dirty="0" smtClean="0"/>
              <a:t> Татьяна Ильинична</a:t>
            </a:r>
            <a:endParaRPr lang="ru-RU" sz="2800" b="1" i="1" dirty="0"/>
          </a:p>
        </p:txBody>
      </p:sp>
      <p:pic>
        <p:nvPicPr>
          <p:cNvPr id="7" name="Рисунок 6" descr="Рисунок2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516" y="3287646"/>
            <a:ext cx="1229651" cy="1786009"/>
          </a:xfrm>
          <a:prstGeom prst="rect">
            <a:avLst/>
          </a:prstGeom>
        </p:spPr>
      </p:pic>
      <p:pic>
        <p:nvPicPr>
          <p:cNvPr id="8" name="Рисунок 7" descr="Рисунок3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098" y="3329409"/>
            <a:ext cx="1296144" cy="1796805"/>
          </a:xfrm>
          <a:prstGeom prst="rect">
            <a:avLst/>
          </a:prstGeom>
        </p:spPr>
      </p:pic>
      <p:pic>
        <p:nvPicPr>
          <p:cNvPr id="9" name="Рисунок 8" descr="Рисунок5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38570"/>
            <a:ext cx="1379258" cy="1563283"/>
          </a:xfrm>
          <a:prstGeom prst="rect">
            <a:avLst/>
          </a:prstGeom>
        </p:spPr>
      </p:pic>
      <p:pic>
        <p:nvPicPr>
          <p:cNvPr id="11" name="Рисунок 10" descr="Рисунок4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223080"/>
            <a:ext cx="1224136" cy="1757816"/>
          </a:xfrm>
          <a:prstGeom prst="rect">
            <a:avLst/>
          </a:prstGeom>
        </p:spPr>
      </p:pic>
      <p:pic>
        <p:nvPicPr>
          <p:cNvPr id="12" name="Рисунок 11" descr="Рисунок1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597" y="3068960"/>
            <a:ext cx="1224135" cy="200469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2232248" cy="1441204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encrypted-tbn2.gstatic.com/images?q=tbn:ANd9GcScVa5vpsVZCc9cUt7ptjMLj9FoVFKD3tystqyQk-L0iZTMO7DO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835" y="431587"/>
            <a:ext cx="2268333" cy="1270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538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Различия диких и домашних животных (образ жизни)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ДИКИЕ                          ДОМАШНИЕ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1.Где живут животные?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2. Кто строит им жилища?</a:t>
            </a:r>
          </a:p>
          <a:p>
            <a:r>
              <a:rPr lang="ru-RU" b="1" dirty="0">
                <a:solidFill>
                  <a:srgbClr val="002060"/>
                </a:solidFill>
              </a:rPr>
              <a:t>3</a:t>
            </a:r>
            <a:r>
              <a:rPr lang="ru-RU" b="1" dirty="0" smtClean="0">
                <a:solidFill>
                  <a:srgbClr val="002060"/>
                </a:solidFill>
              </a:rPr>
              <a:t>. Кто им обеспечивает пропитание?</a:t>
            </a:r>
          </a:p>
          <a:p>
            <a:r>
              <a:rPr lang="ru-RU" b="1" dirty="0">
                <a:solidFill>
                  <a:srgbClr val="002060"/>
                </a:solidFill>
              </a:rPr>
              <a:t>4</a:t>
            </a:r>
            <a:r>
              <a:rPr lang="ru-RU" b="1" dirty="0" smtClean="0">
                <a:solidFill>
                  <a:srgbClr val="002060"/>
                </a:solidFill>
              </a:rPr>
              <a:t>.Кто заботится об их потомстве?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438153" y="191683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6561932" y="193715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09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о запросу преданная собака фото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001" y="-1383"/>
            <a:ext cx="3638907" cy="2520280"/>
          </a:xfrm>
          <a:prstGeom prst="rect">
            <a:avLst/>
          </a:prstGeom>
          <a:noFill/>
        </p:spPr>
      </p:pic>
      <p:pic>
        <p:nvPicPr>
          <p:cNvPr id="11" name="Picture 6" descr="http://img.photobucket.com/albums/v309/volha/Yeti/IMG_2907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414" y="260647"/>
            <a:ext cx="3190920" cy="1869899"/>
          </a:xfrm>
          <a:prstGeom prst="rect">
            <a:avLst/>
          </a:prstGeom>
          <a:noFill/>
        </p:spPr>
      </p:pic>
      <p:pic>
        <p:nvPicPr>
          <p:cNvPr id="12" name="Picture 4" descr="http://www.ridus.ru/_ah/img/e-8eJtXGDWN_WNcEmBI2qw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82" y="4924077"/>
            <a:ext cx="2949710" cy="1593962"/>
          </a:xfrm>
          <a:prstGeom prst="rect">
            <a:avLst/>
          </a:prstGeom>
          <a:noFill/>
        </p:spPr>
      </p:pic>
      <p:pic>
        <p:nvPicPr>
          <p:cNvPr id="14" name="Picture 2" descr="http://fb.ru/misc/i/gallery/15532/27533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408815"/>
            <a:ext cx="3820058" cy="2304256"/>
          </a:xfrm>
          <a:prstGeom prst="rect">
            <a:avLst/>
          </a:prstGeom>
          <a:noFill/>
        </p:spPr>
      </p:pic>
      <p:pic>
        <p:nvPicPr>
          <p:cNvPr id="15" name="Picture 15" descr="wallpaper294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2352" y="2276872"/>
            <a:ext cx="26206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3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28084" y="4941168"/>
            <a:ext cx="3292424" cy="2141189"/>
          </a:xfrm>
          <a:prstGeom prst="rect">
            <a:avLst/>
          </a:prstGeom>
          <a:noFill/>
          <a:ln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7" name="Picture 5" descr="Россия     животные и насекомые прилужное природа ВОРОНЕЖСКАЯ ОБЛАСТЬ РЕПЬЕВСКИЙ РАЙОН ПРИЛУЖНЫЙ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705000" cy="193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6310" y="2341129"/>
            <a:ext cx="2303934" cy="216799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3" name="Рисунок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9660" y="4509120"/>
            <a:ext cx="1798617" cy="2331121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33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dirty="0" smtClean="0">
                <a:solidFill>
                  <a:srgbClr val="002060"/>
                </a:solidFill>
              </a:rPr>
              <a:t>Дикие и домашние животные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ЗАДАНИЕ 1</a:t>
            </a:r>
          </a:p>
        </p:txBody>
      </p:sp>
      <p:sp>
        <p:nvSpPr>
          <p:cNvPr id="52260" name="Rectangle 36"/>
          <p:cNvSpPr>
            <a:spLocks noGrp="1" noChangeArrowheads="1"/>
          </p:cNvSpPr>
          <p:nvPr>
            <p:ph sz="half" idx="1"/>
          </p:nvPr>
        </p:nvSpPr>
        <p:spPr>
          <a:xfrm>
            <a:off x="457200" y="762000"/>
            <a:ext cx="4038600" cy="5364163"/>
          </a:xfrm>
        </p:spPr>
        <p:txBody>
          <a:bodyPr/>
          <a:lstStyle/>
          <a:p>
            <a:pPr marL="533400" indent="-533400"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Дикие животные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ru-RU" dirty="0" smtClean="0">
                <a:solidFill>
                  <a:srgbClr val="C00000"/>
                </a:solidFill>
              </a:rPr>
              <a:t>Живут 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endParaRPr lang="ru-RU" dirty="0">
              <a:solidFill>
                <a:srgbClr val="C00000"/>
              </a:solidFill>
            </a:endParaRP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endParaRPr lang="ru-RU" dirty="0" smtClean="0">
              <a:solidFill>
                <a:srgbClr val="C00000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C00000"/>
                </a:solidFill>
              </a:rPr>
              <a:t>2. Пища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rgbClr val="C00000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C00000"/>
                </a:solidFill>
              </a:rPr>
              <a:t>3.Жилище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rgbClr val="C00000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rgbClr val="C00000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C00000"/>
                </a:solidFill>
              </a:rPr>
              <a:t>4.  Забота о потомстве</a:t>
            </a:r>
            <a:endParaRPr lang="ru-RU" dirty="0" smtClean="0"/>
          </a:p>
        </p:txBody>
      </p:sp>
      <p:sp>
        <p:nvSpPr>
          <p:cNvPr id="52261" name="Rectangle 37"/>
          <p:cNvSpPr>
            <a:spLocks noGrp="1" noChangeArrowheads="1"/>
          </p:cNvSpPr>
          <p:nvPr>
            <p:ph sz="half" idx="2"/>
          </p:nvPr>
        </p:nvSpPr>
        <p:spPr>
          <a:xfrm>
            <a:off x="4648200" y="762000"/>
            <a:ext cx="4038600" cy="5364163"/>
          </a:xfrm>
        </p:spPr>
        <p:txBody>
          <a:bodyPr/>
          <a:lstStyle/>
          <a:p>
            <a:pPr marL="533400" indent="-533400"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B050"/>
                </a:solidFill>
              </a:rPr>
              <a:t>Домашние животные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ru-RU" dirty="0" smtClean="0">
                <a:solidFill>
                  <a:srgbClr val="00B050"/>
                </a:solidFill>
              </a:rPr>
              <a:t>Живут 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endParaRPr lang="ru-RU" dirty="0">
              <a:solidFill>
                <a:srgbClr val="00B050"/>
              </a:solidFill>
            </a:endParaRP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endParaRPr lang="ru-RU" dirty="0" smtClean="0">
              <a:solidFill>
                <a:srgbClr val="00B050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00B050"/>
                </a:solidFill>
              </a:rPr>
              <a:t>2. Пища</a:t>
            </a:r>
          </a:p>
          <a:p>
            <a:pPr marL="533400" indent="-533400" eaLnBrk="1" hangingPunct="1">
              <a:defRPr/>
            </a:pPr>
            <a:endParaRPr lang="ru-RU" dirty="0" smtClean="0">
              <a:solidFill>
                <a:srgbClr val="00B050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00B050"/>
                </a:solidFill>
              </a:rPr>
              <a:t>3. Жилище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endParaRPr lang="ru-RU" dirty="0">
              <a:solidFill>
                <a:srgbClr val="00B050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rgbClr val="00B050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00B050"/>
                </a:solidFill>
              </a:rPr>
              <a:t>4. Забота о потомстве</a:t>
            </a:r>
            <a:endParaRPr lang="ru-RU" dirty="0" smtClean="0"/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>
            <a:off x="4343400" y="838200"/>
            <a:ext cx="0" cy="518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3" name="Line 39"/>
          <p:cNvSpPr>
            <a:spLocks noChangeShapeType="1"/>
          </p:cNvSpPr>
          <p:nvPr/>
        </p:nvSpPr>
        <p:spPr bwMode="auto">
          <a:xfrm>
            <a:off x="381000" y="12954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4" name="Line 40"/>
          <p:cNvSpPr>
            <a:spLocks noChangeShapeType="1"/>
          </p:cNvSpPr>
          <p:nvPr/>
        </p:nvSpPr>
        <p:spPr bwMode="auto">
          <a:xfrm>
            <a:off x="467544" y="2564904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5" name="Line 41"/>
          <p:cNvSpPr>
            <a:spLocks noChangeShapeType="1"/>
          </p:cNvSpPr>
          <p:nvPr/>
        </p:nvSpPr>
        <p:spPr bwMode="auto">
          <a:xfrm>
            <a:off x="381000" y="32004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6" name="Line 42"/>
          <p:cNvSpPr>
            <a:spLocks noChangeShapeType="1"/>
          </p:cNvSpPr>
          <p:nvPr/>
        </p:nvSpPr>
        <p:spPr bwMode="auto">
          <a:xfrm>
            <a:off x="381000" y="46482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7" name="Line 43"/>
          <p:cNvSpPr>
            <a:spLocks noChangeShapeType="1"/>
          </p:cNvSpPr>
          <p:nvPr/>
        </p:nvSpPr>
        <p:spPr bwMode="auto">
          <a:xfrm>
            <a:off x="381000" y="60198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8" name="Line 44"/>
          <p:cNvSpPr>
            <a:spLocks noChangeShapeType="1"/>
          </p:cNvSpPr>
          <p:nvPr/>
        </p:nvSpPr>
        <p:spPr bwMode="auto">
          <a:xfrm>
            <a:off x="381000" y="8382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9" name="Line 45"/>
          <p:cNvSpPr>
            <a:spLocks noChangeShapeType="1"/>
          </p:cNvSpPr>
          <p:nvPr/>
        </p:nvSpPr>
        <p:spPr bwMode="auto">
          <a:xfrm>
            <a:off x="8915400" y="838200"/>
            <a:ext cx="0" cy="518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70" name="Line 46"/>
          <p:cNvSpPr>
            <a:spLocks noChangeShapeType="1"/>
          </p:cNvSpPr>
          <p:nvPr/>
        </p:nvSpPr>
        <p:spPr bwMode="auto">
          <a:xfrm>
            <a:off x="381000" y="1196752"/>
            <a:ext cx="0" cy="48230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5320" y="0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074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2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52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52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52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52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522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522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52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  <p:bldP spid="52262" grpId="0" animBg="1"/>
      <p:bldP spid="52263" grpId="0" animBg="1"/>
      <p:bldP spid="52264" grpId="0" animBg="1"/>
      <p:bldP spid="52265" grpId="0" animBg="1"/>
      <p:bldP spid="52266" grpId="0" animBg="1"/>
      <p:bldP spid="52267" grpId="0" animBg="1"/>
      <p:bldP spid="52268" grpId="0" animBg="1"/>
      <p:bldP spid="52269" grpId="0" animBg="1"/>
      <p:bldP spid="522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rgbClr val="002060"/>
                </a:solidFill>
              </a:rPr>
              <a:t>Дикие и домашние животные</a:t>
            </a:r>
          </a:p>
        </p:txBody>
      </p:sp>
      <p:sp>
        <p:nvSpPr>
          <p:cNvPr id="52260" name="Rectangle 36"/>
          <p:cNvSpPr>
            <a:spLocks noGrp="1" noChangeArrowheads="1"/>
          </p:cNvSpPr>
          <p:nvPr>
            <p:ph sz="half" idx="1"/>
          </p:nvPr>
        </p:nvSpPr>
        <p:spPr>
          <a:xfrm>
            <a:off x="457200" y="762000"/>
            <a:ext cx="4038600" cy="5364163"/>
          </a:xfrm>
        </p:spPr>
        <p:txBody>
          <a:bodyPr/>
          <a:lstStyle/>
          <a:p>
            <a:pPr marL="533400" indent="-533400"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Дикие животные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/>
              <a:t>1</a:t>
            </a:r>
            <a:r>
              <a:rPr lang="ru-RU" dirty="0" smtClean="0">
                <a:solidFill>
                  <a:srgbClr val="C00000"/>
                </a:solidFill>
              </a:rPr>
              <a:t>. Живут в дикой природе.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C00000"/>
                </a:solidFill>
              </a:rPr>
              <a:t>2. Сами добывают себе пищу.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C00000"/>
                </a:solidFill>
              </a:rPr>
              <a:t>3. Сами находят или строят себе жилище.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rgbClr val="C00000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C00000"/>
                </a:solidFill>
              </a:rPr>
              <a:t>4.  Сами заботятся о своём потомстве</a:t>
            </a:r>
            <a:r>
              <a:rPr lang="ru-RU" dirty="0" smtClean="0"/>
              <a:t>.</a:t>
            </a:r>
          </a:p>
        </p:txBody>
      </p:sp>
      <p:sp>
        <p:nvSpPr>
          <p:cNvPr id="52261" name="Rectangle 37"/>
          <p:cNvSpPr>
            <a:spLocks noGrp="1" noChangeArrowheads="1"/>
          </p:cNvSpPr>
          <p:nvPr>
            <p:ph sz="half" idx="2"/>
          </p:nvPr>
        </p:nvSpPr>
        <p:spPr>
          <a:xfrm>
            <a:off x="4648200" y="762000"/>
            <a:ext cx="4038600" cy="5364163"/>
          </a:xfrm>
        </p:spPr>
        <p:txBody>
          <a:bodyPr/>
          <a:lstStyle/>
          <a:p>
            <a:pPr marL="533400" indent="-533400" algn="ctr" eaLnBrk="1" hangingPunct="1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00B050"/>
                </a:solidFill>
              </a:rPr>
              <a:t>Домашние животные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00B050"/>
                </a:solidFill>
              </a:rPr>
              <a:t>1. Живут рядом с человеком.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00B050"/>
                </a:solidFill>
              </a:rPr>
              <a:t>2. Кормит человек.</a:t>
            </a:r>
          </a:p>
          <a:p>
            <a:pPr marL="533400" indent="-533400" eaLnBrk="1" hangingPunct="1">
              <a:defRPr/>
            </a:pPr>
            <a:endParaRPr lang="ru-RU" dirty="0" smtClean="0">
              <a:solidFill>
                <a:srgbClr val="00B050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00B050"/>
                </a:solidFill>
              </a:rPr>
              <a:t>3. Человек заботится о жилище для животных.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00B050"/>
                </a:solidFill>
              </a:rPr>
              <a:t>4. Человек заботится о животном и его потомстве.</a:t>
            </a:r>
          </a:p>
          <a:p>
            <a:pPr marL="533400" indent="-533400" eaLnBrk="1" hangingPunct="1">
              <a:buFont typeface="Wingdings" pitchFamily="2" charset="2"/>
              <a:buNone/>
              <a:defRPr/>
            </a:pPr>
            <a:endParaRPr lang="ru-RU" dirty="0" smtClean="0"/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>
            <a:off x="4343400" y="838200"/>
            <a:ext cx="0" cy="518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3" name="Line 39"/>
          <p:cNvSpPr>
            <a:spLocks noChangeShapeType="1"/>
          </p:cNvSpPr>
          <p:nvPr/>
        </p:nvSpPr>
        <p:spPr bwMode="auto">
          <a:xfrm>
            <a:off x="381000" y="12954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4" name="Line 40"/>
          <p:cNvSpPr>
            <a:spLocks noChangeShapeType="1"/>
          </p:cNvSpPr>
          <p:nvPr/>
        </p:nvSpPr>
        <p:spPr bwMode="auto">
          <a:xfrm>
            <a:off x="381000" y="22860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5" name="Line 41"/>
          <p:cNvSpPr>
            <a:spLocks noChangeShapeType="1"/>
          </p:cNvSpPr>
          <p:nvPr/>
        </p:nvSpPr>
        <p:spPr bwMode="auto">
          <a:xfrm>
            <a:off x="381000" y="32004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6" name="Line 42"/>
          <p:cNvSpPr>
            <a:spLocks noChangeShapeType="1"/>
          </p:cNvSpPr>
          <p:nvPr/>
        </p:nvSpPr>
        <p:spPr bwMode="auto">
          <a:xfrm>
            <a:off x="381000" y="46482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7" name="Line 43"/>
          <p:cNvSpPr>
            <a:spLocks noChangeShapeType="1"/>
          </p:cNvSpPr>
          <p:nvPr/>
        </p:nvSpPr>
        <p:spPr bwMode="auto">
          <a:xfrm>
            <a:off x="381000" y="60198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8" name="Line 44"/>
          <p:cNvSpPr>
            <a:spLocks noChangeShapeType="1"/>
          </p:cNvSpPr>
          <p:nvPr/>
        </p:nvSpPr>
        <p:spPr bwMode="auto">
          <a:xfrm>
            <a:off x="381000" y="8382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69" name="Line 45"/>
          <p:cNvSpPr>
            <a:spLocks noChangeShapeType="1"/>
          </p:cNvSpPr>
          <p:nvPr/>
        </p:nvSpPr>
        <p:spPr bwMode="auto">
          <a:xfrm>
            <a:off x="8915400" y="838200"/>
            <a:ext cx="0" cy="518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2270" name="Line 46"/>
          <p:cNvSpPr>
            <a:spLocks noChangeShapeType="1"/>
          </p:cNvSpPr>
          <p:nvPr/>
        </p:nvSpPr>
        <p:spPr bwMode="auto">
          <a:xfrm>
            <a:off x="381000" y="838200"/>
            <a:ext cx="0" cy="518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25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2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52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52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52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52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52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52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52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  <p:bldP spid="52262" grpId="0" animBg="1"/>
      <p:bldP spid="52263" grpId="0" animBg="1"/>
      <p:bldP spid="52264" grpId="0" animBg="1"/>
      <p:bldP spid="52265" grpId="0" animBg="1"/>
      <p:bldP spid="52266" grpId="0" animBg="1"/>
      <p:bldP spid="52267" grpId="0" animBg="1"/>
      <p:bldP spid="52268" grpId="0" animBg="1"/>
      <p:bldP spid="52269" grpId="0" animBg="1"/>
      <p:bldP spid="522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7030A0"/>
                </a:solidFill>
              </a:rPr>
              <a:t>ФИЗИЧЕСКАЯ МИНУТКА</a:t>
            </a:r>
            <a:br>
              <a:rPr lang="ru-RU" b="1" u="sng" dirty="0">
                <a:solidFill>
                  <a:srgbClr val="7030A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Если это дикое животное- хлопаем, если домашнее животное, то показываем домик.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b="1" u="sng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3200" b="1" dirty="0">
                <a:solidFill>
                  <a:srgbClr val="0070C0"/>
                </a:solidFill>
              </a:rPr>
              <a:t>Дидактическая игра </a:t>
            </a:r>
            <a:r>
              <a:rPr lang="ru-RU" sz="3200" b="1" dirty="0" smtClean="0">
                <a:solidFill>
                  <a:srgbClr val="0070C0"/>
                </a:solidFill>
              </a:rPr>
              <a:t>«Животные</a:t>
            </a:r>
            <a:r>
              <a:rPr lang="ru-RU" sz="3200" b="1" dirty="0">
                <a:solidFill>
                  <a:srgbClr val="0070C0"/>
                </a:solidFill>
              </a:rPr>
              <a:t>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1524000"/>
            <a:ext cx="4001648" cy="466344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4000" b="1" dirty="0"/>
              <a:t>Волк, коза, белка, лиса, баран, собака, корова, медведь, </a:t>
            </a:r>
            <a:r>
              <a:rPr lang="ru-RU" sz="4000" b="1" dirty="0" smtClean="0"/>
              <a:t>кошка, лось</a:t>
            </a:r>
            <a:r>
              <a:rPr lang="ru-RU" sz="4000" b="1" dirty="0"/>
              <a:t>, свинья, кролик, заяц</a:t>
            </a:r>
            <a:r>
              <a:rPr lang="ru-RU" sz="4000" b="1" dirty="0" smtClean="0"/>
              <a:t>.</a:t>
            </a:r>
          </a:p>
          <a:p>
            <a:r>
              <a:rPr lang="ru-RU" b="1" dirty="0" smtClean="0"/>
              <a:t>Словарные слова?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35" y="5058072"/>
            <a:ext cx="2029879" cy="179992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2.gstatic.com/images?q=tbn:ANd9GcScVa5vpsVZCc9cUt7ptjMLj9FoVFKD3tystqyQk-L0iZTMO7D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26" y="3356992"/>
            <a:ext cx="1669982" cy="1435483"/>
          </a:xfrm>
          <a:prstGeom prst="rect">
            <a:avLst/>
          </a:prstGeom>
          <a:noFill/>
        </p:spPr>
      </p:pic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0922" y="4552949"/>
            <a:ext cx="1798617" cy="2331121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одержимое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84600" y="2708920"/>
            <a:ext cx="2449394" cy="1579982"/>
          </a:xfrm>
          <a:prstGeom prst="rect">
            <a:avLst/>
          </a:prstGeom>
          <a:noFill/>
          <a:ln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8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https://fhd.multiurok.ru/f/3/8/f38bb75e0ed3eb2c96ec3a84bb84c5bd1475a33c/konspiekt-uroka-po-okruzhaiushchiemu-miru-2-klass-tiema-dikiie-i-domashniie-zhivotnyie_1.pn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776864" cy="5691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7030A0"/>
                </a:solidFill>
              </a:rPr>
              <a:t>Работа в парах. Найдите </a:t>
            </a:r>
            <a:br>
              <a:rPr lang="ru-RU" sz="4400" b="1" dirty="0" smtClean="0">
                <a:solidFill>
                  <a:srgbClr val="7030A0"/>
                </a:solidFill>
              </a:rPr>
            </a:br>
            <a:r>
              <a:rPr lang="ru-RU" sz="4400" b="1" dirty="0" smtClean="0">
                <a:solidFill>
                  <a:srgbClr val="7030A0"/>
                </a:solidFill>
              </a:rPr>
              <a:t>животных.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https://urok.1sept.ru/articles/656299/img2.jpg"/>
          <p:cNvPicPr>
            <a:picLocks noGrp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100" y="6021288"/>
            <a:ext cx="472604" cy="36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urok.1sept.ru/articles/656299/img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848872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3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708392" cy="135416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        Домашние животные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План.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1.Как появились домашние животные?</a:t>
            </a:r>
          </a:p>
          <a:p>
            <a:r>
              <a:rPr lang="ru-RU" dirty="0" smtClean="0"/>
              <a:t>2.Виды домашних животных?</a:t>
            </a:r>
          </a:p>
          <a:p>
            <a:r>
              <a:rPr lang="ru-RU" dirty="0" smtClean="0"/>
              <a:t>3.Как домашние животные помогают человеку?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576" y="4234972"/>
            <a:ext cx="2303934" cy="216799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8904" y="3227537"/>
            <a:ext cx="2520280" cy="17705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1.liveinternet.ru/images/attach/c/0/37/938/37938694_1231579274_03_Asen_k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861048"/>
            <a:ext cx="1682062" cy="2239545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918" y="5120228"/>
            <a:ext cx="2602266" cy="156250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57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188640"/>
            <a:ext cx="8322128" cy="1228998"/>
          </a:xfrm>
        </p:spPr>
        <p:txBody>
          <a:bodyPr>
            <a:normAutofit fontScale="90000"/>
          </a:bodyPr>
          <a:lstStyle/>
          <a:p>
            <a:r>
              <a:rPr lang="ru-RU" altLang="ru-RU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altLang="ru-RU" sz="4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домашние  животные</a:t>
            </a:r>
            <a:r>
              <a:rPr lang="ru-RU" altLang="ru-RU" sz="4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altLang="ru-RU" sz="4400" b="1" dirty="0">
                <a:solidFill>
                  <a:srgbClr val="A50021"/>
                </a:solidFill>
                <a:latin typeface="Comic Sans MS" pitchFamily="66" charset="0"/>
              </a:rPr>
              <a:t> Работа с текстом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Picture 4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89313" y="4537797"/>
            <a:ext cx="4855095" cy="2226606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1772817"/>
            <a:ext cx="3168352" cy="3298944"/>
          </a:xfrm>
          <a:prstGeom prst="rect">
            <a:avLst/>
          </a:prstGeom>
          <a:solidFill>
            <a:srgbClr val="5F5F5F"/>
          </a:solidFill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" name="Picture 6" descr="http://animal.ru/i/upload/12635785427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2060586" cy="3056763"/>
          </a:xfrm>
          <a:prstGeom prst="rect">
            <a:avLst/>
          </a:prstGeom>
          <a:noFill/>
        </p:spPr>
      </p:pic>
      <p:pic>
        <p:nvPicPr>
          <p:cNvPr id="8" name="Picture 2" descr="http://img-fotki.yandex.ru/get/5637/121447594.2ca/0_b68cf_d2211ec8_X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568" y="2426794"/>
            <a:ext cx="2654652" cy="1990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84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>Как человек приручил животных</a:t>
            </a: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19672" y="1447800"/>
            <a:ext cx="7524328" cy="486152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800" dirty="0" smtClean="0"/>
              <a:t>   Очень давно все животные были дикими. Человек начал приручать некоторые виды животных около </a:t>
            </a:r>
            <a:r>
              <a:rPr lang="ru-RU" sz="2800" dirty="0" smtClean="0">
                <a:solidFill>
                  <a:srgbClr val="C00000"/>
                </a:solidFill>
              </a:rPr>
              <a:t>12 тысяч лет назад. </a:t>
            </a:r>
            <a:r>
              <a:rPr lang="ru-RU" sz="2800" dirty="0" smtClean="0"/>
              <a:t>Вначале он просто наблюдал за ними, выделяя тех, </a:t>
            </a:r>
            <a:r>
              <a:rPr lang="ru-RU" sz="2800" dirty="0"/>
              <a:t>к</a:t>
            </a:r>
            <a:r>
              <a:rPr lang="ru-RU" sz="2800" dirty="0" smtClean="0"/>
              <a:t>оторые могли быть ему очень полезны. Затем начал их приручать и  это происходило постепенно, на протяжении нескольких веков.</a:t>
            </a:r>
          </a:p>
          <a:p>
            <a:pPr marL="82296" indent="0">
              <a:buNone/>
            </a:pPr>
            <a:r>
              <a:rPr lang="ru-RU" sz="2800" dirty="0" smtClean="0"/>
              <a:t>   Собаку человек приручил около 12 тысяч лет назад. Точно неизвестно, кто были их предками-  только волки или шакалы и волки.</a:t>
            </a:r>
            <a:endParaRPr lang="ru-RU" sz="2800" dirty="0"/>
          </a:p>
        </p:txBody>
      </p:sp>
      <p:pic>
        <p:nvPicPr>
          <p:cNvPr id="4" name="Picture 2" descr="Картинки по запросу преданная собака фото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45" y="5600467"/>
            <a:ext cx="1812351" cy="1255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183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55693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Хорошего настроения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916832"/>
            <a:ext cx="740664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i?id=27b12acf7bcc7c3840d28219746fe36e-123-144&amp;n=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6264696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32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98080" cy="1143000"/>
          </a:xfrm>
        </p:spPr>
        <p:txBody>
          <a:bodyPr>
            <a:normAutofit/>
          </a:bodyPr>
          <a:lstStyle/>
          <a:p>
            <a:r>
              <a:rPr lang="ru-RU" b="1" u="sng" dirty="0">
                <a:solidFill>
                  <a:srgbClr val="C00000"/>
                </a:solidFill>
              </a:rPr>
              <a:t>Как человек приручил </a:t>
            </a:r>
            <a:r>
              <a:rPr lang="ru-RU" b="1" u="sng" dirty="0" smtClean="0">
                <a:solidFill>
                  <a:srgbClr val="C00000"/>
                </a:solidFill>
              </a:rPr>
              <a:t>собаку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Это были животные, которые жили неподалеку от человека. Они подходили близко к жилью, ведь около жилья можно было полакомиться остатками еды- косточками, остатками мяса. Очень скоро человек понял, что эти дикие животные отличные охотники и сторожа. Так началась их дружба.</a:t>
            </a:r>
          </a:p>
        </p:txBody>
      </p:sp>
      <p:pic>
        <p:nvPicPr>
          <p:cNvPr id="5" name="Picture 4" descr="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933056"/>
            <a:ext cx="4811094" cy="2760690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>
                <a:solidFill>
                  <a:srgbClr val="C00000"/>
                </a:solidFill>
              </a:rPr>
              <a:t>Как человек приручил </a:t>
            </a:r>
            <a:r>
              <a:rPr lang="ru-RU" b="1" u="sng" dirty="0" smtClean="0">
                <a:solidFill>
                  <a:srgbClr val="C00000"/>
                </a:solidFill>
              </a:rPr>
              <a:t>кошку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sz="2800" dirty="0"/>
              <a:t>Первые домашние кошки были приручены человеком </a:t>
            </a:r>
            <a:r>
              <a:rPr lang="ru-RU" sz="2800" b="1" dirty="0"/>
              <a:t>около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2800" b="1" dirty="0">
                <a:cs typeface="Arial" panose="020B0604020202020204" pitchFamily="34" charset="0"/>
              </a:rPr>
              <a:t>тысяч лет назад</a:t>
            </a:r>
            <a:r>
              <a:rPr lang="ru-RU" sz="2800" dirty="0">
                <a:cs typeface="Arial" panose="020B0604020202020204" pitchFamily="34" charset="0"/>
              </a:rPr>
              <a:t>. Предположительно дальние предки кошек родом из Африки. </a:t>
            </a:r>
            <a:endParaRPr lang="ru-RU" sz="2800" dirty="0"/>
          </a:p>
          <a:p>
            <a:pPr marL="82296" indent="0">
              <a:buNone/>
            </a:pPr>
            <a:r>
              <a:rPr lang="ru-RU" sz="2800" dirty="0" smtClean="0">
                <a:cs typeface="Arial" panose="020B0604020202020204" pitchFamily="34" charset="0"/>
              </a:rPr>
              <a:t>Вначале </a:t>
            </a:r>
            <a:r>
              <a:rPr lang="ru-RU" sz="2800" dirty="0">
                <a:cs typeface="Arial" panose="020B0604020202020204" pitchFamily="34" charset="0"/>
              </a:rPr>
              <a:t>отношения между человеком и кошками были непростые. Дружить они начали, когда человек научился выращивать зерно. Там, где много зерна, всегда появляются мыши. Когда люди увидели, как легко кошки расправляются с грызунами, они стали их приручать. </a:t>
            </a:r>
          </a:p>
          <a:p>
            <a:endParaRPr lang="ru-RU" dirty="0"/>
          </a:p>
        </p:txBody>
      </p:sp>
      <p:pic>
        <p:nvPicPr>
          <p:cNvPr id="4" name="Picture 2" descr="http://img1.liveinternet.ru/images/attach/c/0/37/938/37938694_1231579274_03_Asen_k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3" y="4653136"/>
            <a:ext cx="1519812" cy="2023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424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1" y="116632"/>
            <a:ext cx="7344619" cy="18002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2060"/>
                </a:solidFill>
                <a:effectLst/>
              </a:rPr>
              <a:t>Как человек приручал животных написано в книге Киплинга</a:t>
            </a:r>
            <a:r>
              <a:rPr lang="ru-RU" sz="3100" dirty="0">
                <a:solidFill>
                  <a:srgbClr val="002060"/>
                </a:solidFill>
                <a:effectLst/>
              </a:rPr>
              <a:t> «Про кошку, которая гуляет сама по себе</a:t>
            </a:r>
            <a:r>
              <a:rPr lang="ru-RU" sz="3100" dirty="0" smtClean="0">
                <a:solidFill>
                  <a:srgbClr val="002060"/>
                </a:solidFill>
                <a:effectLst/>
              </a:rPr>
              <a:t>». </a:t>
            </a:r>
            <a:r>
              <a:rPr lang="ru-RU" sz="2700" dirty="0" smtClean="0">
                <a:solidFill>
                  <a:srgbClr val="002060"/>
                </a:solidFill>
                <a:effectLst/>
              </a:rPr>
              <a:t>Отрывок из мультфильма</a:t>
            </a:r>
            <a:r>
              <a:rPr lang="ru-RU" sz="2700" dirty="0">
                <a:solidFill>
                  <a:srgbClr val="002060"/>
                </a:solidFill>
                <a:effectLst/>
              </a:rPr>
              <a:t/>
            </a:r>
            <a:br>
              <a:rPr lang="ru-RU" sz="2700" dirty="0">
                <a:solidFill>
                  <a:srgbClr val="002060"/>
                </a:solidFill>
                <a:effectLst/>
              </a:rPr>
            </a:br>
            <a:r>
              <a:rPr lang="ru-RU" sz="27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700" dirty="0" smtClean="0">
                <a:solidFill>
                  <a:srgbClr val="002060"/>
                </a:solidFill>
                <a:effectLst/>
              </a:rPr>
            </a:br>
            <a:r>
              <a:rPr lang="ru-RU" sz="1300" b="1" dirty="0">
                <a:solidFill>
                  <a:srgbClr val="002060"/>
                </a:solidFill>
                <a:effectLst/>
              </a:rPr>
              <a:t/>
            </a:r>
            <a:br>
              <a:rPr lang="ru-RU" sz="1300" b="1" dirty="0">
                <a:solidFill>
                  <a:srgbClr val="002060"/>
                </a:solidFill>
                <a:effectLst/>
              </a:rPr>
            </a:br>
            <a:endParaRPr lang="ru-RU" sz="1300" b="1" dirty="0">
              <a:solidFill>
                <a:srgbClr val="002060"/>
              </a:solidFill>
            </a:endParaRPr>
          </a:p>
        </p:txBody>
      </p:sp>
      <p:pic>
        <p:nvPicPr>
          <p:cNvPr id="4" name="Picture 6" descr="0_8b0_52307fd9_X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288523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кош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0073" y="1628775"/>
            <a:ext cx="3384178" cy="3744441"/>
          </a:xfrm>
          <a:prstGeom prst="rect">
            <a:avLst/>
          </a:prstGeom>
          <a:noFill/>
        </p:spPr>
      </p:pic>
      <p:pic>
        <p:nvPicPr>
          <p:cNvPr id="6" name="Рисунок 5" descr="images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7161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7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>Домашние</a:t>
            </a:r>
            <a:r>
              <a:rPr lang="ru-RU" b="1" u="sng" dirty="0">
                <a:solidFill>
                  <a:srgbClr val="C00000"/>
                </a:solidFill>
              </a:rPr>
              <a:t> </a:t>
            </a:r>
            <a:r>
              <a:rPr lang="ru-RU" b="1" u="sng" dirty="0" smtClean="0">
                <a:solidFill>
                  <a:srgbClr val="C00000"/>
                </a:solidFill>
              </a:rPr>
              <a:t>животные и их роль в жизни человека </a:t>
            </a: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332656"/>
            <a:ext cx="7704856" cy="5915744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Домашние животные бывают:</a:t>
            </a:r>
          </a:p>
          <a:p>
            <a:r>
              <a:rPr lang="ru-RU" b="1" dirty="0" smtClean="0"/>
              <a:t>сельскохозяйственные</a:t>
            </a:r>
            <a:r>
              <a:rPr lang="ru-RU" dirty="0" smtClean="0"/>
              <a:t>- животные для получения продуктов питания и сырья для изготовления вещей.</a:t>
            </a:r>
          </a:p>
        </p:txBody>
      </p:sp>
      <p:pic>
        <p:nvPicPr>
          <p:cNvPr id="4" name="Picture 4" descr="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3240088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1827" y="3501008"/>
            <a:ext cx="3241675" cy="2808535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3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183" y="3708812"/>
            <a:ext cx="2312243" cy="1539691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3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0336" y="4514010"/>
            <a:ext cx="2955288" cy="2235909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4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Домашние питомцы положительно влияют на здоровье человека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животные-компаньоны</a:t>
            </a:r>
            <a:r>
              <a:rPr lang="ru-RU" dirty="0"/>
              <a:t>-животные, которых человек содержит у себя в доме для общения и получения положительных эмоций</a:t>
            </a:r>
            <a:r>
              <a:rPr lang="ru-RU" dirty="0" smtClean="0"/>
              <a:t>. Они снимают напряжение и облегчают боль.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2" descr="C:\Users\татьяна\Desktop\персик все\персик\дуы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337720"/>
            <a:ext cx="194435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татьяна\Desktop\персик все\персик\шуй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4313855"/>
            <a:ext cx="1926518" cy="243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татьяна\Desktop\персик все\персик\ьт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313855"/>
            <a:ext cx="1835696" cy="244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татьяна\Desktop\персик все\персик\IMG_0067 (1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755" y="4337720"/>
            <a:ext cx="1511660" cy="226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33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106104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Питомцы могут выполнять важную, ответственную работу- охранять, находить пропажу, помогать людям, попавшим в беду.</a:t>
            </a:r>
            <a:endParaRPr lang="ru-RU" sz="3200" dirty="0"/>
          </a:p>
        </p:txBody>
      </p:sp>
      <p:pic>
        <p:nvPicPr>
          <p:cNvPr id="4" name="Содержимое 3" descr="images (35)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24" y="1542680"/>
            <a:ext cx="1550546" cy="2078051"/>
          </a:xfrm>
        </p:spPr>
      </p:pic>
      <p:pic>
        <p:nvPicPr>
          <p:cNvPr id="5" name="Рисунок 4" descr="images (36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927" y="2122042"/>
            <a:ext cx="1933386" cy="1554442"/>
          </a:xfrm>
          <a:prstGeom prst="rect">
            <a:avLst/>
          </a:prstGeom>
        </p:spPr>
      </p:pic>
      <p:pic>
        <p:nvPicPr>
          <p:cNvPr id="6" name="Рисунок 5" descr="images (3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0056" y="1953873"/>
            <a:ext cx="2552700" cy="1790700"/>
          </a:xfrm>
          <a:prstGeom prst="rect">
            <a:avLst/>
          </a:prstGeom>
        </p:spPr>
      </p:pic>
      <p:pic>
        <p:nvPicPr>
          <p:cNvPr id="7" name="Рисунок 6" descr="images (40)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4683792"/>
            <a:ext cx="1550546" cy="1426502"/>
          </a:xfrm>
          <a:prstGeom prst="rect">
            <a:avLst/>
          </a:prstGeom>
        </p:spPr>
      </p:pic>
      <p:pic>
        <p:nvPicPr>
          <p:cNvPr id="8" name="Рисунок 7" descr="images (38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36366" y="4679414"/>
            <a:ext cx="2390775" cy="1905000"/>
          </a:xfrm>
          <a:prstGeom prst="rect">
            <a:avLst/>
          </a:prstGeom>
        </p:spPr>
      </p:pic>
      <p:pic>
        <p:nvPicPr>
          <p:cNvPr id="10" name="Рисунок 9" descr="119px-41г_бта_с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40079" y="4245492"/>
            <a:ext cx="1783577" cy="1798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158" y="3500438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охраняет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71472" y="628652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охотится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857620" y="628652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пасёт скот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500826" y="3643314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Помогает слепым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357950" y="6215082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Спасает людей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714744" y="3929066"/>
            <a:ext cx="179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защищает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349660"/>
              </p:ext>
            </p:extLst>
          </p:nvPr>
        </p:nvGraphicFramePr>
        <p:xfrm>
          <a:off x="1245848" y="4053129"/>
          <a:ext cx="2230437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4" name="Объект упаковщика для оболочки" showAsIcon="1" r:id="rId9" imgW="2230200" imgH="491040" progId="Package">
                  <p:embed/>
                </p:oleObj>
              </mc:Choice>
              <mc:Fallback>
                <p:oleObj name="Объект упаковщика для оболочки" showAsIcon="1" r:id="rId9" imgW="223020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45848" y="4053129"/>
                        <a:ext cx="2230437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313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Мой любимый домашний питомец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endParaRPr lang="ru-RU" b="1" dirty="0" smtClean="0"/>
          </a:p>
          <a:p>
            <a:pPr marL="82296" indent="0">
              <a:buNone/>
            </a:pPr>
            <a:r>
              <a:rPr lang="ru-RU" dirty="0" smtClean="0"/>
              <a:t>Питомец дарит тепло, ласку, любовь, внимание, преданность и верность, да и просто хорошее настроение!</a:t>
            </a:r>
          </a:p>
          <a:p>
            <a:pPr marL="82296" indent="0">
              <a:buNone/>
            </a:pPr>
            <a:r>
              <a:rPr lang="ru-RU" b="1" dirty="0" smtClean="0"/>
              <a:t>Задание.</a:t>
            </a:r>
            <a:r>
              <a:rPr lang="ru-RU" dirty="0" smtClean="0"/>
              <a:t> Опиши своего домашнего питомца.</a:t>
            </a:r>
          </a:p>
          <a:p>
            <a:pPr marL="82296" indent="0">
              <a:buNone/>
            </a:pPr>
            <a:r>
              <a:rPr lang="ru-RU" i="1" u="sng" dirty="0" smtClean="0"/>
              <a:t>1.Порода</a:t>
            </a:r>
          </a:p>
          <a:p>
            <a:pPr marL="82296" indent="0">
              <a:buNone/>
            </a:pPr>
            <a:r>
              <a:rPr lang="ru-RU" i="1" u="sng" dirty="0" smtClean="0"/>
              <a:t>2Кличка</a:t>
            </a:r>
          </a:p>
          <a:p>
            <a:pPr marL="82296" indent="0">
              <a:buNone/>
            </a:pPr>
            <a:r>
              <a:rPr lang="ru-RU" i="1" u="sng" dirty="0" smtClean="0"/>
              <a:t>3.Внешний вид</a:t>
            </a:r>
          </a:p>
          <a:p>
            <a:pPr marL="82296" indent="0">
              <a:buNone/>
            </a:pPr>
            <a:r>
              <a:rPr lang="ru-RU" i="1" u="sng" dirty="0" smtClean="0"/>
              <a:t>4.Особенности характера</a:t>
            </a:r>
          </a:p>
          <a:p>
            <a:pPr marL="596646" indent="-514350">
              <a:buAutoNum type="arabicPeriod"/>
            </a:pPr>
            <a:endParaRPr lang="ru-RU" i="1" u="sng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3717032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C:\Users\татьяна\Desktop\персик все\персик\ло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0816" y="3861048"/>
            <a:ext cx="145532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0000022893-origi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5734" y="4077072"/>
            <a:ext cx="137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575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ВЫВОД о пользе домашних животных:</a:t>
            </a:r>
            <a:endParaRPr lang="ru-RU" b="1" u="sng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продукты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шерсть, кожа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транспортное средство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охрана жилища, помогать людям (собака поводырь)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Дают эмоции</a:t>
            </a:r>
          </a:p>
          <a:p>
            <a:pPr marL="82296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31401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Вопросы к тексту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задание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и когда человек приручил кошку и собаку?</a:t>
            </a:r>
          </a:p>
          <a:p>
            <a:r>
              <a:rPr lang="ru-RU" dirty="0" smtClean="0"/>
              <a:t>Виды домашних животных?</a:t>
            </a:r>
          </a:p>
          <a:p>
            <a:r>
              <a:rPr lang="ru-RU" dirty="0" smtClean="0"/>
              <a:t>Назови сельскохозяйственных животных, которых разводят в твоём крае?</a:t>
            </a:r>
          </a:p>
          <a:p>
            <a:r>
              <a:rPr lang="ru-RU" dirty="0" smtClean="0"/>
              <a:t>Какую пользу приносят домашние питомцы?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260648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040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962088" cy="1929824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3200" b="1" dirty="0" smtClean="0">
                <a:solidFill>
                  <a:srgbClr val="C00000"/>
                </a:solidFill>
              </a:rPr>
              <a:t>ЗАДАНИЕ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400" b="1" dirty="0" smtClean="0"/>
              <a:t>Как </a:t>
            </a:r>
            <a:r>
              <a:rPr lang="ru-RU" sz="2400" b="1" dirty="0"/>
              <a:t>вы понимаете слова: «Мы в ответе за тех, кого приручили?» Это известное высказывание из сказки « Маленький принц» французского писателя Антуана де Сент-Экзюпери, которое произнес Лис своему другу маленькому принцу. 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5920" y="1412776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endParaRPr lang="ru-RU" sz="2000" dirty="0"/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4" name="Picture 2" descr="https://im0-tub-ru.yandex.net/i?id=467e63de2c46665ff403efde7eccbe3c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9311" y="3284984"/>
            <a:ext cx="4483702" cy="340804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31640" y="2636912"/>
            <a:ext cx="5526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Антуан де </a:t>
            </a:r>
            <a:r>
              <a:rPr lang="ru-RU" sz="3200" b="1" dirty="0" err="1" smtClean="0"/>
              <a:t>Сент</a:t>
            </a:r>
            <a:r>
              <a:rPr lang="ru-RU" sz="3200" b="1" dirty="0" smtClean="0"/>
              <a:t> - Экзюпери</a:t>
            </a:r>
            <a:r>
              <a:rPr lang="ru-RU" sz="3200" b="1" dirty="0"/>
              <a:t>:</a:t>
            </a:r>
            <a:br>
              <a:rPr lang="ru-RU" sz="3200" b="1" dirty="0"/>
            </a:br>
            <a:r>
              <a:rPr lang="ru-RU" sz="3200" b="1" dirty="0"/>
              <a:t>«Мы навсегда в ответе за тех, кого приручили».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2725" y="2016938"/>
            <a:ext cx="1610288" cy="161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762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33" y="260648"/>
            <a:ext cx="843616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1" descr="0000022893-origin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939" y="896861"/>
            <a:ext cx="1053936" cy="1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люс 2"/>
          <p:cNvSpPr/>
          <p:nvPr/>
        </p:nvSpPr>
        <p:spPr>
          <a:xfrm>
            <a:off x="932926" y="2636893"/>
            <a:ext cx="1777288" cy="169022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Минус 7"/>
          <p:cNvSpPr/>
          <p:nvPr/>
        </p:nvSpPr>
        <p:spPr>
          <a:xfrm>
            <a:off x="1148648" y="5701147"/>
            <a:ext cx="1345844" cy="914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справка 8">
            <a:hlinkClick r:id="" action="ppaction://noaction" highlightClick="1"/>
          </p:cNvPr>
          <p:cNvSpPr/>
          <p:nvPr/>
        </p:nvSpPr>
        <p:spPr>
          <a:xfrm>
            <a:off x="1249561" y="4371353"/>
            <a:ext cx="1042416" cy="1121339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справка 9">
            <a:hlinkClick r:id="" action="ppaction://noaction" highlightClick="1"/>
          </p:cNvPr>
          <p:cNvSpPr/>
          <p:nvPr/>
        </p:nvSpPr>
        <p:spPr>
          <a:xfrm>
            <a:off x="7291429" y="4646359"/>
            <a:ext cx="771536" cy="325125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инус 11"/>
          <p:cNvSpPr/>
          <p:nvPr/>
        </p:nvSpPr>
        <p:spPr>
          <a:xfrm>
            <a:off x="6605629" y="5620472"/>
            <a:ext cx="914400" cy="9144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люс 13"/>
          <p:cNvSpPr/>
          <p:nvPr/>
        </p:nvSpPr>
        <p:spPr>
          <a:xfrm>
            <a:off x="1749864" y="3822353"/>
            <a:ext cx="672648" cy="549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люс 6"/>
          <p:cNvSpPr/>
          <p:nvPr/>
        </p:nvSpPr>
        <p:spPr>
          <a:xfrm>
            <a:off x="7142744" y="2868956"/>
            <a:ext cx="648072" cy="61305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люс 10"/>
          <p:cNvSpPr/>
          <p:nvPr/>
        </p:nvSpPr>
        <p:spPr>
          <a:xfrm>
            <a:off x="7677197" y="2766616"/>
            <a:ext cx="576064" cy="6515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люс 12"/>
          <p:cNvSpPr/>
          <p:nvPr/>
        </p:nvSpPr>
        <p:spPr>
          <a:xfrm>
            <a:off x="7446835" y="3254328"/>
            <a:ext cx="685800" cy="5893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2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/>
              <a:t>Вспомни названия не менее трёх литературных произведений,  героями которых являются домашние животные.</a:t>
            </a:r>
            <a:endParaRPr lang="ru-RU" sz="2800" dirty="0"/>
          </a:p>
        </p:txBody>
      </p:sp>
      <p:pic>
        <p:nvPicPr>
          <p:cNvPr id="4" name="Picture 2" descr="http://xn--80accbnqdkggyfadgeqc9iwb0j.xn--p1ai/attachments/Image/kot2.png?template=generi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754" y="4251955"/>
            <a:ext cx="2743206" cy="2606045"/>
          </a:xfrm>
          <a:prstGeom prst="rect">
            <a:avLst/>
          </a:prstGeom>
          <a:noFill/>
        </p:spPr>
      </p:pic>
      <p:pic>
        <p:nvPicPr>
          <p:cNvPr id="5" name="Picture 2" descr="https://encrypted-tbn3.gstatic.com/images?q=tbn:ANd9GcQN707tsceyZrF_Gpg1X4HTWxkrViB4p1a8v6PvJZmEI_WKpdKC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47556"/>
            <a:ext cx="2412268" cy="2579016"/>
          </a:xfrm>
          <a:prstGeom prst="rect">
            <a:avLst/>
          </a:prstGeom>
          <a:noFill/>
        </p:spPr>
      </p:pic>
      <p:pic>
        <p:nvPicPr>
          <p:cNvPr id="6" name="Picture 2" descr="https://encrypted-tbn0.gstatic.com/images?q=tbn:ANd9GcQOkoiu7FRK0tL_LYLu42mYHp8meT_jjw8doZ1aIT9egow6ZyT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5048" y="2564904"/>
            <a:ext cx="2250471" cy="2098914"/>
          </a:xfrm>
          <a:prstGeom prst="rect">
            <a:avLst/>
          </a:prstGeom>
          <a:noFill/>
        </p:spPr>
      </p:pic>
      <p:pic>
        <p:nvPicPr>
          <p:cNvPr id="7" name="Picture 4" descr="http://multik-pic.ru/images/maugli/maugli24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24" y="2247735"/>
            <a:ext cx="3257633" cy="2104565"/>
          </a:xfrm>
          <a:prstGeom prst="rect">
            <a:avLst/>
          </a:prstGeom>
          <a:noFill/>
        </p:spPr>
      </p:pic>
      <p:pic>
        <p:nvPicPr>
          <p:cNvPr id="8" name="Picture 2" descr="http://www.epochtimes.com.ua/upload/iblock/d62/d62c9fbd7623c0ac5b5b0331d614c58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50" y="4426572"/>
            <a:ext cx="2376264" cy="2431428"/>
          </a:xfrm>
          <a:prstGeom prst="rect">
            <a:avLst/>
          </a:prstGeom>
          <a:noFill/>
        </p:spPr>
      </p:pic>
      <p:pic>
        <p:nvPicPr>
          <p:cNvPr id="9" name="Picture 6" descr="http://img0.liveinternet.ru/images/attach/c/0/119/988/119988828_3911698_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3681" y="4454476"/>
            <a:ext cx="2909463" cy="2214884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798" y="1268760"/>
            <a:ext cx="1120694" cy="112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1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82154"/>
          </a:xfrm>
        </p:spPr>
        <p:txBody>
          <a:bodyPr>
            <a:normAutofit fontScale="90000"/>
          </a:bodyPr>
          <a:lstStyle/>
          <a:p>
            <a:r>
              <a:rPr lang="ru-RU" sz="3600" u="sng" dirty="0" smtClean="0">
                <a:solidFill>
                  <a:srgbClr val="C00000"/>
                </a:solidFill>
              </a:rPr>
              <a:t>Это интересно</a:t>
            </a:r>
            <a:r>
              <a:rPr lang="ru-RU" sz="3600" dirty="0" smtClean="0"/>
              <a:t>. В Японии один из самых распространенных домашних питомцев-жук-носорог.</a:t>
            </a:r>
            <a:endParaRPr lang="ru-RU" sz="3600" dirty="0"/>
          </a:p>
        </p:txBody>
      </p:sp>
      <p:pic>
        <p:nvPicPr>
          <p:cNvPr id="110594" name="Picture 2" descr="C:\Users\татьяна\Desktop\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6696743" cy="39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81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rgbClr val="C00000"/>
                </a:solidFill>
              </a:rPr>
              <a:t>Это интересно и познавательно</a:t>
            </a:r>
            <a:endParaRPr lang="ru-RU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u="sng" dirty="0" smtClean="0"/>
              <a:t>Кинология</a:t>
            </a:r>
            <a:r>
              <a:rPr lang="ru-RU" dirty="0" smtClean="0"/>
              <a:t>-наука о собаках, изучающая их строение, происхождение, условия содержания и разведения.</a:t>
            </a:r>
          </a:p>
          <a:p>
            <a:r>
              <a:rPr lang="ru-RU" b="1" u="sng" dirty="0" smtClean="0"/>
              <a:t>Фелинология</a:t>
            </a:r>
            <a:r>
              <a:rPr lang="ru-RU" dirty="0" smtClean="0"/>
              <a:t>- наука о кошках, изучающая их строение, происхождение, условия содержания и разведения.</a:t>
            </a:r>
            <a:endParaRPr lang="ru-RU" dirty="0"/>
          </a:p>
        </p:txBody>
      </p:sp>
      <p:pic>
        <p:nvPicPr>
          <p:cNvPr id="4" name="Picture 4" descr="C:\Users\татьяна\Desktop\персик все\персик\ьт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4196" y="1178921"/>
            <a:ext cx="1118244" cy="12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0000022893-origina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4953000"/>
            <a:ext cx="1152128" cy="160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20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530040" cy="12289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u="sng" dirty="0" smtClean="0">
                <a:solidFill>
                  <a:srgbClr val="C00000"/>
                </a:solidFill>
              </a:rPr>
              <a:t>Это интересно.</a:t>
            </a:r>
            <a:br>
              <a:rPr lang="ru-RU" b="1" u="sng" dirty="0" smtClean="0">
                <a:solidFill>
                  <a:srgbClr val="C00000"/>
                </a:solidFill>
              </a:rPr>
            </a:br>
            <a:r>
              <a:rPr lang="ru-RU" b="1" dirty="0" smtClean="0"/>
              <a:t>Кто они - эти </a:t>
            </a:r>
            <a:r>
              <a:rPr lang="ru-RU" b="1" dirty="0"/>
              <a:t>знаменитые собачки?</a:t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3600" b="1" dirty="0"/>
          </a:p>
        </p:txBody>
      </p:sp>
      <p:pic>
        <p:nvPicPr>
          <p:cNvPr id="4" name="Объект 3" descr="C:\Users\татьяна\Desktop\белка и стрелка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7344816" cy="4437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198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rgbClr val="C00000"/>
                </a:solidFill>
              </a:rPr>
              <a:t>История</a:t>
            </a:r>
            <a:endParaRPr lang="ru-RU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/>
              <a:t>А теперь немного истории. </a:t>
            </a:r>
            <a:endParaRPr lang="ru-RU" dirty="0" smtClean="0"/>
          </a:p>
          <a:p>
            <a:pPr marL="82296" indent="0">
              <a:buNone/>
            </a:pPr>
            <a:r>
              <a:rPr lang="ru-RU" dirty="0" smtClean="0"/>
              <a:t>Мы </a:t>
            </a:r>
            <a:r>
              <a:rPr lang="ru-RU" dirty="0"/>
              <a:t>отправляемся </a:t>
            </a:r>
            <a:r>
              <a:rPr lang="ru-RU" dirty="0" smtClean="0"/>
              <a:t> </a:t>
            </a:r>
            <a:r>
              <a:rPr lang="ru-RU" dirty="0"/>
              <a:t>в прошлое в 20 век в 1960 год.</a:t>
            </a:r>
          </a:p>
          <a:p>
            <a:pPr marL="82296" indent="0">
              <a:buNone/>
            </a:pPr>
            <a:r>
              <a:rPr lang="ru-RU" dirty="0"/>
              <a:t>Именно тогда 2 милых собачки нашей страны стали известны во всём мире.</a:t>
            </a:r>
          </a:p>
          <a:p>
            <a:pPr marL="82296" indent="0">
              <a:buNone/>
            </a:pPr>
            <a:r>
              <a:rPr lang="ru-RU" dirty="0" smtClean="0"/>
              <a:t> </a:t>
            </a:r>
            <a:r>
              <a:rPr lang="ru-RU" dirty="0"/>
              <a:t>Белка и Стрелка – первые космические путешественницы.</a:t>
            </a:r>
          </a:p>
          <a:p>
            <a:pPr marL="82296" indent="0">
              <a:buNone/>
            </a:pPr>
            <a:r>
              <a:rPr lang="ru-RU" dirty="0"/>
              <a:t> </a:t>
            </a:r>
            <a:r>
              <a:rPr lang="ru-RU" dirty="0" smtClean="0"/>
              <a:t>Изначально </a:t>
            </a:r>
            <a:r>
              <a:rPr lang="ru-RU" dirty="0"/>
              <a:t>у Белки и Стрелки были имена Капля и </a:t>
            </a:r>
            <a:r>
              <a:rPr lang="ru-RU" dirty="0" err="1" smtClean="0"/>
              <a:t>Вильна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СПУТНИК-5</a:t>
            </a:r>
            <a:endParaRPr lang="ru-RU" dirty="0"/>
          </a:p>
        </p:txBody>
      </p:sp>
      <p:pic>
        <p:nvPicPr>
          <p:cNvPr id="4" name="Объект 3" descr="C:\Users\татьяна\Desktop\би стрелка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06866" cy="4861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26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Собаки-космонавты.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Собака"/>
              </a:rPr>
              <a:t>собаки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Космонавт"/>
              </a:rPr>
              <a:t>космонавты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совершившие 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космический полёт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 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Советский Союз"/>
              </a:rPr>
              <a:t>советском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корабле «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Спутник-5"/>
              </a:rPr>
              <a:t>Спутник-5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 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19 августа"/>
              </a:rPr>
              <a:t>19 августа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1960 год"/>
              </a:rPr>
              <a:t>1960 года</a:t>
            </a:r>
            <a:r>
              <a:rPr lang="ru-RU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[1]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Полёт продолжался более 25 часов. За это время корабль совершил 17 полных витков вокруг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Земля"/>
              </a:rPr>
              <a:t>Земли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Белка и Стрелка стали первыми животными, которые совершили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Орбитальный космический полёт (страница отсутствует)"/>
              </a:rPr>
              <a:t>орбитальный космический полёт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успешно вернулись на Землю. Кроме собак, в катапультируемом контейнере находились 12 мышей, насекомые, растения, грибковые культуры, семена кукурузы, пшеницы, гороха, лука, некоторые виды микробов.</a:t>
            </a:r>
          </a:p>
        </p:txBody>
      </p:sp>
    </p:spTree>
    <p:extLst>
      <p:ext uri="{BB962C8B-B14F-4D97-AF65-F5344CB8AC3E}">
        <p14:creationId xmlns:p14="http://schemas.microsoft.com/office/powerpoint/2010/main" val="170536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Космонавты Белка и Стрелка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556792"/>
            <a:ext cx="7498080" cy="4800600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несколько месяцев после полёта Стрелка принесла здоровое потомство из шестерых щенков. Белка и Стрелка жили при Государственном научно-исследовательском и испытательном институте авиационной и космической медицины и умерли в глубокой старости. В настоящее время их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Таксидермия"/>
              </a:rPr>
              <a:t>чучела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находятся в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Мемориальный музей космонавтики"/>
              </a:rPr>
              <a:t>Мемориальном музее космонавтики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10680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Музей Космонавтики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C:\Users\татьяна\Desktop\музей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100" y="1412777"/>
            <a:ext cx="7499350" cy="4547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6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683" y="332656"/>
            <a:ext cx="7528880" cy="1417638"/>
          </a:xfrm>
        </p:spPr>
        <p:txBody>
          <a:bodyPr>
            <a:noAutofit/>
          </a:bodyPr>
          <a:lstStyle/>
          <a:p>
            <a:r>
              <a:rPr lang="ru-RU" sz="2400" dirty="0">
                <a:effectLst/>
              </a:rPr>
              <a:t>Уверена, что </a:t>
            </a:r>
            <a:r>
              <a:rPr lang="ru-RU" sz="2400" dirty="0" smtClean="0">
                <a:effectLst/>
              </a:rPr>
              <a:t> </a:t>
            </a:r>
            <a:r>
              <a:rPr lang="ru-RU" sz="2400" dirty="0">
                <a:effectLst/>
              </a:rPr>
              <a:t>все </a:t>
            </a:r>
            <a:r>
              <a:rPr lang="ru-RU" sz="2400" dirty="0" smtClean="0">
                <a:effectLst/>
              </a:rPr>
              <a:t>любят </a:t>
            </a:r>
            <a:r>
              <a:rPr lang="ru-RU" sz="2400" dirty="0">
                <a:effectLst/>
              </a:rPr>
              <a:t>приключения. И мы вместе с Белкой и Стрелкой отправляемся в космос. Поехали. </a:t>
            </a:r>
            <a:br>
              <a:rPr lang="ru-RU" sz="2400" dirty="0">
                <a:effectLst/>
              </a:rPr>
            </a:br>
            <a:r>
              <a:rPr lang="ru-RU" sz="2400" dirty="0" smtClean="0">
                <a:effectLst/>
              </a:rPr>
              <a:t>После полета нас ждет новое задание</a:t>
            </a:r>
            <a:r>
              <a:rPr lang="ru-RU" sz="2400" dirty="0">
                <a:effectLst/>
              </a:rPr>
              <a:t>.</a:t>
            </a:r>
            <a:br>
              <a:rPr lang="ru-RU" sz="2400" dirty="0">
                <a:effectLst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ru-RU" sz="6800" b="1" dirty="0" smtClean="0"/>
              <a:t>ФИЗМИНУТКА «Я РАКЕТА»</a:t>
            </a:r>
            <a:endParaRPr lang="ru-RU" sz="6800" b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737834"/>
              </p:ext>
            </p:extLst>
          </p:nvPr>
        </p:nvGraphicFramePr>
        <p:xfrm>
          <a:off x="3538538" y="3356992"/>
          <a:ext cx="5587996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52" name="Объект упаковщика для оболочки" showAsIcon="1" r:id="rId3" imgW="2067120" imgH="491040" progId="Package">
                  <p:embed/>
                </p:oleObj>
              </mc:Choice>
              <mc:Fallback>
                <p:oleObj name="Объект упаковщика для оболочки" showAsIcon="1" r:id="rId3" imgW="206712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38538" y="3356992"/>
                        <a:ext cx="5587996" cy="115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2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Посмотри внимательно и скажи на какие 2  группы, можно разделить животных в зависимости от их образа жизни.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726" y="1737781"/>
            <a:ext cx="2701636" cy="179554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Россия     животные и насекомые Борька БРЯНСКАЯ ОБЛАСТЬ БРЯНСКИЙ РАЙОН Козелкино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5188" y="1737781"/>
            <a:ext cx="2089373" cy="159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encrypted-tbn2.gstatic.com/images?q=tbn:ANd9GcScVa5vpsVZCc9cUt7ptjMLj9FoVFKD3tystqyQk-L0iZTMO7D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448" y="1367389"/>
            <a:ext cx="2592288" cy="1451681"/>
          </a:xfrm>
          <a:prstGeom prst="rect">
            <a:avLst/>
          </a:prstGeom>
          <a:noFill/>
        </p:spPr>
      </p:pic>
      <p:pic>
        <p:nvPicPr>
          <p:cNvPr id="9" name="Picture 2" descr="http://mtdata.ru/u19/photoBDA0/20647267003-0/origina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0409" y="4763557"/>
            <a:ext cx="2178182" cy="1938582"/>
          </a:xfrm>
          <a:prstGeom prst="rect">
            <a:avLst/>
          </a:prstGeom>
          <a:noFill/>
        </p:spPr>
      </p:pic>
      <p:pic>
        <p:nvPicPr>
          <p:cNvPr id="10" name="Рисунок 4" descr="  тайга / леса умеренного пояса охота животные и насекомые Волк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05" y="4636006"/>
            <a:ext cx="2682196" cy="225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Россия     животные и насекомые прилужное природа ВОРОНЕЖСКАЯ ОБЛАСТЬ РЕПЬЕВСКИЙ РАЙОН ПРИЛУЖНЫЙ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33356" y="2620432"/>
            <a:ext cx="3000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5" descr="C:\Users\татьяна\Desktop\персик все\персик\ло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663" y="4862042"/>
            <a:ext cx="2279886" cy="196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Россия     животные и насекомые Красота ТУЛЬСКАЯ ОБЛАСТЬ ОДОЕВСКИЙ РАЙОН Завалово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386" y="3989629"/>
            <a:ext cx="1795573" cy="129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9959" y="3383182"/>
            <a:ext cx="2270919" cy="179308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140" y="3383182"/>
            <a:ext cx="2602266" cy="156250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21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Задание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Проблема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Представим, что на планете Земля нет домашних животных. Как вы считаете, нужны ли они людям? Если да, то кого бы вы приручили первым? Напишите свои </a:t>
            </a:r>
            <a:r>
              <a:rPr lang="ru-RU" dirty="0" smtClean="0"/>
              <a:t>идеи. </a:t>
            </a:r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90006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61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</a:rPr>
              <a:t>Дикие животные</a:t>
            </a:r>
            <a:br>
              <a:rPr lang="ru-RU" b="1" u="sng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>План.</a:t>
            </a: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1.Виды диких животных</a:t>
            </a:r>
          </a:p>
          <a:p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2.Красная книга России</a:t>
            </a:r>
          </a:p>
          <a:p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3.Литература о животных</a:t>
            </a: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2" descr="https://encrypted-tbn2.gstatic.com/images?q=tbn:ANd9GcScVa5vpsVZCc9cUt7ptjMLj9FoVFKD3tystqyQk-L0iZTMO7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3589023"/>
            <a:ext cx="1573873" cy="1080120"/>
          </a:xfrm>
          <a:prstGeom prst="rect">
            <a:avLst/>
          </a:prstGeom>
          <a:noFill/>
        </p:spPr>
      </p:pic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5157192"/>
            <a:ext cx="1296144" cy="144297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ages.forwallpaper.com/files/thumbs/preview/105/1055525__leopard-on-tree_p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1646914" cy="1155127"/>
          </a:xfrm>
          <a:prstGeom prst="rect">
            <a:avLst/>
          </a:prstGeom>
          <a:noFill/>
        </p:spPr>
      </p:pic>
      <p:pic>
        <p:nvPicPr>
          <p:cNvPr id="8" name="Рисунок 4" descr="  тайга / леса умеренного пояса охота животные и насекомые Волк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582" y="5266418"/>
            <a:ext cx="1508050" cy="12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beliak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5013176"/>
            <a:ext cx="1443328" cy="137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/>
              </a:rPr>
              <a:t>К</a:t>
            </a:r>
            <a:r>
              <a:rPr lang="ru-RU" b="1" dirty="0" smtClean="0">
                <a:solidFill>
                  <a:srgbClr val="C00000"/>
                </a:solidFill>
                <a:effectLst/>
              </a:rPr>
              <a:t> </a:t>
            </a:r>
            <a:r>
              <a:rPr lang="ru-RU" b="1" dirty="0">
                <a:solidFill>
                  <a:srgbClr val="C00000"/>
                </a:solidFill>
                <a:effectLst/>
              </a:rPr>
              <a:t>какой группе можно отнести льва? </a:t>
            </a:r>
            <a:r>
              <a:rPr lang="ru-RU" sz="1800" b="1" dirty="0" smtClean="0">
                <a:solidFill>
                  <a:srgbClr val="C00000"/>
                </a:solidFill>
                <a:effectLst/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18743" y="1480092"/>
            <a:ext cx="7498080" cy="5165332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82296" indent="0">
              <a:buNone/>
            </a:pPr>
            <a:endParaRPr lang="ru-RU" sz="2400" b="1" dirty="0" smtClean="0"/>
          </a:p>
          <a:p>
            <a:pPr marL="82296" indent="0">
              <a:buNone/>
            </a:pPr>
            <a:r>
              <a:rPr lang="ru-RU" sz="2400" b="1" u="sng" dirty="0" smtClean="0">
                <a:solidFill>
                  <a:srgbClr val="C00000"/>
                </a:solidFill>
              </a:rPr>
              <a:t>Животные</a:t>
            </a:r>
            <a:r>
              <a:rPr lang="ru-RU" sz="2400" b="1" dirty="0"/>
              <a:t>, которые самостоятельно живут в природе, сами добывают себе пищу, сами защищаются от врагов, сами устраивают жильё, сами выводят  потомство называют дикими животными.</a:t>
            </a:r>
          </a:p>
          <a:p>
            <a:endParaRPr lang="ru-RU" sz="2400" b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383782"/>
              </p:ext>
            </p:extLst>
          </p:nvPr>
        </p:nvGraphicFramePr>
        <p:xfrm>
          <a:off x="5436096" y="4293096"/>
          <a:ext cx="61595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3" name="Объект упаковщика для оболочки" showAsIcon="1" r:id="rId3" imgW="616320" imgH="491040" progId="Package">
                  <p:embed/>
                </p:oleObj>
              </mc:Choice>
              <mc:Fallback>
                <p:oleObj name="Объект упаковщика для оболочки" showAsIcon="1" r:id="rId3" imgW="61632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36096" y="4293096"/>
                        <a:ext cx="615950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 descr="C:\Users\татьяна\Desktop\ртл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480092"/>
            <a:ext cx="6336704" cy="374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6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Стих из 5 строк (</a:t>
            </a:r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синквейн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 1 существительное (Тема) </a:t>
            </a:r>
            <a:r>
              <a:rPr lang="ru-RU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ТИГР/ЛЕВ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 2 прилагательных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 3 глагола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 Предложение по теме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 существительное (вывод/синоним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Picture 6" descr="http://oboi-full-hd.ru/user-content/uploads/wall/mid/53/Siberian-tiger-snow_1920x108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581128"/>
            <a:ext cx="2319556" cy="1934741"/>
          </a:xfrm>
          <a:prstGeom prst="rect">
            <a:avLst/>
          </a:prstGeom>
          <a:noFill/>
        </p:spPr>
      </p:pic>
      <p:pic>
        <p:nvPicPr>
          <p:cNvPr id="5" name="Picture 3" descr="C:\Users\татьяна\Desktop\ртл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581128"/>
            <a:ext cx="3312368" cy="195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6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u="sng" dirty="0" smtClean="0">
                <a:solidFill>
                  <a:srgbClr val="FF0000"/>
                </a:solidFill>
              </a:rPr>
              <a:t>Разновидность диких животных</a:t>
            </a:r>
            <a:endParaRPr lang="ru-RU" sz="4000" b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3503" y="1412776"/>
            <a:ext cx="7498080" cy="4800600"/>
          </a:xfrm>
        </p:spPr>
        <p:txBody>
          <a:bodyPr>
            <a:normAutofit fontScale="62500" lnSpcReduction="20000"/>
          </a:bodyPr>
          <a:lstStyle/>
          <a:p>
            <a:pPr marL="82296" indent="0">
              <a:buNone/>
            </a:pPr>
            <a:r>
              <a:rPr lang="ru-RU" sz="58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Травоядные</a:t>
            </a:r>
            <a:r>
              <a:rPr lang="ru-RU" sz="4400" b="1" dirty="0" smtClean="0"/>
              <a:t>- </a:t>
            </a:r>
            <a:r>
              <a:rPr lang="ru-RU" sz="4400" b="1" dirty="0" smtClean="0">
                <a:solidFill>
                  <a:srgbClr val="00B050"/>
                </a:solidFill>
              </a:rPr>
              <a:t>это животные </a:t>
            </a:r>
            <a:r>
              <a:rPr lang="ru-RU" sz="4400" b="1" dirty="0">
                <a:solidFill>
                  <a:srgbClr val="00B050"/>
                </a:solidFill>
              </a:rPr>
              <a:t>,</a:t>
            </a:r>
            <a:r>
              <a:rPr lang="ru-RU" sz="4400" b="1" dirty="0" smtClean="0">
                <a:solidFill>
                  <a:srgbClr val="00B050"/>
                </a:solidFill>
              </a:rPr>
              <a:t>которые </a:t>
            </a:r>
            <a:r>
              <a:rPr lang="ru-RU" sz="4400" b="1" dirty="0">
                <a:solidFill>
                  <a:srgbClr val="00B050"/>
                </a:solidFill>
              </a:rPr>
              <a:t>питаются растительной пищей </a:t>
            </a:r>
            <a:endParaRPr lang="ru-RU" sz="4400" b="1" dirty="0" smtClean="0">
              <a:solidFill>
                <a:srgbClr val="00B050"/>
              </a:solidFill>
            </a:endParaRPr>
          </a:p>
          <a:p>
            <a:pPr marL="82296" indent="0">
              <a:buNone/>
            </a:pPr>
            <a:r>
              <a:rPr lang="ru-RU" sz="4400" dirty="0" smtClean="0"/>
              <a:t>лось</a:t>
            </a:r>
            <a:r>
              <a:rPr lang="ru-RU" sz="4400" dirty="0"/>
              <a:t>, олень, горный козел, заяц, </a:t>
            </a:r>
            <a:r>
              <a:rPr lang="ru-RU" sz="4400" dirty="0" smtClean="0"/>
              <a:t>косуля</a:t>
            </a:r>
            <a:r>
              <a:rPr lang="ru-RU" sz="4400" dirty="0"/>
              <a:t> </a:t>
            </a:r>
            <a:r>
              <a:rPr lang="ru-RU" sz="4400" dirty="0" smtClean="0"/>
              <a:t>(грибы</a:t>
            </a:r>
            <a:r>
              <a:rPr lang="ru-RU" sz="4400" dirty="0"/>
              <a:t>, ягоды, </a:t>
            </a:r>
            <a:r>
              <a:rPr lang="ru-RU" sz="4400" dirty="0" smtClean="0"/>
              <a:t>деревья).</a:t>
            </a:r>
          </a:p>
          <a:p>
            <a:pPr marL="82296" indent="0">
              <a:buNone/>
            </a:pPr>
            <a:r>
              <a:rPr lang="ru-RU" sz="4400" dirty="0">
                <a:solidFill>
                  <a:srgbClr val="C00000"/>
                </a:solidFill>
              </a:rPr>
              <a:t> </a:t>
            </a:r>
            <a:r>
              <a:rPr lang="ru-RU" sz="51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Хищники</a:t>
            </a:r>
            <a:r>
              <a:rPr lang="ru-RU" sz="5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животные</a:t>
            </a:r>
            <a:r>
              <a:rPr lang="ru-RU" sz="4400" b="1" dirty="0" smtClean="0">
                <a:solidFill>
                  <a:srgbClr val="C00000"/>
                </a:solidFill>
              </a:rPr>
              <a:t> </a:t>
            </a:r>
            <a:r>
              <a:rPr lang="ru-RU" sz="4400" b="1" dirty="0">
                <a:solidFill>
                  <a:srgbClr val="C00000"/>
                </a:solidFill>
              </a:rPr>
              <a:t>которые охотятся на других животных и употребляют их в пищу. </a:t>
            </a:r>
            <a:r>
              <a:rPr lang="ru-RU" sz="4400" b="1" dirty="0"/>
              <a:t>У хищников хорошо развиты слух, зрение и обоняние. (волк, лисы, тигры, львы), </a:t>
            </a:r>
            <a:endParaRPr lang="ru-RU" sz="4400" b="1" dirty="0" smtClean="0"/>
          </a:p>
          <a:p>
            <a:endParaRPr lang="ru-RU" sz="4400" dirty="0"/>
          </a:p>
          <a:p>
            <a:pPr marL="82296" indent="0">
              <a:buNone/>
            </a:pPr>
            <a:r>
              <a:rPr lang="ru-RU" sz="51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Всеядные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/>
              <a:t>(белки, медведи, дикие кабаны)      </a:t>
            </a:r>
            <a:r>
              <a:rPr lang="ru-RU" sz="4400" b="1" dirty="0" smtClean="0">
                <a:solidFill>
                  <a:srgbClr val="7030A0"/>
                </a:solidFill>
              </a:rPr>
              <a:t>питаются и животной и растительной пищей.</a:t>
            </a:r>
            <a:endParaRPr lang="ru-RU" sz="4400" dirty="0" smtClean="0">
              <a:solidFill>
                <a:srgbClr val="7030A0"/>
              </a:solidFill>
            </a:endParaRPr>
          </a:p>
          <a:p>
            <a:endParaRPr lang="ru-RU" sz="4400" dirty="0"/>
          </a:p>
          <a:p>
            <a:endParaRPr lang="ru-RU" sz="4400" dirty="0"/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31" y="4869160"/>
            <a:ext cx="1296144" cy="144297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2.gstatic.com/images?q=tbn:ANd9GcScVa5vpsVZCc9cUt7ptjMLj9FoVFKD3tystqyQk-L0iZTMO7D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7" y="3284984"/>
            <a:ext cx="1573873" cy="1080120"/>
          </a:xfrm>
          <a:prstGeom prst="rect">
            <a:avLst/>
          </a:prstGeom>
          <a:noFill/>
        </p:spPr>
      </p:pic>
      <p:pic>
        <p:nvPicPr>
          <p:cNvPr id="7" name="Picture 12" descr="beliak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7" y="1375774"/>
            <a:ext cx="1443328" cy="137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610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ЭТО ИНТЕРЕСНО</a:t>
            </a:r>
            <a:br>
              <a:rPr lang="ru-RU" sz="4400" b="1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051648"/>
          </a:xfrm>
        </p:spPr>
        <p:txBody>
          <a:bodyPr/>
          <a:lstStyle/>
          <a:p>
            <a:r>
              <a:rPr lang="ru-RU" b="1" dirty="0" smtClean="0"/>
              <a:t>Ежи</a:t>
            </a:r>
            <a:r>
              <a:rPr lang="ru-RU" b="1" dirty="0"/>
              <a:t>, как и медведи залегают в спячку зимой. </a:t>
            </a:r>
            <a:endParaRPr lang="ru-RU" dirty="0"/>
          </a:p>
          <a:p>
            <a:r>
              <a:rPr lang="ru-RU" b="1" dirty="0"/>
              <a:t>Волк может подпрыгнуть на высоту до 5 метров!</a:t>
            </a:r>
            <a:endParaRPr lang="ru-RU" dirty="0"/>
          </a:p>
          <a:p>
            <a:r>
              <a:rPr lang="ru-RU" b="1" dirty="0" smtClean="0"/>
              <a:t>Самые </a:t>
            </a:r>
            <a:r>
              <a:rPr lang="ru-RU" b="1" dirty="0"/>
              <a:t>крупные хищные кошки </a:t>
            </a:r>
            <a:r>
              <a:rPr lang="ru-RU" b="1" dirty="0" smtClean="0"/>
              <a:t>- это </a:t>
            </a:r>
            <a:r>
              <a:rPr lang="ru-RU" b="1" dirty="0"/>
              <a:t>Амурские тигры. Длина-2 метра, длина хвоста -1 метр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Гепард самый быстрый зверь на Земле, его скорость до 100 км/ч.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https://encrypted-tbn2.gstatic.com/images?q=tbn:ANd9GcScVa5vpsVZCc9cUt7ptjMLj9FoVFKD3tystqyQk-L0iZTMO7D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8" y="3933056"/>
            <a:ext cx="1573873" cy="1080120"/>
          </a:xfrm>
          <a:prstGeom prst="rect">
            <a:avLst/>
          </a:prstGeom>
          <a:noFill/>
        </p:spPr>
      </p:pic>
      <p:pic>
        <p:nvPicPr>
          <p:cNvPr id="5" name="Picture 13" descr="ez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688" y="1196752"/>
            <a:ext cx="1277788" cy="101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images.forwallpaper.com/files/thumbs/preview/105/1055525__leopard-on-tree_p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8" y="5589240"/>
            <a:ext cx="1646914" cy="1155127"/>
          </a:xfrm>
          <a:prstGeom prst="rect">
            <a:avLst/>
          </a:prstGeom>
          <a:noFill/>
        </p:spPr>
      </p:pic>
      <p:pic>
        <p:nvPicPr>
          <p:cNvPr id="7" name="Рисунок 4" descr="  тайга / леса умеренного пояса охота животные и насекомые Волк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57" y="2379724"/>
            <a:ext cx="1508050" cy="12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70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680960" cy="113813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КРАСНАЯ КНИГА РОССИИ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>Как ты думаешь, почему многие животные стали редкими и исчезающими?</a:t>
            </a:r>
            <a:endParaRPr lang="ru-RU" sz="27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18856" y="1556792"/>
            <a:ext cx="7113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/>
              <a:t>М</a:t>
            </a:r>
            <a:r>
              <a:rPr lang="ru-RU" sz="2000" b="1" dirty="0" smtClean="0"/>
              <a:t>ногие </a:t>
            </a:r>
            <a:r>
              <a:rPr lang="ru-RU" sz="2000" b="1" dirty="0"/>
              <a:t>дикие животные </a:t>
            </a:r>
            <a:r>
              <a:rPr lang="ru-RU" sz="2000" b="1" dirty="0" smtClean="0"/>
              <a:t>занесены </a:t>
            </a:r>
            <a:r>
              <a:rPr lang="ru-RU" sz="2000" b="1" dirty="0" smtClean="0">
                <a:solidFill>
                  <a:srgbClr val="C00000"/>
                </a:solidFill>
              </a:rPr>
              <a:t>в Красную Книгу России. </a:t>
            </a:r>
            <a:r>
              <a:rPr lang="ru-RU" sz="2000" b="1" dirty="0" smtClean="0"/>
              <a:t>Красная книга России- это такой документ, в котором содержится </a:t>
            </a:r>
            <a:r>
              <a:rPr lang="ru-RU" sz="2000" b="1" dirty="0"/>
              <a:t>информация о редких  животных и растениях, которые охраняются государством. К таким животным относят ещё Дальневосточный леопард, Снежный барс (леопард), северный морской лев (тюлень),морж, тюлень, большой дельфин, синий кит, белый медведь и многие другие.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112643" name="Picture 3" descr="C:\Users\татьяна\Desktop\Без назван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689484"/>
            <a:ext cx="2823217" cy="318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c.pics.livejournal.com/salenta/36499300/168218/168218_9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51229"/>
            <a:ext cx="2489516" cy="2078070"/>
          </a:xfrm>
          <a:prstGeom prst="rect">
            <a:avLst/>
          </a:prstGeom>
          <a:noFill/>
        </p:spPr>
      </p:pic>
      <p:pic>
        <p:nvPicPr>
          <p:cNvPr id="7" name="Picture 6" descr="http://oboi-full-hd.ru/user-content/uploads/wall/mid/53/Siberian-tiger-snow_1920x108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4077072"/>
            <a:ext cx="1902624" cy="2052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06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b="1" u="sng" dirty="0" smtClean="0">
                <a:solidFill>
                  <a:srgbClr val="C00000"/>
                </a:solidFill>
              </a:rPr>
              <a:t>Защита животных</a:t>
            </a:r>
            <a:br>
              <a:rPr lang="ru-RU" sz="3600" b="1" u="sng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 Российское  экологическое общество «</a:t>
            </a:r>
            <a:r>
              <a:rPr lang="ru-RU" sz="3600" dirty="0" err="1">
                <a:solidFill>
                  <a:srgbClr val="C00000"/>
                </a:solidFill>
              </a:rPr>
              <a:t>Рысиный</a:t>
            </a:r>
            <a:r>
              <a:rPr lang="ru-RU" sz="3600" dirty="0">
                <a:solidFill>
                  <a:srgbClr val="C00000"/>
                </a:solidFill>
              </a:rPr>
              <a:t> патруль»</a:t>
            </a:r>
            <a:br>
              <a:rPr lang="ru-RU" sz="3600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4" name="Picture 2" descr="https://upload.wikimedia.org/wikipedia/commons/thumb/6/68/Lynx_lynx_poing.jpg/275px-Lynx_lynx_poin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20031" y="1844825"/>
            <a:ext cx="1650217" cy="3744416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827584" y="1628800"/>
            <a:ext cx="6840760" cy="4824536"/>
          </a:xfrm>
        </p:spPr>
        <p:txBody>
          <a:bodyPr>
            <a:normAutofit fontScale="77500" lnSpcReduction="20000"/>
          </a:bodyPr>
          <a:lstStyle/>
          <a:p>
            <a:pPr marL="82296" indent="0">
              <a:buNone/>
            </a:pPr>
            <a:r>
              <a:rPr lang="ru-RU" b="1" dirty="0" smtClean="0"/>
              <a:t>Наше государство закрепило в Конституции РФ – Презумпцию гуманного отношения к объектам животного мира и недопустимости эксплуатации диких животных. </a:t>
            </a:r>
          </a:p>
          <a:p>
            <a:pPr marL="82296" indent="0">
              <a:buNone/>
            </a:pPr>
            <a:r>
              <a:rPr lang="ru-RU" b="1" dirty="0" err="1" smtClean="0"/>
              <a:t>Рысиный</a:t>
            </a:r>
            <a:r>
              <a:rPr lang="ru-RU" b="1" dirty="0" smtClean="0"/>
              <a:t> патруль-это группа быстрого реагирования по спасению диких животных, в первую очередь особей Европейской рыси. Европейская рысь  - редкое дикое животное занесено во многие Красные книги субъектов РФ.</a:t>
            </a:r>
          </a:p>
          <a:p>
            <a:pPr marL="82296" indent="0">
              <a:buNone/>
            </a:pPr>
            <a:r>
              <a:rPr lang="ru-RU" b="1" dirty="0" smtClean="0"/>
              <a:t>Создан Центр реабилитации диких животных «Ромашка». Ежегодно десятки рысят-сирот, по вине человека оставшиеся без матери, в крайнем истощенном состоянии приходят за помощью к людям. Эти малыши не выживут в природе без помощи человека. В центре созданы условия  максимально приближённые к естественным условиям.</a:t>
            </a:r>
          </a:p>
          <a:p>
            <a:pPr marL="82296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4882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ФИЗ. МИНУТКА</a:t>
            </a:r>
            <a:r>
              <a:rPr lang="ru-RU" sz="3600" b="1" i="1" u="sng" dirty="0">
                <a:solidFill>
                  <a:srgbClr val="C00000"/>
                </a:solidFill>
              </a:rPr>
              <a:t> </a:t>
            </a:r>
            <a:r>
              <a:rPr lang="ru-RU" sz="3600" b="1" i="1" u="sng" dirty="0" smtClean="0">
                <a:solidFill>
                  <a:srgbClr val="C00000"/>
                </a:solidFill>
              </a:rPr>
              <a:t/>
            </a:r>
            <a:br>
              <a:rPr lang="ru-RU" sz="3600" b="1" i="1" u="sng" dirty="0" smtClean="0">
                <a:solidFill>
                  <a:srgbClr val="C00000"/>
                </a:solidFill>
              </a:rPr>
            </a:br>
            <a:r>
              <a:rPr lang="ru-RU" sz="3600" b="1" i="1" u="sng" dirty="0" err="1" smtClean="0">
                <a:solidFill>
                  <a:srgbClr val="C00000"/>
                </a:solidFill>
              </a:rPr>
              <a:t>Игра«Родитель</a:t>
            </a:r>
            <a:r>
              <a:rPr lang="ru-RU" sz="3600" b="1" i="1" u="sng" dirty="0" smtClean="0">
                <a:solidFill>
                  <a:srgbClr val="C00000"/>
                </a:solidFill>
              </a:rPr>
              <a:t> </a:t>
            </a:r>
            <a:r>
              <a:rPr lang="ru-RU" sz="3600" b="1" i="1" u="sng" dirty="0">
                <a:solidFill>
                  <a:srgbClr val="C00000"/>
                </a:solidFill>
              </a:rPr>
              <a:t>— детёныш».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82296" indent="0"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У </a:t>
            </a:r>
            <a:r>
              <a:rPr lang="ru-RU" sz="3200" b="1" dirty="0">
                <a:solidFill>
                  <a:srgbClr val="0070C0"/>
                </a:solidFill>
              </a:rPr>
              <a:t>коровы – ... 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У свиньи –... 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У кошки – ... 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У лошади – ... 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У козы – ... 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У овцы – ... 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У собаки </a:t>
            </a:r>
            <a:r>
              <a:rPr lang="ru-RU" sz="3200" b="1" dirty="0" smtClean="0">
                <a:solidFill>
                  <a:srgbClr val="0070C0"/>
                </a:solidFill>
              </a:rPr>
              <a:t>– ... 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У </a:t>
            </a:r>
            <a:r>
              <a:rPr lang="ru-RU" sz="3200" b="1" dirty="0">
                <a:solidFill>
                  <a:srgbClr val="0070C0"/>
                </a:solidFill>
              </a:rPr>
              <a:t>курицы — ... </a:t>
            </a:r>
          </a:p>
          <a:p>
            <a:pPr marL="82296" indent="0"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 У </a:t>
            </a:r>
            <a:r>
              <a:rPr lang="ru-RU" sz="3200" b="1" dirty="0">
                <a:solidFill>
                  <a:srgbClr val="0070C0"/>
                </a:solidFill>
              </a:rPr>
              <a:t>лося – … </a:t>
            </a:r>
          </a:p>
          <a:p>
            <a:pPr marL="82296" indent="0"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       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82296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</a:t>
            </a:r>
            <a:r>
              <a:rPr lang="ru-RU" sz="3200" b="1" dirty="0" smtClean="0">
                <a:solidFill>
                  <a:srgbClr val="0070C0"/>
                </a:solidFill>
              </a:rPr>
              <a:t>У </a:t>
            </a:r>
            <a:r>
              <a:rPr lang="ru-RU" sz="3200" b="1" dirty="0">
                <a:solidFill>
                  <a:srgbClr val="0070C0"/>
                </a:solidFill>
              </a:rPr>
              <a:t>белки – … 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      У медведя – … </a:t>
            </a: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0070C0"/>
                </a:solidFill>
              </a:rPr>
              <a:t>      У волка – … </a:t>
            </a:r>
          </a:p>
          <a:p>
            <a:pPr marL="82296" indent="0">
              <a:buNone/>
            </a:pPr>
            <a:r>
              <a:rPr lang="ru-RU" sz="3200" b="1" dirty="0">
                <a:solidFill>
                  <a:srgbClr val="0070C0"/>
                </a:solidFill>
              </a:rPr>
              <a:t>       У тигра- </a:t>
            </a:r>
          </a:p>
          <a:p>
            <a:pPr marL="82296" indent="0">
              <a:buNone/>
            </a:pPr>
            <a:r>
              <a:rPr lang="ru-RU" sz="3200" b="1" dirty="0">
                <a:solidFill>
                  <a:srgbClr val="0070C0"/>
                </a:solidFill>
              </a:rPr>
              <a:t>       У лисы – </a:t>
            </a:r>
          </a:p>
          <a:p>
            <a:pPr marL="82296" indent="0">
              <a:buNone/>
            </a:pPr>
            <a:r>
              <a:rPr lang="ru-RU" sz="3200" b="1" dirty="0">
                <a:solidFill>
                  <a:srgbClr val="0070C0"/>
                </a:solidFill>
              </a:rPr>
              <a:t>       У </a:t>
            </a:r>
            <a:r>
              <a:rPr lang="ru-RU" sz="3200" b="1" dirty="0" smtClean="0">
                <a:solidFill>
                  <a:srgbClr val="0070C0"/>
                </a:solidFill>
              </a:rPr>
              <a:t>зайца- </a:t>
            </a:r>
            <a:r>
              <a:rPr lang="ru-RU" sz="3200" b="1" dirty="0">
                <a:solidFill>
                  <a:srgbClr val="0070C0"/>
                </a:solidFill>
              </a:rPr>
              <a:t>…</a:t>
            </a:r>
            <a:r>
              <a:rPr lang="ru-RU" sz="32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5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210048" cy="648072"/>
          </a:xfrm>
        </p:spPr>
        <p:txBody>
          <a:bodyPr>
            <a:normAutofit fontScale="90000"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</a:rPr>
              <a:t>Литература о животных</a:t>
            </a:r>
            <a:endParaRPr lang="ru-RU" sz="4000" b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33968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800" b="1" dirty="0" smtClean="0"/>
              <a:t>Журнал «Юный натуралист» </a:t>
            </a:r>
            <a:r>
              <a:rPr lang="ru-RU" sz="2400" dirty="0" smtClean="0"/>
              <a:t>основан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1928 г. (95 лет) В журнале много информации о животных. Цель журнала-воспитать у детей любовь к Родине и природе, дать интересные знания о биологии и экологии. В журнале публиковались статьи известных детских писателей: М. Пришвина, К. Паустовского, В. Бианки.</a:t>
            </a:r>
          </a:p>
          <a:p>
            <a:pPr marL="82296" indent="0">
              <a:buNone/>
            </a:pPr>
            <a:endParaRPr lang="ru-RU" sz="2400" dirty="0"/>
          </a:p>
        </p:txBody>
      </p:sp>
      <p:pic>
        <p:nvPicPr>
          <p:cNvPr id="4" name="Рисунок 3" descr="Рисунок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2" y="359409"/>
            <a:ext cx="1439545" cy="2004695"/>
          </a:xfrm>
          <a:prstGeom prst="rect">
            <a:avLst/>
          </a:prstGeom>
        </p:spPr>
      </p:pic>
      <p:pic>
        <p:nvPicPr>
          <p:cNvPr id="5" name="Рисунок 4" descr="Рисунок3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" y="3541400"/>
            <a:ext cx="1619672" cy="2334180"/>
          </a:xfrm>
          <a:prstGeom prst="rect">
            <a:avLst/>
          </a:prstGeom>
        </p:spPr>
      </p:pic>
      <p:pic>
        <p:nvPicPr>
          <p:cNvPr id="6" name="Рисунок 5" descr="Рисунок2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3140968"/>
            <a:ext cx="1754505" cy="2463800"/>
          </a:xfrm>
          <a:prstGeom prst="rect">
            <a:avLst/>
          </a:prstGeom>
        </p:spPr>
      </p:pic>
      <p:pic>
        <p:nvPicPr>
          <p:cNvPr id="7" name="Рисунок 6" descr="Рисунок4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801815"/>
            <a:ext cx="1438910" cy="2048510"/>
          </a:xfrm>
          <a:prstGeom prst="rect">
            <a:avLst/>
          </a:prstGeom>
        </p:spPr>
      </p:pic>
      <p:pic>
        <p:nvPicPr>
          <p:cNvPr id="8" name="Рисунок 7" descr="Рисунок5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3058582" y="3257570"/>
            <a:ext cx="1442720" cy="2037715"/>
          </a:xfrm>
          <a:prstGeom prst="rect">
            <a:avLst/>
          </a:prstGeom>
        </p:spPr>
      </p:pic>
      <p:pic>
        <p:nvPicPr>
          <p:cNvPr id="9" name="Рисунок 8" descr="Рисунок2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3995936" y="4695032"/>
            <a:ext cx="1567180" cy="2004695"/>
          </a:xfrm>
          <a:prstGeom prst="rect">
            <a:avLst/>
          </a:prstGeom>
        </p:spPr>
      </p:pic>
      <p:pic>
        <p:nvPicPr>
          <p:cNvPr id="10" name="Рисунок 9" descr="Рисунок1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140968"/>
            <a:ext cx="1437005" cy="2004695"/>
          </a:xfrm>
          <a:prstGeom prst="rect">
            <a:avLst/>
          </a:prstGeom>
        </p:spPr>
      </p:pic>
      <p:pic>
        <p:nvPicPr>
          <p:cNvPr id="11" name="Рисунок 10" descr="Рисунок3.jpg"/>
          <p:cNvPicPr/>
          <p:nvPr/>
        </p:nvPicPr>
        <p:blipFill>
          <a:blip r:embed="rId9"/>
          <a:stretch>
            <a:fillRect/>
          </a:stretch>
        </p:blipFill>
        <p:spPr>
          <a:xfrm>
            <a:off x="6228184" y="4867835"/>
            <a:ext cx="1440815" cy="2015490"/>
          </a:xfrm>
          <a:prstGeom prst="rect">
            <a:avLst/>
          </a:prstGeom>
        </p:spPr>
      </p:pic>
      <p:pic>
        <p:nvPicPr>
          <p:cNvPr id="12" name="Рисунок 11" descr="Рисунок2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696" y="3293368"/>
            <a:ext cx="1754505" cy="2463800"/>
          </a:xfrm>
          <a:prstGeom prst="rect">
            <a:avLst/>
          </a:prstGeom>
        </p:spPr>
      </p:pic>
      <p:pic>
        <p:nvPicPr>
          <p:cNvPr id="13" name="Рисунок 12" descr="Рисунок2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708" y="3913763"/>
            <a:ext cx="1754505" cy="2463800"/>
          </a:xfrm>
          <a:prstGeom prst="rect">
            <a:avLst/>
          </a:prstGeom>
        </p:spPr>
      </p:pic>
      <p:pic>
        <p:nvPicPr>
          <p:cNvPr id="14" name="Рисунок 13" descr="Рисунок3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90" y="3693800"/>
            <a:ext cx="1619672" cy="2334180"/>
          </a:xfrm>
          <a:prstGeom prst="rect">
            <a:avLst/>
          </a:prstGeom>
        </p:spPr>
      </p:pic>
      <p:pic>
        <p:nvPicPr>
          <p:cNvPr id="15" name="Рисунок 14" descr="Рисунок5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2915816" y="3314849"/>
            <a:ext cx="1442720" cy="203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5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5400" b="1" i="1" dirty="0" smtClean="0">
                <a:solidFill>
                  <a:srgbClr val="00B0F0"/>
                </a:solidFill>
              </a:rPr>
              <a:t>Животные </a:t>
            </a:r>
            <a:r>
              <a:rPr lang="ru-RU" sz="2800" b="1" i="1" dirty="0" smtClean="0">
                <a:solidFill>
                  <a:srgbClr val="00B0F0"/>
                </a:solidFill>
              </a:rPr>
              <a:t>игра: Распредели на группы 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849052" y="692696"/>
            <a:ext cx="4038600" cy="1353608"/>
          </a:xfrm>
        </p:spPr>
        <p:txBody>
          <a:bodyPr>
            <a:no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400" b="1" dirty="0" smtClean="0">
                <a:solidFill>
                  <a:srgbClr val="002060"/>
                </a:solidFill>
              </a:rPr>
              <a:t>Дикие?</a:t>
            </a:r>
            <a:r>
              <a:rPr lang="ru-RU" sz="5400" b="1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sz="half" idx="2"/>
          </p:nvPr>
        </p:nvSpPr>
        <p:spPr>
          <a:xfrm>
            <a:off x="5029200" y="762000"/>
            <a:ext cx="3657600" cy="457200"/>
          </a:xfrm>
        </p:spPr>
        <p:txBody>
          <a:bodyPr>
            <a:no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800" b="1" dirty="0" smtClean="0">
                <a:solidFill>
                  <a:srgbClr val="002060"/>
                </a:solidFill>
              </a:rPr>
              <a:t>Домашние? </a:t>
            </a:r>
          </a:p>
        </p:txBody>
      </p:sp>
      <p:pic>
        <p:nvPicPr>
          <p:cNvPr id="5131" name="Picture 11" descr="0000022893-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7334" y="1511542"/>
            <a:ext cx="137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 descr="ezh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339" y="4919049"/>
            <a:ext cx="2195736" cy="175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15" descr="wallpaper294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464" y="5018129"/>
            <a:ext cx="2407164" cy="180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Line 17"/>
          <p:cNvSpPr>
            <a:spLocks noChangeShapeType="1"/>
          </p:cNvSpPr>
          <p:nvPr/>
        </p:nvSpPr>
        <p:spPr bwMode="auto">
          <a:xfrm>
            <a:off x="4724400" y="990600"/>
            <a:ext cx="0" cy="563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109" y="2832491"/>
            <a:ext cx="1932781" cy="195501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7087" y="2874742"/>
            <a:ext cx="2078531" cy="17063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903" y="3148607"/>
            <a:ext cx="2039144" cy="143251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Содержимое 3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869" y="3254821"/>
            <a:ext cx="2358290" cy="1853157"/>
          </a:xfrm>
          <a:prstGeom prst="rect">
            <a:avLst/>
          </a:prstGeom>
          <a:noFill/>
          <a:ln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6" name="Picture 2" descr="https://encrypted-tbn2.gstatic.com/images?q=tbn:ANd9GcScVa5vpsVZCc9cUt7ptjMLj9FoVFKD3tystqyQk-L0iZTMO7DO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657985"/>
            <a:ext cx="2209328" cy="1237224"/>
          </a:xfrm>
          <a:prstGeom prst="rect">
            <a:avLst/>
          </a:prstGeom>
          <a:noFill/>
        </p:spPr>
      </p:pic>
      <p:pic>
        <p:nvPicPr>
          <p:cNvPr id="17" name="Picture 2" descr="Картинки по запросу преданная собака фото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9253" y="1593478"/>
            <a:ext cx="2215147" cy="1534194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1435" y="4765408"/>
            <a:ext cx="2092247" cy="175993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4312" y="1593478"/>
            <a:ext cx="2091916" cy="139571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Рисунок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317" y="4628923"/>
            <a:ext cx="1798617" cy="2331121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4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487" y="3027142"/>
            <a:ext cx="2078531" cy="17063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2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                    </a:t>
            </a:r>
            <a:br>
              <a:rPr lang="ru-RU" b="1" dirty="0" smtClean="0"/>
            </a:br>
            <a:r>
              <a:rPr lang="ru-RU" b="1" dirty="0" smtClean="0"/>
              <a:t>                                                  </a:t>
            </a:r>
            <a:endParaRPr lang="ru-RU" sz="2000" b="1" dirty="0"/>
          </a:p>
        </p:txBody>
      </p:sp>
      <p:pic>
        <p:nvPicPr>
          <p:cNvPr id="116738" name="Picture 2" descr="C:\Users\татьяна\Desktop\ж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80528" y="0"/>
            <a:ext cx="5616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92080" y="620688"/>
            <a:ext cx="3657600" cy="4663440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/>
              <a:t>САЙТ ЖУРНАЛА «Юный натуралист»</a:t>
            </a:r>
          </a:p>
          <a:p>
            <a:pPr marL="82296" indent="0">
              <a:buNone/>
            </a:pPr>
            <a:r>
              <a:rPr lang="en-US" b="1" dirty="0">
                <a:hlinkClick r:id="rId3"/>
              </a:rPr>
              <a:t>http://unnaturalist.ru/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46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78621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Рабочая тетрадь </a:t>
            </a:r>
            <a:r>
              <a:rPr lang="ru-RU" sz="2400" b="1" u="sng" dirty="0" smtClean="0">
                <a:solidFill>
                  <a:srgbClr val="C00000"/>
                </a:solidFill>
              </a:rPr>
              <a:t>«Мы - твои друзья»</a:t>
            </a:r>
            <a:r>
              <a:rPr lang="ru-RU" sz="2400" dirty="0" smtClean="0"/>
              <a:t>. Задания и информация в тетради, направлены на развитие культуры ответственного отношения к животным.</a:t>
            </a:r>
            <a:br>
              <a:rPr lang="ru-RU" sz="2400" dirty="0" smtClean="0"/>
            </a:br>
            <a:r>
              <a:rPr lang="ru-RU" sz="2400" dirty="0" smtClean="0"/>
              <a:t>В тетради много увлекательных заданий.</a:t>
            </a:r>
            <a:endParaRPr lang="ru-RU" sz="2400" dirty="0"/>
          </a:p>
        </p:txBody>
      </p:sp>
      <p:pic>
        <p:nvPicPr>
          <p:cNvPr id="117762" name="Picture 2" descr="C:\Users\татьяна\Desktop\д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3888432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>ТЕСТ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70C0"/>
                </a:solidFill>
              </a:rPr>
              <a:t>«Дикие и </a:t>
            </a:r>
            <a:r>
              <a:rPr lang="ru-RU" dirty="0">
                <a:solidFill>
                  <a:srgbClr val="0070C0"/>
                </a:solidFill>
              </a:rPr>
              <a:t>д</a:t>
            </a:r>
            <a:r>
              <a:rPr lang="ru-RU" dirty="0" smtClean="0">
                <a:solidFill>
                  <a:srgbClr val="0070C0"/>
                </a:solidFill>
              </a:rPr>
              <a:t>омашние животные»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981899"/>
              </p:ext>
            </p:extLst>
          </p:nvPr>
        </p:nvGraphicFramePr>
        <p:xfrm>
          <a:off x="3491880" y="5445224"/>
          <a:ext cx="290195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1" name="Объект упаковщика для оболочки" showAsIcon="1" r:id="rId3" imgW="2901240" imgH="491040" progId="Package">
                  <p:embed/>
                </p:oleObj>
              </mc:Choice>
              <mc:Fallback>
                <p:oleObj name="Объект упаковщика для оболочки" showAsIcon="1" r:id="rId3" imgW="290124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1880" y="5445224"/>
                        <a:ext cx="2901950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Содержимое 3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484784"/>
            <a:ext cx="3168352" cy="2808312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reflection blurRad="1000" stA="49000" endA="500" endPos="10000" dist="900" dir="5400000" sy="-90000" algn="bl" rotWithShape="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168352" cy="288032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reflection blurRad="1000" stA="49000" endA="500" endPos="10000" dist="900" dir="5400000" sy="-90000" algn="bl" rotWithShape="0"/>
          </a:effec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328924"/>
              </p:ext>
            </p:extLst>
          </p:nvPr>
        </p:nvGraphicFramePr>
        <p:xfrm>
          <a:off x="2627784" y="4653136"/>
          <a:ext cx="4786313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2" name="Объект упаковщика для оболочки" showAsIcon="1" r:id="rId7" imgW="4786920" imgH="491040" progId="Package">
                  <p:embed/>
                </p:oleObj>
              </mc:Choice>
              <mc:Fallback>
                <p:oleObj name="Объект упаковщика для оболочки" showAsIcon="1" r:id="rId7" imgW="478692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27784" y="4653136"/>
                        <a:ext cx="4786313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317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308235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effectLst/>
              </a:rPr>
              <a:t>Индикатор </a:t>
            </a:r>
            <a:r>
              <a:rPr lang="ru-RU" b="1" u="sng" dirty="0">
                <a:solidFill>
                  <a:srgbClr val="C00000"/>
                </a:solidFill>
                <a:effectLst/>
              </a:rPr>
              <a:t>настроения и познавательной активности.</a:t>
            </a:r>
            <a:r>
              <a:rPr lang="ru-RU" b="1" dirty="0">
                <a:solidFill>
                  <a:srgbClr val="C00000"/>
                </a:solidFill>
                <a:effectLst/>
              </a:rPr>
              <a:t/>
            </a:r>
            <a:br>
              <a:rPr lang="ru-RU" b="1" dirty="0">
                <a:solidFill>
                  <a:srgbClr val="C00000"/>
                </a:solidFill>
                <a:effectLst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 descr="i?id=fa63dca1bd18fb6088a744ad18c01be5-13-144&amp;n=2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380652"/>
            <a:ext cx="1800200" cy="1488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?id=574a86c29d3f218b9912cc41f7991edc-29-144&amp;n=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5" y="4293096"/>
            <a:ext cx="1705066" cy="16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 descr="i?id=27b12acf7bcc7c3840d28219746fe36e-123-144&amp;n=2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9632" y="2335647"/>
            <a:ext cx="2448272" cy="1866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9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Домашнее </a:t>
            </a:r>
            <a:r>
              <a:rPr lang="ru-RU" b="1" dirty="0" smtClean="0"/>
              <a:t>задание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«ГАЗЕТА»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ru-RU" dirty="0" smtClean="0"/>
              <a:t>Представь себя в роли редактора газеты о домашних питомцах. Как бы называлась твоя газета? Какие рубрики были бы в ней? Подготовь для газеты небольшую статью. </a:t>
            </a:r>
          </a:p>
          <a:p>
            <a:pPr marL="82296" indent="0">
              <a:buNone/>
            </a:pP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Picture 2" descr="C:\Users\татьяна\Desktop\персик все\персик\дуы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4708764"/>
            <a:ext cx="1534358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Рисунок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4625449"/>
            <a:ext cx="1437005" cy="2004695"/>
          </a:xfrm>
          <a:prstGeom prst="rect">
            <a:avLst/>
          </a:prstGeom>
        </p:spPr>
      </p:pic>
      <p:pic>
        <p:nvPicPr>
          <p:cNvPr id="7" name="Picture 11" descr="0000022893-origin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1984" y="4725144"/>
            <a:ext cx="137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09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19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295400"/>
            <a:ext cx="3910013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3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651250"/>
            <a:ext cx="320675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7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752600"/>
            <a:ext cx="2874963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1143000" y="1143000"/>
            <a:ext cx="739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Спасибо за урок!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</p:spPr>
        <p:txBody>
          <a:bodyPr lIns="82945" tIns="43203" rIns="82945" bIns="4147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altLang="ru-RU" sz="4900" dirty="0">
                <a:solidFill>
                  <a:srgbClr val="000080"/>
                </a:solidFill>
              </a:rPr>
              <a:t>Назовите тему урока?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1360" y="1960046"/>
            <a:ext cx="4525920" cy="452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5428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44992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Тема урока</a:t>
            </a:r>
            <a:r>
              <a:rPr lang="ru-RU" sz="4800" dirty="0" smtClean="0">
                <a:solidFill>
                  <a:srgbClr val="0070C0"/>
                </a:solidFill>
              </a:rPr>
              <a:t>: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54176" cy="5051648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3600" b="1" i="1" u="sng" dirty="0" smtClean="0">
                <a:solidFill>
                  <a:srgbClr val="C00000"/>
                </a:solidFill>
              </a:rPr>
              <a:t>«</a:t>
            </a:r>
            <a:r>
              <a:rPr lang="ru-RU" sz="4000" b="1" i="1" u="sng" dirty="0" smtClean="0">
                <a:solidFill>
                  <a:srgbClr val="C00000"/>
                </a:solidFill>
              </a:rPr>
              <a:t>ДИКИЕ  И ДОМАШНИЕ                        ЖИВОТНЫЕ»</a:t>
            </a:r>
            <a:endParaRPr lang="ru-RU" sz="4000" b="1" i="1" u="sng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238" y="2942371"/>
            <a:ext cx="3024460" cy="20178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94" y="4797152"/>
            <a:ext cx="2699792" cy="1793561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5" y="4886299"/>
            <a:ext cx="2270919" cy="179308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622" y="2953793"/>
            <a:ext cx="2520280" cy="17705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c.pics.livejournal.com/salenta/36499300/168218/168218_90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614" y="2942371"/>
            <a:ext cx="2489516" cy="2078070"/>
          </a:xfrm>
          <a:prstGeom prst="rect">
            <a:avLst/>
          </a:prstGeom>
          <a:noFill/>
        </p:spPr>
      </p:pic>
      <p:pic>
        <p:nvPicPr>
          <p:cNvPr id="9" name="Picture 2" descr="https://encrypted-tbn2.gstatic.com/images?q=tbn:ANd9GcScVa5vpsVZCc9cUt7ptjMLj9FoVFKD3tystqyQk-L0iZTMO7D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6634" y="1808129"/>
            <a:ext cx="2211452" cy="1238413"/>
          </a:xfrm>
          <a:prstGeom prst="rect">
            <a:avLst/>
          </a:prstGeom>
          <a:noFill/>
        </p:spPr>
      </p:pic>
      <p:pic>
        <p:nvPicPr>
          <p:cNvPr id="10" name="Picture 6" descr="http://oboi-full-hd.ru/user-content/uploads/wall/mid/53/Siberian-tiger-snow_1920x1080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12775"/>
            <a:ext cx="1542584" cy="1286669"/>
          </a:xfrm>
          <a:prstGeom prst="rect">
            <a:avLst/>
          </a:prstGeom>
          <a:noFill/>
        </p:spPr>
      </p:pic>
      <p:pic>
        <p:nvPicPr>
          <p:cNvPr id="11" name="Picture 2" descr="http://img1.liveinternet.ru/images/attach/c/0/37/938/37938694_1231579274_03_Asen_ka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938" y="4573919"/>
            <a:ext cx="1682062" cy="2239545"/>
          </a:xfrm>
          <a:prstGeom prst="rect">
            <a:avLst/>
          </a:prstGeom>
          <a:noFill/>
        </p:spPr>
      </p:pic>
      <p:pic>
        <p:nvPicPr>
          <p:cNvPr id="12" name="Picture 4" descr="http://mitya-prosin.ru/wp-content/uploads/2013/06/Marusya-in-the-armchair-2a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0794" y="290168"/>
            <a:ext cx="1863131" cy="866065"/>
          </a:xfrm>
          <a:prstGeom prst="rect">
            <a:avLst/>
          </a:prstGeom>
          <a:noFill/>
        </p:spPr>
      </p:pic>
      <p:pic>
        <p:nvPicPr>
          <p:cNvPr id="13" name="Picture 2" descr="http://img0.liveinternet.ru/images/attach/c/2/65/775/65775861_1288043090_37049752_koshki_i_muyshki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5133" y="4899418"/>
            <a:ext cx="2502431" cy="1793588"/>
          </a:xfrm>
          <a:prstGeom prst="rect">
            <a:avLst/>
          </a:prstGeom>
          <a:noFill/>
        </p:spPr>
      </p:pic>
      <p:pic>
        <p:nvPicPr>
          <p:cNvPr id="14" name="Picture 25" descr="C:\Users\татьяна\Desktop\персик все\персик\ло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415" y="350786"/>
            <a:ext cx="1449186" cy="10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ic.pics.livejournal.com/salenta/36499300/168218/168218_90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852" y="2971022"/>
            <a:ext cx="2489516" cy="2078070"/>
          </a:xfrm>
          <a:prstGeom prst="rect">
            <a:avLst/>
          </a:prstGeom>
          <a:noFill/>
        </p:spPr>
      </p:pic>
      <p:pic>
        <p:nvPicPr>
          <p:cNvPr id="16" name="Picture 6" descr="http://ic.pics.livejournal.com/salenta/36499300/168218/168218_90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206" y="3031585"/>
            <a:ext cx="2489516" cy="2078070"/>
          </a:xfrm>
          <a:prstGeom prst="rect">
            <a:avLst/>
          </a:prstGeom>
          <a:noFill/>
        </p:spPr>
      </p:pic>
      <p:pic>
        <p:nvPicPr>
          <p:cNvPr id="17" name="Picture 6" descr="http://ic.pics.livejournal.com/salenta/36499300/168218/168218_90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1223" y="3031585"/>
            <a:ext cx="2489516" cy="20780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924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ЦЕЛИ: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1.Сформировать представления о диких и домашних животных и их видах.</a:t>
            </a:r>
          </a:p>
          <a:p>
            <a:pPr marL="82296" indent="0">
              <a:buNone/>
            </a:pP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ОБРАЗОМ ЖИЗНИ ДИКИХ И ДОМАШНИХ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ЖИВОТНЫХ.</a:t>
            </a:r>
          </a:p>
          <a:p>
            <a:pPr marL="82296" indent="0">
              <a:buNone/>
            </a:pP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3.ВЫЯСНИТЬ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ЧЁМ</a:t>
            </a:r>
          </a:p>
          <a:p>
            <a:pPr marL="82296" indent="0">
              <a:buNone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ОТЛИЧИЯ И КАКУЮ ПОЛЬЗУ ДОМАШНИЕ ЖИВОТНЫЕ ПРИНОСЯТ ЧЕЛОВЕКУ.</a:t>
            </a:r>
          </a:p>
          <a:p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3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b="1" dirty="0" smtClean="0">
                <a:solidFill>
                  <a:srgbClr val="002060"/>
                </a:solidFill>
              </a:rPr>
              <a:t>Государственный Дарвиновский музей.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4400" y="1484784"/>
            <a:ext cx="7498080" cy="4800600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6000" dirty="0" smtClean="0">
                <a:solidFill>
                  <a:srgbClr val="7030A0"/>
                </a:solidFill>
              </a:rPr>
              <a:t>ВИРТУАЛЬНАЯ ЭКСКУРСИЯ  В МУЗЕЙ</a:t>
            </a:r>
            <a:endParaRPr lang="ru-RU" sz="18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endParaRPr lang="ru-RU" sz="1800" dirty="0">
              <a:solidFill>
                <a:prstClr val="black"/>
              </a:solidFill>
            </a:endParaRPr>
          </a:p>
          <a:p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i?id=27b12acf7bcc7c3840d28219746fe36e-123-144&amp;n=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650" y="2605536"/>
            <a:ext cx="3312368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334633"/>
              </p:ext>
            </p:extLst>
          </p:nvPr>
        </p:nvGraphicFramePr>
        <p:xfrm>
          <a:off x="5797115" y="980728"/>
          <a:ext cx="2865437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75" name="Объект упаковщика для оболочки" showAsIcon="1" r:id="rId4" imgW="2864880" imgH="491040" progId="Package">
                  <p:embed/>
                </p:oleObj>
              </mc:Choice>
              <mc:Fallback>
                <p:oleObj name="Объект упаковщика для оболочки" showAsIcon="1" r:id="rId4" imgW="286488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7115" y="980728"/>
                        <a:ext cx="2865437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http://images.forwallpaper.com/files/thumbs/preview/105/1055525__leopard-on-tree_p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444102"/>
            <a:ext cx="3240360" cy="2272752"/>
          </a:xfrm>
          <a:prstGeom prst="rect">
            <a:avLst/>
          </a:prstGeom>
          <a:noFill/>
        </p:spPr>
      </p:pic>
      <p:pic>
        <p:nvPicPr>
          <p:cNvPr id="9" name="Picture 8" descr="http://mau.ru/pub/wild/img/lion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914587"/>
            <a:ext cx="3443461" cy="194341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035889"/>
            <a:ext cx="1775928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5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1478</TotalTime>
  <Words>1452</Words>
  <Application>Microsoft Office PowerPoint</Application>
  <PresentationFormat>Экран (4:3)</PresentationFormat>
  <Paragraphs>212</Paragraphs>
  <Slides>55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Солнцестояние</vt:lpstr>
      <vt:lpstr>Объект упаковщика для оболочки</vt:lpstr>
      <vt:lpstr> </vt:lpstr>
      <vt:lpstr>Хорошего настроения</vt:lpstr>
      <vt:lpstr>Презентация PowerPoint</vt:lpstr>
      <vt:lpstr>Посмотри внимательно и скажи на какие 2  группы, можно разделить животных в зависимости от их образа жизни.</vt:lpstr>
      <vt:lpstr>Животные игра: Распредели на группы </vt:lpstr>
      <vt:lpstr>Назовите тему урока?</vt:lpstr>
      <vt:lpstr>Тема урока:</vt:lpstr>
      <vt:lpstr>ЦЕЛИ:</vt:lpstr>
      <vt:lpstr>  Государственный Дарвиновский музей.</vt:lpstr>
      <vt:lpstr>Различия диких и домашних животных (образ жизни)</vt:lpstr>
      <vt:lpstr>Презентация PowerPoint</vt:lpstr>
      <vt:lpstr>Дикие и домашние животные ЗАДАНИЕ 1</vt:lpstr>
      <vt:lpstr>Дикие и домашние животные</vt:lpstr>
      <vt:lpstr>ФИЗИЧЕСКАЯ МИНУТКА Если это дикое животное- хлопаем, если домашнее животное, то показываем домик. </vt:lpstr>
      <vt:lpstr>Презентация PowerPoint</vt:lpstr>
      <vt:lpstr>Работа в парах. Найдите  животных.</vt:lpstr>
      <vt:lpstr>          Домашние животные План.</vt:lpstr>
      <vt:lpstr> Как появились домашние  животные? Работа с текстом </vt:lpstr>
      <vt:lpstr>Как человек приручил животных</vt:lpstr>
      <vt:lpstr>Как человек приручил собаку</vt:lpstr>
      <vt:lpstr>Как человек приручил кошку</vt:lpstr>
      <vt:lpstr>Как человек приручал животных написано в книге Киплинга «Про кошку, которая гуляет сама по себе». Отрывок из мультфильма   </vt:lpstr>
      <vt:lpstr>Домашние животные и их роль в жизни человека </vt:lpstr>
      <vt:lpstr>Домашние питомцы положительно влияют на здоровье человека</vt:lpstr>
      <vt:lpstr>Питомцы могут выполнять важную, ответственную работу- охранять, находить пропажу, помогать людям, попавшим в беду.</vt:lpstr>
      <vt:lpstr>Мой любимый домашний питомец</vt:lpstr>
      <vt:lpstr>ВЫВОД о пользе домашних животных:</vt:lpstr>
      <vt:lpstr>Вопросы к тексту задание 2</vt:lpstr>
      <vt:lpstr> ЗАДАНИЕ 3 Как вы понимаете слова: «Мы в ответе за тех, кого приручили?» Это известное высказывание из сказки « Маленький принц» французского писателя Антуана де Сент-Экзюпери, которое произнес Лис своему другу маленькому принцу.   </vt:lpstr>
      <vt:lpstr>Задание 4  Вспомни названия не менее трёх литературных произведений,  героями которых являются домашние животные.</vt:lpstr>
      <vt:lpstr>Это интересно. В Японии один из самых распространенных домашних питомцев-жук-носорог.</vt:lpstr>
      <vt:lpstr>Это интересно и познавательно</vt:lpstr>
      <vt:lpstr>      Это интересно. Кто они - эти знаменитые собачки?  </vt:lpstr>
      <vt:lpstr>История</vt:lpstr>
      <vt:lpstr>СПУТНИК-5</vt:lpstr>
      <vt:lpstr>Собаки-космонавты.</vt:lpstr>
      <vt:lpstr>Космонавты Белка и Стрелка</vt:lpstr>
      <vt:lpstr>Музей Космонавтики</vt:lpstr>
      <vt:lpstr>Уверена, что  все любят приключения. И мы вместе с Белкой и Стрелкой отправляемся в космос. Поехали.  После полета нас ждет новое задание. </vt:lpstr>
      <vt:lpstr>Задание 5</vt:lpstr>
      <vt:lpstr>Дикие животные План.</vt:lpstr>
      <vt:lpstr>К какой группе можно отнести льва?  </vt:lpstr>
      <vt:lpstr>Стих из 5 строк (синквейн)</vt:lpstr>
      <vt:lpstr>Разновидность диких животных</vt:lpstr>
      <vt:lpstr>ЭТО ИНТЕРЕСНО </vt:lpstr>
      <vt:lpstr>КРАСНАЯ КНИГА РОССИИ Как ты думаешь, почему многие животные стали редкими и исчезающими?</vt:lpstr>
      <vt:lpstr> Защита животных  Российское  экологическое общество «Рысиный патруль» </vt:lpstr>
      <vt:lpstr>ФИЗ. МИНУТКА  Игра«Родитель — детёныш».</vt:lpstr>
      <vt:lpstr>Литература о животных</vt:lpstr>
      <vt:lpstr>                                                                        </vt:lpstr>
      <vt:lpstr>Рабочая тетрадь «Мы - твои друзья». Задания и информация в тетради, направлены на развитие культуры ответственного отношения к животным. В тетради много увлекательных заданий.</vt:lpstr>
      <vt:lpstr>ТЕСТ «Дикие и домашние животные»</vt:lpstr>
      <vt:lpstr>Индикатор настроения и познавательной активности. </vt:lpstr>
      <vt:lpstr>Домашнее задание  «ГАЗЕТА»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Человек и домашние животные</dc:title>
  <dc:creator>Бахарева</dc:creator>
  <cp:lastModifiedBy>Надежда</cp:lastModifiedBy>
  <cp:revision>178</cp:revision>
  <dcterms:created xsi:type="dcterms:W3CDTF">2012-10-08T18:38:55Z</dcterms:created>
  <dcterms:modified xsi:type="dcterms:W3CDTF">2024-01-08T18:38:38Z</dcterms:modified>
</cp:coreProperties>
</file>