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7"/>
  </p:notesMasterIdLst>
  <p:sldIdLst>
    <p:sldId id="260" r:id="rId2"/>
    <p:sldId id="300" r:id="rId3"/>
    <p:sldId id="263" r:id="rId4"/>
    <p:sldId id="292" r:id="rId5"/>
    <p:sldId id="259" r:id="rId6"/>
    <p:sldId id="310" r:id="rId7"/>
    <p:sldId id="268" r:id="rId8"/>
    <p:sldId id="267" r:id="rId9"/>
    <p:sldId id="272" r:id="rId10"/>
    <p:sldId id="269" r:id="rId11"/>
    <p:sldId id="308" r:id="rId12"/>
    <p:sldId id="271" r:id="rId13"/>
    <p:sldId id="280" r:id="rId14"/>
    <p:sldId id="299" r:id="rId15"/>
    <p:sldId id="297" r:id="rId16"/>
    <p:sldId id="311" r:id="rId17"/>
    <p:sldId id="264" r:id="rId18"/>
    <p:sldId id="304" r:id="rId19"/>
    <p:sldId id="309" r:id="rId20"/>
    <p:sldId id="305" r:id="rId21"/>
    <p:sldId id="294" r:id="rId22"/>
    <p:sldId id="296" r:id="rId23"/>
    <p:sldId id="288" r:id="rId24"/>
    <p:sldId id="306" r:id="rId25"/>
    <p:sldId id="30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00080"/>
    <a:srgbClr val="660066"/>
    <a:srgbClr val="FFFF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B219E5-5E32-4E78-AFA3-ABFE08EAC80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5C7EFB-8C19-4186-B0E5-74AF86F23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B2CCC-9597-4215-8887-51882D5084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01896-DAA7-4605-8E7C-3CB412904E0E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E4FB-7AF9-4C87-AE92-C51268E8D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3FFE-FCBA-4D15-903F-436A7E84373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89C8-49AC-4109-A1B9-E9A5440EF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D773-5373-423A-8104-E27ED3FF6C5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8441-386B-4D26-8C47-B7A032BE5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B12E-681C-4AF6-A263-CB3E620A18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DD3B-FEF6-4648-9AB4-55183FB57C1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ACE08-F00F-4585-B502-C37BA3A96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940C-2A76-4341-B79E-411E1F1C6BF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AE1E-06F3-41EC-B9D3-F87A2998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C3FB-5341-4A7F-9134-0CE358C75B2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ADB9-5993-42ED-9AB8-4FC78BAC6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AB8A-B514-4236-B171-9247E47C6B13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3BCE-87C7-4ECE-948D-3DC1D9D27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7EC6-4644-4A37-85FD-608652458E1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0B6C6-A215-4B0D-826F-8C8A9ECDE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DDE6-F28C-4DEB-84BA-021D3FD90B3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A736-C718-44DE-9811-F376DAB5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ABA3-BD52-4CD5-B110-EFF40EC6B21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BC69-689E-4136-B27F-1EB3BDD8F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446B6-FDD6-4510-8B33-D0A7161330E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BA1D-067C-4151-A42B-D0DC5447E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2C288-5D2C-4CDE-9D74-492E445E40D7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4E2F9D-62B1-4BFD-A437-F1FE4CDFA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68" r:id="rId9"/>
    <p:sldLayoutId id="2147483759" r:id="rId10"/>
    <p:sldLayoutId id="2147483758" r:id="rId11"/>
    <p:sldLayoutId id="21474837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go.mail.ru/search?utf8in=1&amp;fr=fftbUFix&amp;q=%D0%9C%D0%BE%D1%81%D1%82%D1%8B+%D0%9B%D0%BE%D0%BD%D0%B4%D0%BE%D0%BD%D0%B0-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go.mail.ru/search?utf8in=1&amp;fr=fftbUFix&amp;q=%D0%9C%D0%BE%D1%81%D1%82%D1%8B+%D0%9B%D0%BE%D0%BD%D0%B4%D0%BE%D0%BD%D0%B0-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animashki.kak2z.org/oneimg.php?cat=39&amp;pn=2&amp;file=108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hyperlink" Target="http://upload.wikimedia.org/wikipedia/commons/0/0e/Houses_of_Parliament_2_db.jpg" TargetMode="Externa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1500188"/>
            <a:ext cx="7854950" cy="1752600"/>
          </a:xfrm>
        </p:spPr>
        <p:txBody>
          <a:bodyPr/>
          <a:lstStyle/>
          <a:p>
            <a:pPr marR="0" eaLnBrk="1" hangingPunct="1"/>
            <a:r>
              <a:rPr lang="en-US" sz="7200" smtClean="0"/>
              <a:t>A bus tour around…</a:t>
            </a:r>
            <a:endParaRPr lang="ru-RU" sz="720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417888"/>
            <a:ext cx="4321175" cy="32385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8"/>
          <p:cNvSpPr txBox="1">
            <a:spLocks noChangeArrowheads="1"/>
          </p:cNvSpPr>
          <p:nvPr/>
        </p:nvSpPr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24578" name="Picture 4" descr="Лондон в фотографи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5" y="0"/>
            <a:ext cx="74295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WESTMINSTER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ABBEY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0007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kings and queens were crowned here.</a:t>
            </a:r>
            <a:endParaRPr lang="en-US" sz="3600">
              <a:effectLst>
                <a:outerShdw blurRad="38100" dist="38100" dir="2700000" algn="tl">
                  <a:srgbClr val="000000"/>
                </a:outerShdw>
              </a:effectLst>
              <a:ea typeface="Calibri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3" y="857250"/>
            <a:ext cx="47863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a royal church.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L_5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10663" cy="6858000"/>
          </a:xfrm>
        </p:spPr>
      </p:pic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785813" y="214313"/>
            <a:ext cx="6786562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spc="720">
              <a:ln w="9525">
                <a:solidFill>
                  <a:srgbClr val="99FF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7250" y="214313"/>
            <a:ext cx="6973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The Houses of Parliament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5534025"/>
            <a:ext cx="885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It is the building in which the  members of the British parliament meet</a:t>
            </a:r>
            <a:r>
              <a:rPr lang="en-US">
                <a:latin typeface="Constantia" pitchFamily="18" charset="0"/>
              </a:rPr>
              <a:t>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85750"/>
            <a:ext cx="5214938" cy="3001963"/>
          </a:xfrm>
        </p:spPr>
        <p:txBody>
          <a:bodyPr>
            <a:noAutofit/>
          </a:bodyPr>
          <a:lstStyle/>
          <a:p>
            <a:pPr indent="-6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Big Ben,</a:t>
            </a:r>
            <a:endParaRPr lang="en-US" sz="4800" b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pic>
        <p:nvPicPr>
          <p:cNvPr id="26626" name="Picture 4" descr="569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85750"/>
            <a:ext cx="4000500" cy="6080125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7" name="Picture 8" descr="парлпмен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8"/>
            <a:ext cx="4967288" cy="3303587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10001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t-EE" sz="4000">
                <a:latin typeface="Times New Roman" pitchFamily="18" charset="0"/>
                <a:cs typeface="Times New Roman" pitchFamily="18" charset="0"/>
              </a:rPr>
              <a:t>the big clock tower, is the symbol of London. 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Достопримечательности Лонд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000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Tower Bridge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14938"/>
            <a:ext cx="9144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bridge which crosses the river Thames.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It opens when a big ship comes.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http://www.tourism-london.ru/uploads/posts/2011-03/1300471151_sobor_sv_pav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63"/>
            <a:ext cx="5643563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Собор Св. Павла (St. Paul's Cathedral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0" y="285750"/>
            <a:ext cx="6429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2663">
              <a:lnSpc>
                <a:spcPct val="80000"/>
              </a:lnSpc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St. Paul’s Cathedral</a:t>
            </a:r>
          </a:p>
          <a:p>
            <a:pPr marL="982663">
              <a:lnSpc>
                <a:spcPct val="80000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000372"/>
            <a:ext cx="6881711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Is the greatest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of English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churches.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-1643063" y="185737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200" b="1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29698" name="Picture 5" descr="national-gall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285750"/>
            <a:ext cx="5759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National Gallery</a:t>
            </a:r>
            <a:endParaRPr lang="ru-RU" sz="4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5657850"/>
            <a:ext cx="9001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It is the home of the most important collection of historical paintings.</a:t>
            </a:r>
            <a:endParaRPr lang="ru-RU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Достопримечательности Лонд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625" y="214313"/>
            <a:ext cx="6429375" cy="633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266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British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5657850"/>
            <a:ext cx="8215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is the biggest museum in London and one of the biggest museums in the world.</a:t>
            </a:r>
            <a:endParaRPr lang="ru-RU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92313" y="230188"/>
            <a:ext cx="5580062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down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Which is the way to London Town?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Up in the air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Close your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4800">
                <a:latin typeface="Times New Roman" pitchFamily="18" charset="0"/>
                <a:cs typeface="Times New Roman" pitchFamily="18" charset="0"/>
              </a:rPr>
              <a:t>yes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4800">
                <a:latin typeface="Times New Roman" pitchFamily="18" charset="0"/>
                <a:cs typeface="Times New Roman" pitchFamily="18" charset="0"/>
              </a:rPr>
              <a:t>And you are there</a:t>
            </a:r>
            <a:r>
              <a:rPr lang="ru-RU" sz="48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4" descr="Анимация Спорт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4650"/>
            <a:ext cx="20002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Анимация Спорт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79900"/>
            <a:ext cx="19288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7232"/>
            <a:ext cx="9144000" cy="1143000"/>
          </a:xfrm>
        </p:spPr>
        <p:txBody>
          <a:bodyPr numCol="2">
            <a:noAutofit/>
          </a:bodyPr>
          <a:lstStyle/>
          <a:p>
            <a:pPr marL="808038" indent="-3175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Trafalgar Square                                      b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 Big Ben</a:t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c) The Tower of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London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e) The Houses of Parliament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f) Tower Bridge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 (65)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3000375" cy="2095500"/>
          </a:xfrm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57188" y="1643063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54277" name="Picture 5" descr="L_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09988"/>
            <a:ext cx="3016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bigbe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988" y="1500188"/>
            <a:ext cx="2881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214313" y="3786188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54285" name="Picture 13" descr="s640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714750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3714750"/>
            <a:ext cx="308451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WordArt 16"/>
          <p:cNvSpPr>
            <a:spLocks noChangeArrowheads="1" noChangeShapeType="1" noTextEdit="1"/>
          </p:cNvSpPr>
          <p:nvPr/>
        </p:nvSpPr>
        <p:spPr bwMode="auto">
          <a:xfrm>
            <a:off x="5867400" y="3860800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8" name="Picture 2" descr="Лондон: Трафальгарская площадь и колонна Нельсо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571625"/>
            <a:ext cx="25717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6357938" y="4500563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357563" y="5000625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6215063" y="1571625"/>
            <a:ext cx="28575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7563" y="1785938"/>
            <a:ext cx="64293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82" grpId="0" animBg="1"/>
      <p:bldP spid="20" grpId="0" animBg="1"/>
      <p:bldP spid="21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(65)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3000375" cy="2095500"/>
          </a:xfrm>
        </p:spPr>
      </p:pic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357188" y="1643063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1</a:t>
            </a:r>
          </a:p>
        </p:txBody>
      </p:sp>
      <p:pic>
        <p:nvPicPr>
          <p:cNvPr id="54277" name="Picture 5" descr="L_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09988"/>
            <a:ext cx="30162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bigbe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988" y="1500188"/>
            <a:ext cx="28813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WordArt 10"/>
          <p:cNvSpPr>
            <a:spLocks noChangeArrowheads="1" noChangeShapeType="1" noTextEdit="1"/>
          </p:cNvSpPr>
          <p:nvPr/>
        </p:nvSpPr>
        <p:spPr bwMode="auto">
          <a:xfrm>
            <a:off x="214313" y="5072063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54285" name="Picture 13" descr="s640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3714750"/>
            <a:ext cx="2786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7" name="Picture 15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3714750"/>
            <a:ext cx="308451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WordArt 16"/>
          <p:cNvSpPr>
            <a:spLocks noChangeArrowheads="1" noChangeShapeType="1" noTextEdit="1"/>
          </p:cNvSpPr>
          <p:nvPr/>
        </p:nvSpPr>
        <p:spPr bwMode="auto">
          <a:xfrm>
            <a:off x="5867400" y="3860800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18" name="Picture 2" descr="Лондон: Трафальгарская площадь и колонна Нельсон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88" y="1500188"/>
            <a:ext cx="25717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6357938" y="4500563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21" name="WordArt 12"/>
          <p:cNvSpPr>
            <a:spLocks noChangeArrowheads="1" noChangeShapeType="1" noTextEdit="1"/>
          </p:cNvSpPr>
          <p:nvPr/>
        </p:nvSpPr>
        <p:spPr bwMode="auto">
          <a:xfrm>
            <a:off x="3357563" y="5000625"/>
            <a:ext cx="228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6215063" y="1571625"/>
            <a:ext cx="28575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29000" y="1500188"/>
            <a:ext cx="6429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806" name="Прямоугольник 16"/>
          <p:cNvSpPr>
            <a:spLocks noChangeArrowheads="1"/>
          </p:cNvSpPr>
          <p:nvPr/>
        </p:nvSpPr>
        <p:spPr bwMode="auto">
          <a:xfrm>
            <a:off x="3357563" y="3000375"/>
            <a:ext cx="26685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Trafalgar Square </a:t>
            </a:r>
            <a:endParaRPr lang="ru-RU" sz="2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15063" y="2928938"/>
            <a:ext cx="16430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Big Ben</a:t>
            </a:r>
            <a:endParaRPr lang="ru-RU" sz="2400" dirty="0">
              <a:latin typeface="+mn-lt"/>
            </a:endParaRPr>
          </a:p>
        </p:txBody>
      </p:sp>
      <p:sp>
        <p:nvSpPr>
          <p:cNvPr id="33808" name="Прямоугольник 23"/>
          <p:cNvSpPr>
            <a:spLocks noChangeArrowheads="1"/>
          </p:cNvSpPr>
          <p:nvPr/>
        </p:nvSpPr>
        <p:spPr bwMode="auto">
          <a:xfrm>
            <a:off x="6116638" y="3786188"/>
            <a:ext cx="3027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Tower of London</a:t>
            </a:r>
            <a:endParaRPr lang="ru-RU" sz="2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3809" name="Прямоугольник 24"/>
          <p:cNvSpPr>
            <a:spLocks noChangeArrowheads="1"/>
          </p:cNvSpPr>
          <p:nvPr/>
        </p:nvSpPr>
        <p:spPr bwMode="auto">
          <a:xfrm>
            <a:off x="3143250" y="3786188"/>
            <a:ext cx="279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  <a:endParaRPr lang="ru-RU" sz="2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786188"/>
            <a:ext cx="30241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Houses of Parliament</a:t>
            </a:r>
            <a:endParaRPr lang="ru-RU" sz="200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4313" y="2928938"/>
            <a:ext cx="19700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Tower Bridge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  <p:bldP spid="54282" grpId="0" animBg="1"/>
      <p:bldP spid="20" grpId="0" animBg="1"/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500063"/>
            <a:ext cx="8429625" cy="5786437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Познавательный аспект: знакомство со столицей Великобритании и её достопримечательностями.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Развивающий аспект – развитие способности к догадке, коммуникабельности, способности осуществлять репродуктивные и продуктивные речевые действия.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Воспитательный аспект – воспитание уважительного толерантного отношения к чужой культуре</a:t>
            </a:r>
            <a:r>
              <a:rPr lang="ru-RU" sz="2400" i="1" dirty="0" smtClean="0"/>
              <a:t>.</a:t>
            </a:r>
            <a:endParaRPr lang="ru-RU" sz="2400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786454"/>
          </a:xfrm>
        </p:spPr>
        <p:txBody>
          <a:bodyPr numCol="2">
            <a:normAutofit fontScale="6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Tower of London was…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Big Ben is…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Trafalgar Square is 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Westminster  Abbey is…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Buckingham Palace is…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National Gallery is 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The  British Museum is…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St. Paul’s Cathedral is …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1. a large square, a traditional place for meetings.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2. the Queen’s residence.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3. the biggest museum in London and one of the biggest museums in the world.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4. a fortress, a royal palace and a prison.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5. the greatest of English churches.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6. the symbol of London.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7. a royal church.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8. a rich art gallery.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dirty="0"/>
          </a:p>
        </p:txBody>
      </p:sp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357313" y="285750"/>
            <a:ext cx="5732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Match the columns</a:t>
            </a:r>
            <a:endParaRPr lang="ru-RU" sz="44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dirty="0"/>
              <a:t>London is the </a:t>
            </a:r>
            <a:r>
              <a:rPr lang="en-US" sz="3200" dirty="0" smtClean="0"/>
              <a:t> 1)... </a:t>
            </a:r>
            <a:r>
              <a:rPr lang="en-US" sz="3200" dirty="0"/>
              <a:t>of Great Britain. It is a very </a:t>
            </a:r>
            <a:r>
              <a:rPr lang="en-US" sz="3200" dirty="0" smtClean="0"/>
              <a:t>2)… </a:t>
            </a:r>
            <a:r>
              <a:rPr lang="en-US" sz="3200" dirty="0"/>
              <a:t>city. It was founded about two thousand </a:t>
            </a:r>
            <a:r>
              <a:rPr lang="en-US" sz="3200" dirty="0" smtClean="0"/>
              <a:t>3)… </a:t>
            </a:r>
            <a:r>
              <a:rPr lang="en-US" sz="3200" dirty="0"/>
              <a:t>ago. London is one of the most </a:t>
            </a:r>
            <a:r>
              <a:rPr lang="en-US" sz="3200" dirty="0" smtClean="0"/>
              <a:t>4)… </a:t>
            </a:r>
            <a:r>
              <a:rPr lang="en-US" sz="3200" dirty="0"/>
              <a:t>and interesting </a:t>
            </a:r>
            <a:r>
              <a:rPr lang="en-US" sz="3200" dirty="0" smtClean="0"/>
              <a:t>5)… </a:t>
            </a:r>
            <a:r>
              <a:rPr lang="en-US" sz="3200" dirty="0"/>
              <a:t>in </a:t>
            </a:r>
            <a:r>
              <a:rPr lang="en-US" sz="3200" dirty="0" smtClean="0"/>
              <a:t>Europe</a:t>
            </a:r>
            <a:r>
              <a:rPr lang="en-US" sz="3200" dirty="0"/>
              <a:t>. There are </a:t>
            </a:r>
            <a:r>
              <a:rPr lang="en-US" sz="3200" dirty="0" smtClean="0"/>
              <a:t>many places to </a:t>
            </a:r>
            <a:r>
              <a:rPr lang="en-US" sz="3200" dirty="0"/>
              <a:t>visit in London. There are a lot </a:t>
            </a:r>
            <a:r>
              <a:rPr lang="en-US" sz="3200" dirty="0" smtClean="0"/>
              <a:t>of 6)…., art 7)…, cinemas, 8)… and parks </a:t>
            </a:r>
            <a:r>
              <a:rPr lang="en-US" sz="3200" dirty="0"/>
              <a:t>in London</a:t>
            </a:r>
            <a:r>
              <a:rPr lang="en-US" sz="3200" dirty="0" smtClean="0"/>
              <a:t>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200" dirty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i="1" dirty="0" smtClean="0">
                <a:solidFill>
                  <a:srgbClr val="FFC000"/>
                </a:solidFill>
              </a:rPr>
              <a:t>cities, capital,</a:t>
            </a:r>
            <a:r>
              <a:rPr lang="ru-RU" sz="3200" i="1" dirty="0" smtClean="0">
                <a:solidFill>
                  <a:srgbClr val="FFC000"/>
                </a:solidFill>
              </a:rPr>
              <a:t> </a:t>
            </a:r>
            <a:r>
              <a:rPr lang="en-US" sz="3200" i="1" dirty="0" smtClean="0">
                <a:solidFill>
                  <a:srgbClr val="FFC000"/>
                </a:solidFill>
              </a:rPr>
              <a:t>museums</a:t>
            </a:r>
            <a:r>
              <a:rPr lang="en-US" sz="3200" i="1" dirty="0">
                <a:solidFill>
                  <a:srgbClr val="FFC000"/>
                </a:solidFill>
              </a:rPr>
              <a:t>, </a:t>
            </a:r>
            <a:r>
              <a:rPr lang="en-US" sz="3200" i="1" dirty="0" smtClean="0">
                <a:solidFill>
                  <a:srgbClr val="FFC000"/>
                </a:solidFill>
              </a:rPr>
              <a:t>years, old</a:t>
            </a:r>
            <a:r>
              <a:rPr lang="en-US" sz="3200" i="1" dirty="0">
                <a:solidFill>
                  <a:srgbClr val="FFC000"/>
                </a:solidFill>
              </a:rPr>
              <a:t>, </a:t>
            </a:r>
            <a:r>
              <a:rPr lang="en-US" sz="3200" i="1" dirty="0" smtClean="0">
                <a:solidFill>
                  <a:srgbClr val="FFC000"/>
                </a:solidFill>
              </a:rPr>
              <a:t> </a:t>
            </a:r>
            <a:r>
              <a:rPr lang="en-US" sz="3200" i="1" dirty="0">
                <a:solidFill>
                  <a:srgbClr val="FFC000"/>
                </a:solidFill>
              </a:rPr>
              <a:t>galleries, </a:t>
            </a:r>
            <a:r>
              <a:rPr lang="en-US" sz="3200" i="1" dirty="0" smtClean="0">
                <a:solidFill>
                  <a:srgbClr val="FFC000"/>
                </a:solidFill>
              </a:rPr>
              <a:t>beautiful, </a:t>
            </a:r>
            <a:r>
              <a:rPr lang="en-US" sz="3200" dirty="0" smtClean="0">
                <a:solidFill>
                  <a:srgbClr val="FFC000"/>
                </a:solidFill>
              </a:rPr>
              <a:t> theatres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5842" name="Прямоугольник 7"/>
          <p:cNvSpPr>
            <a:spLocks noChangeArrowheads="1"/>
          </p:cNvSpPr>
          <p:nvPr/>
        </p:nvSpPr>
        <p:spPr bwMode="auto">
          <a:xfrm>
            <a:off x="1143000" y="357188"/>
            <a:ext cx="7072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Put in the missing words</a:t>
            </a:r>
            <a:r>
              <a:rPr lang="ru-RU" sz="40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4000" b="1">
                <a:solidFill>
                  <a:srgbClr val="FF0000"/>
                </a:solidFill>
                <a:latin typeface="Constantia" pitchFamily="18" charset="0"/>
              </a:rPr>
            </a:br>
            <a:endParaRPr lang="ru-RU" sz="4000">
              <a:latin typeface="Constant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2071688"/>
            <a:ext cx="8229600" cy="4000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London is the  </a:t>
            </a:r>
            <a:r>
              <a:rPr lang="en-US" sz="2800" smtClean="0">
                <a:solidFill>
                  <a:srgbClr val="FFC000"/>
                </a:solidFill>
              </a:rPr>
              <a:t>1)capital</a:t>
            </a:r>
            <a:r>
              <a:rPr lang="en-US" sz="2800" smtClean="0"/>
              <a:t> of Great Britain. It is a very </a:t>
            </a:r>
            <a:r>
              <a:rPr lang="en-US" sz="2800" smtClean="0">
                <a:solidFill>
                  <a:srgbClr val="FFC000"/>
                </a:solidFill>
              </a:rPr>
              <a:t>2)old</a:t>
            </a:r>
            <a:r>
              <a:rPr lang="en-US" sz="2800" smtClean="0"/>
              <a:t> city. It was founded about two thousand </a:t>
            </a:r>
            <a:r>
              <a:rPr lang="en-US" sz="2800" smtClean="0">
                <a:solidFill>
                  <a:srgbClr val="FFC000"/>
                </a:solidFill>
              </a:rPr>
              <a:t>3)years</a:t>
            </a:r>
            <a:r>
              <a:rPr lang="en-US" sz="2800" smtClean="0"/>
              <a:t> go. London is one of the most </a:t>
            </a:r>
            <a:r>
              <a:rPr lang="en-US" sz="2800" smtClean="0">
                <a:solidFill>
                  <a:srgbClr val="FFC000"/>
                </a:solidFill>
              </a:rPr>
              <a:t>4)beautiful</a:t>
            </a:r>
            <a:r>
              <a:rPr lang="en-US" sz="2800" smtClean="0"/>
              <a:t> and interesting </a:t>
            </a:r>
            <a:r>
              <a:rPr lang="en-US" sz="2800" smtClean="0">
                <a:solidFill>
                  <a:srgbClr val="FFC000"/>
                </a:solidFill>
              </a:rPr>
              <a:t>5)cities</a:t>
            </a:r>
            <a:r>
              <a:rPr lang="en-US" sz="2800" smtClean="0"/>
              <a:t> in Europe. There are many places to visit in London. There are a lot of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smtClean="0"/>
              <a:t>  </a:t>
            </a:r>
            <a:r>
              <a:rPr lang="en-US" sz="2800" smtClean="0">
                <a:solidFill>
                  <a:srgbClr val="FFC000"/>
                </a:solidFill>
              </a:rPr>
              <a:t>6)</a:t>
            </a:r>
            <a:r>
              <a:rPr lang="en-US" sz="2800" i="1" smtClean="0">
                <a:solidFill>
                  <a:srgbClr val="FFC000"/>
                </a:solidFill>
              </a:rPr>
              <a:t> museums</a:t>
            </a:r>
            <a:r>
              <a:rPr lang="en-US" sz="2800" smtClean="0"/>
              <a:t>, art </a:t>
            </a:r>
            <a:r>
              <a:rPr lang="en-US" sz="2800" smtClean="0">
                <a:solidFill>
                  <a:srgbClr val="FFC000"/>
                </a:solidFill>
              </a:rPr>
              <a:t>7)</a:t>
            </a:r>
            <a:r>
              <a:rPr lang="en-US" sz="2800" i="1" smtClean="0">
                <a:solidFill>
                  <a:srgbClr val="FFC000"/>
                </a:solidFill>
              </a:rPr>
              <a:t> galleries, </a:t>
            </a:r>
            <a:r>
              <a:rPr lang="en-US" sz="2800" smtClean="0"/>
              <a:t>cinemas, </a:t>
            </a:r>
            <a:r>
              <a:rPr lang="en-US" sz="2800" smtClean="0">
                <a:solidFill>
                  <a:srgbClr val="FFC000"/>
                </a:solidFill>
              </a:rPr>
              <a:t>8) theatres,</a:t>
            </a:r>
            <a:r>
              <a:rPr lang="en-US" sz="2800" smtClean="0"/>
              <a:t> and parks in London.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b="1" smtClean="0"/>
          </a:p>
        </p:txBody>
      </p:sp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Check yourself</a:t>
            </a:r>
            <a:endParaRPr lang="ru-RU" sz="48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1"/>
          <p:cNvSpPr>
            <a:spLocks noChangeArrowheads="1"/>
          </p:cNvSpPr>
          <p:nvPr/>
        </p:nvSpPr>
        <p:spPr bwMode="auto">
          <a:xfrm>
            <a:off x="3286125" y="214313"/>
            <a:ext cx="5000625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Dear -------------,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I’m in London now.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Yesterday I visited ----------------------------------------------------------------------.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Also I’d like to visit --------------------------------------------------------------------.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London is wonderful!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I’m OK.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See you soon!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------------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Безымянный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57950" y="4768462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kursus\Lucia Alver\Pildid helid\parla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085571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2500306"/>
            <a:ext cx="293078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714883"/>
            <a:ext cx="2786082" cy="216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Finish the sentences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500063" y="1571625"/>
            <a:ext cx="7715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London is……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London is a very old……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In London there are a lot of ..….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The symbol of London is…….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Westminster Abbey is…….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The British Museum is……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Trafalgar Square is……</a:t>
            </a:r>
          </a:p>
          <a:p>
            <a:pPr marL="342900" indent="-342900">
              <a:buFontTx/>
              <a:buAutoNum type="arabicPeriod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Buckingham Palace is……</a:t>
            </a:r>
            <a:endParaRPr lang="ru-RU" sz="36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Достопримечательности Лонд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8"/>
            <a:ext cx="46767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Лондон: Трафальгарская площадь и колонна Нельс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5775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3214688"/>
            <a:ext cx="44577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Изображение:Houses of Parliament 2 db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0299561">
            <a:off x="1418113" y="2640329"/>
            <a:ext cx="600536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Good bye!</a:t>
            </a:r>
            <a:endParaRPr lang="ru-RU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3" descr="bb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82838" y="0"/>
            <a:ext cx="4560887" cy="6858000"/>
          </a:xfrm>
        </p:spPr>
      </p:pic>
      <p:pic>
        <p:nvPicPr>
          <p:cNvPr id="43023" name="Picture 15" descr="799px-Hou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kursus\Lucia Alver\Pildid helid\rong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_40990991_queen_maundy_2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71538" y="-1"/>
            <a:ext cx="6953396" cy="685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 (65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ig_be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0"/>
            <a:ext cx="4357687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RIDGE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52825"/>
            <a:ext cx="4786313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blenheimpala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544888"/>
            <a:ext cx="43576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92893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London, the capital  of Great Britain</a:t>
            </a:r>
            <a:endParaRPr lang="ru-RU" sz="4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48008">
            <a:off x="1991202" y="1345547"/>
            <a:ext cx="535975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LONDON</a:t>
            </a:r>
            <a:endParaRPr lang="ru-RU" sz="8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571500" y="0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82663">
              <a:lnSpc>
                <a:spcPct val="80000"/>
              </a:lnSpc>
            </a:pPr>
            <a:endParaRPr lang="en-US" sz="4400">
              <a:latin typeface="Times New Roman" pitchFamily="18" charset="0"/>
              <a:cs typeface="Times New Roman" pitchFamily="18" charset="0"/>
            </a:endParaRP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London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The Tower of London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Trafalgar Square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Buckingham Palace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Westminster Abbey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The Houses of Parliament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Big Ben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Tower Bridge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St. Paul’s Cathedral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The National Gallery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The Thames</a:t>
            </a:r>
          </a:p>
          <a:p>
            <a:pPr marL="982663">
              <a:lnSpc>
                <a:spcPct val="8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The British Museum</a:t>
            </a:r>
            <a:endParaRPr lang="ru-RU" sz="4000" b="1">
              <a:latin typeface="Times New Roman" pitchFamily="18" charset="0"/>
              <a:cs typeface="Times New Roman" pitchFamily="18" charset="0"/>
            </a:endParaRPr>
          </a:p>
          <a:p>
            <a:pPr marL="982663">
              <a:lnSpc>
                <a:spcPct val="80000"/>
              </a:lnSpc>
            </a:pPr>
            <a:endParaRPr lang="en-US" sz="3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42966"/>
            <a:ext cx="9144000" cy="9510296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Лондон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собор Св. Павла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река Темза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Букингемский дворец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-Тауэр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Здание парламента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Вестминстерское аббатство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Трафальгарская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площадь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Национальная галерея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Тауэрский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мост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Британский музей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Trafalgar Square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National Gallery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Tower of London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Westminster Abbey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Houses of Parliament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Big Ben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St. Paul’s Cathedral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Buckingham Palace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Tower Bridge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British Museum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London</a:t>
            </a:r>
          </a:p>
          <a:p>
            <a:pPr marL="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Thames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14413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OWER OF</a:t>
            </a:r>
            <a:r>
              <a:rPr lang="en-US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LONDON</a:t>
            </a:r>
            <a:endParaRPr lang="ru-RU" sz="44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http://lifeglobe.net/media/entry/659/TowerofLondon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358063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Tower of London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80088"/>
            <a:ext cx="8786813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was a fortress, a palace and a prison. Now it is a museum.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3875"/>
            <a:ext cx="8229600" cy="112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000" dirty="0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530" name="Picture 2" descr="Лондон: Трафальгарская площадь и колонна Нельс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43250" y="0"/>
            <a:ext cx="7000875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Trafalgar Square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is the heart of London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25"/>
            <a:ext cx="9144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middle of the square you can see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Nelson's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Column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19163"/>
          </a:xfrm>
        </p:spPr>
        <p:txBody>
          <a:bodyPr/>
          <a:lstStyle/>
          <a:p>
            <a:pPr algn="ctr" eaLnBrk="1" hangingPunct="1"/>
            <a:r>
              <a:rPr lang="en-US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  <a:endParaRPr lang="ru-RU" sz="6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4456" y="0"/>
            <a:ext cx="20895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6273225"/>
            <a:ext cx="800105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London home of Queen Elizabeth II</a:t>
            </a:r>
            <a:endParaRPr lang="ru-RU" sz="40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3"/>
            <a:ext cx="6643688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2663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985</TotalTime>
  <Words>435</Words>
  <Application>Microsoft Office PowerPoint</Application>
  <PresentationFormat>Экран (4:3)</PresentationFormat>
  <Paragraphs>75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TOWER OF LONDON</vt:lpstr>
      <vt:lpstr> </vt:lpstr>
      <vt:lpstr>Buckingham Palace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Check yourself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Lesson of English</dc:title>
  <dc:creator>Гузель</dc:creator>
  <cp:lastModifiedBy>Admin</cp:lastModifiedBy>
  <cp:revision>101</cp:revision>
  <dcterms:created xsi:type="dcterms:W3CDTF">2013-03-20T06:32:11Z</dcterms:created>
  <dcterms:modified xsi:type="dcterms:W3CDTF">2014-01-27T17:35:25Z</dcterms:modified>
</cp:coreProperties>
</file>