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3" r:id="rId3"/>
    <p:sldId id="287" r:id="rId4"/>
    <p:sldId id="294" r:id="rId5"/>
    <p:sldId id="265" r:id="rId6"/>
    <p:sldId id="266" r:id="rId7"/>
    <p:sldId id="257" r:id="rId8"/>
    <p:sldId id="258" r:id="rId9"/>
    <p:sldId id="267" r:id="rId10"/>
    <p:sldId id="268" r:id="rId11"/>
    <p:sldId id="270" r:id="rId12"/>
    <p:sldId id="273" r:id="rId13"/>
    <p:sldId id="286" r:id="rId14"/>
    <p:sldId id="274" r:id="rId15"/>
    <p:sldId id="276" r:id="rId16"/>
    <p:sldId id="277" r:id="rId17"/>
    <p:sldId id="292" r:id="rId18"/>
    <p:sldId id="285" r:id="rId19"/>
    <p:sldId id="282" r:id="rId20"/>
    <p:sldId id="295" r:id="rId21"/>
    <p:sldId id="296" r:id="rId22"/>
    <p:sldId id="288" r:id="rId23"/>
    <p:sldId id="289" r:id="rId24"/>
    <p:sldId id="290" r:id="rId25"/>
    <p:sldId id="291" r:id="rId26"/>
    <p:sldId id="260" r:id="rId27"/>
    <p:sldId id="261" r:id="rId28"/>
    <p:sldId id="284" r:id="rId29"/>
    <p:sldId id="297" r:id="rId30"/>
    <p:sldId id="272" r:id="rId31"/>
    <p:sldId id="25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51068-FB57-4454-9D94-7EB424E9D64C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DE99F-0F28-41FB-8FF4-7D3698D07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3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DE99F-0F28-41FB-8FF4-7D3698D0793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9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25AFD-DB30-4727-A82C-48596CBF2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69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C9A92-E4F3-443F-A284-4BCADDBDB9CB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o.mail.ru/search_images?q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sportal.ru/download/#https://nsportal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85720" y="620688"/>
            <a:ext cx="6643734" cy="5190581"/>
            <a:chOff x="1115616" y="2146448"/>
            <a:chExt cx="7165477" cy="41079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2265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latin typeface="Monotype Corsiva" pitchFamily="66" charset="0"/>
                </a:rPr>
                <a:t>Тема урока: Единицы времени – век.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116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</a:t>
              </a:r>
              <a:r>
                <a:rPr lang="ru-RU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Кашина Елена Николаевна, </a:t>
              </a:r>
              <a:endPara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классов</a:t>
              </a:r>
            </a:p>
            <a:p>
              <a:pPr algn="ctr">
                <a:defRPr/>
              </a:pPr>
              <a:r>
                <a:rPr lang="ru-RU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МКОУ </a:t>
              </a:r>
              <a:r>
                <a:rPr lang="ru-RU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ООШ с. Мари-</a:t>
              </a:r>
              <a:r>
                <a:rPr lang="ru-RU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Малмыж</a:t>
              </a:r>
              <a:endPara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Малмыжского района Кировской области</a:t>
              </a:r>
              <a:endPara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2021г.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Липа живет 800 лет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ds05.infourok.ru/uploads/ex/0870/000fd367-115e0eca/hello_html_m1b4b5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81" y="476672"/>
            <a:ext cx="671855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1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97152"/>
            <a:ext cx="8229600" cy="1545035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Дуб – 1000 лет</a:t>
            </a:r>
            <a:r>
              <a:rPr lang="ru-RU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10242" name="Picture 2" descr="https://fs00.infourok.ru/images/doc/201/229566/img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045044" cy="45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6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ental-revue.ru/phpbb/download/file.php?id=33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4" y="495484"/>
            <a:ext cx="8045860" cy="53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Баобаб -до</a:t>
            </a: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5000</a:t>
            </a: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лет</a:t>
            </a:r>
            <a:r>
              <a:rPr lang="ru-RU" dirty="0"/>
              <a:t>  </a:t>
            </a:r>
          </a:p>
        </p:txBody>
      </p:sp>
      <p:pic>
        <p:nvPicPr>
          <p:cNvPr id="2050" name="Picture 2" descr="https://set-travel.com/images/afrika_EN/7%D0%98/Funny_and_majestic_Baobab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3772"/>
            <a:ext cx="6696744" cy="457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fs00.infourok.ru/images/doc/239/180636/2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5292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А.С</a:t>
            </a: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Пушкин родился в 1799году, </a:t>
            </a:r>
            <a:endParaRPr lang="ru-RU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умер в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1837году.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29482" y="4845221"/>
            <a:ext cx="7925812" cy="342900"/>
            <a:chOff x="2281" y="8625"/>
            <a:chExt cx="7624" cy="417"/>
          </a:xfrm>
        </p:grpSpPr>
        <p:sp>
          <p:nvSpPr>
            <p:cNvPr id="22535" name="AutoShape 6"/>
            <p:cNvSpPr>
              <a:spLocks noChangeAspect="1" noChangeArrowheads="1"/>
            </p:cNvSpPr>
            <p:nvPr/>
          </p:nvSpPr>
          <p:spPr bwMode="auto">
            <a:xfrm>
              <a:off x="2281" y="8625"/>
              <a:ext cx="7624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36" name="Line 7"/>
            <p:cNvSpPr>
              <a:spLocks noChangeShapeType="1"/>
            </p:cNvSpPr>
            <p:nvPr/>
          </p:nvSpPr>
          <p:spPr bwMode="auto">
            <a:xfrm>
              <a:off x="9481" y="8625"/>
              <a:ext cx="3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37" name="Line 8"/>
            <p:cNvSpPr>
              <a:spLocks noChangeShapeType="1"/>
            </p:cNvSpPr>
            <p:nvPr/>
          </p:nvSpPr>
          <p:spPr bwMode="auto">
            <a:xfrm>
              <a:off x="8634" y="8625"/>
              <a:ext cx="1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38" name="Line 9"/>
            <p:cNvSpPr>
              <a:spLocks noChangeShapeType="1"/>
            </p:cNvSpPr>
            <p:nvPr/>
          </p:nvSpPr>
          <p:spPr bwMode="auto">
            <a:xfrm flipH="1">
              <a:off x="3975" y="8625"/>
              <a:ext cx="2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39" name="Line 10"/>
            <p:cNvSpPr>
              <a:spLocks noChangeShapeType="1"/>
            </p:cNvSpPr>
            <p:nvPr/>
          </p:nvSpPr>
          <p:spPr bwMode="auto">
            <a:xfrm>
              <a:off x="7363" y="8625"/>
              <a:ext cx="2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0" name="Line 11"/>
            <p:cNvSpPr>
              <a:spLocks noChangeShapeType="1"/>
            </p:cNvSpPr>
            <p:nvPr/>
          </p:nvSpPr>
          <p:spPr bwMode="auto">
            <a:xfrm>
              <a:off x="4399" y="8625"/>
              <a:ext cx="1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1" name="Line 12"/>
            <p:cNvSpPr>
              <a:spLocks noChangeShapeType="1"/>
            </p:cNvSpPr>
            <p:nvPr/>
          </p:nvSpPr>
          <p:spPr bwMode="auto">
            <a:xfrm>
              <a:off x="4822" y="8625"/>
              <a:ext cx="1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2" name="Line 13"/>
            <p:cNvSpPr>
              <a:spLocks noChangeShapeType="1"/>
            </p:cNvSpPr>
            <p:nvPr/>
          </p:nvSpPr>
          <p:spPr bwMode="auto">
            <a:xfrm>
              <a:off x="5246" y="8625"/>
              <a:ext cx="1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3" name="Line 14"/>
            <p:cNvSpPr>
              <a:spLocks noChangeShapeType="1"/>
            </p:cNvSpPr>
            <p:nvPr/>
          </p:nvSpPr>
          <p:spPr bwMode="auto">
            <a:xfrm>
              <a:off x="8210" y="8625"/>
              <a:ext cx="2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4" name="Line 15"/>
            <p:cNvSpPr>
              <a:spLocks noChangeShapeType="1"/>
            </p:cNvSpPr>
            <p:nvPr/>
          </p:nvSpPr>
          <p:spPr bwMode="auto">
            <a:xfrm>
              <a:off x="5669" y="8625"/>
              <a:ext cx="1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5" name="Line 16"/>
            <p:cNvSpPr>
              <a:spLocks noChangeShapeType="1"/>
            </p:cNvSpPr>
            <p:nvPr/>
          </p:nvSpPr>
          <p:spPr bwMode="auto">
            <a:xfrm>
              <a:off x="6093" y="8625"/>
              <a:ext cx="1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6" name="Line 17"/>
            <p:cNvSpPr>
              <a:spLocks noChangeShapeType="1"/>
            </p:cNvSpPr>
            <p:nvPr/>
          </p:nvSpPr>
          <p:spPr bwMode="auto">
            <a:xfrm>
              <a:off x="7787" y="8625"/>
              <a:ext cx="1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7" name="Line 18"/>
            <p:cNvSpPr>
              <a:spLocks noChangeShapeType="1"/>
            </p:cNvSpPr>
            <p:nvPr/>
          </p:nvSpPr>
          <p:spPr bwMode="auto">
            <a:xfrm>
              <a:off x="6516" y="8625"/>
              <a:ext cx="1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8" name="Line 19"/>
            <p:cNvSpPr>
              <a:spLocks noChangeShapeType="1"/>
            </p:cNvSpPr>
            <p:nvPr/>
          </p:nvSpPr>
          <p:spPr bwMode="auto">
            <a:xfrm>
              <a:off x="6940" y="8625"/>
              <a:ext cx="1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9" name="Line 20"/>
            <p:cNvSpPr>
              <a:spLocks noChangeShapeType="1"/>
            </p:cNvSpPr>
            <p:nvPr/>
          </p:nvSpPr>
          <p:spPr bwMode="auto">
            <a:xfrm>
              <a:off x="2704" y="8625"/>
              <a:ext cx="1" cy="2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50" name="Line 21"/>
            <p:cNvSpPr>
              <a:spLocks noChangeShapeType="1"/>
            </p:cNvSpPr>
            <p:nvPr/>
          </p:nvSpPr>
          <p:spPr bwMode="auto">
            <a:xfrm flipH="1">
              <a:off x="9057" y="8625"/>
              <a:ext cx="2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51" name="Line 22"/>
            <p:cNvSpPr>
              <a:spLocks noChangeShapeType="1"/>
            </p:cNvSpPr>
            <p:nvPr/>
          </p:nvSpPr>
          <p:spPr bwMode="auto">
            <a:xfrm>
              <a:off x="3128" y="8625"/>
              <a:ext cx="1" cy="2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52" name="Line 23"/>
            <p:cNvSpPr>
              <a:spLocks noChangeShapeType="1"/>
            </p:cNvSpPr>
            <p:nvPr/>
          </p:nvSpPr>
          <p:spPr bwMode="auto">
            <a:xfrm flipH="1" flipV="1">
              <a:off x="3552" y="8625"/>
              <a:ext cx="1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53" name="Line 24"/>
            <p:cNvSpPr>
              <a:spLocks noChangeShapeType="1"/>
            </p:cNvSpPr>
            <p:nvPr/>
          </p:nvSpPr>
          <p:spPr bwMode="auto">
            <a:xfrm>
              <a:off x="2705" y="8764"/>
              <a:ext cx="719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251519" y="1117209"/>
            <a:ext cx="1288821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>
              <a:tabLst>
                <a:tab pos="-457200" algn="l"/>
              </a:tabLst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 smtClean="0"/>
          </a:p>
          <a:p>
            <a:pPr algn="justLow">
              <a:tabLst>
                <a:tab pos="-457200" algn="l"/>
              </a:tabLst>
            </a:pPr>
            <a:endParaRPr lang="ru-RU" dirty="0"/>
          </a:p>
          <a:p>
            <a:pPr algn="justLow">
              <a:tabLst>
                <a:tab pos="-457200" algn="l"/>
              </a:tabLst>
            </a:pPr>
            <a:endParaRPr lang="ru-RU" dirty="0" smtClean="0"/>
          </a:p>
          <a:p>
            <a:pPr algn="justLow">
              <a:tabLst>
                <a:tab pos="-457200" algn="l"/>
              </a:tabLst>
            </a:pPr>
            <a:endParaRPr lang="ru-RU" dirty="0"/>
          </a:p>
          <a:p>
            <a:pPr algn="justLow">
              <a:tabLst>
                <a:tab pos="-457200" algn="l"/>
              </a:tabLst>
            </a:pPr>
            <a:endParaRPr lang="ru-RU" dirty="0" smtClean="0"/>
          </a:p>
          <a:p>
            <a:pPr algn="justLow">
              <a:tabLst>
                <a:tab pos="-457200" algn="l"/>
              </a:tabLst>
            </a:pPr>
            <a:endParaRPr lang="ru-RU" dirty="0"/>
          </a:p>
          <a:p>
            <a:pPr algn="justLow">
              <a:tabLst>
                <a:tab pos="-457200" algn="l"/>
              </a:tabLst>
            </a:pPr>
            <a:endParaRPr lang="ru-RU" dirty="0"/>
          </a:p>
          <a:p>
            <a:pPr algn="justLow">
              <a:tabLst>
                <a:tab pos="-457200" algn="l"/>
              </a:tabLst>
            </a:pPr>
            <a:endParaRPr lang="ru-RU" dirty="0" smtClean="0"/>
          </a:p>
          <a:p>
            <a:pPr algn="justLow">
              <a:tabLst>
                <a:tab pos="-457200" algn="l"/>
              </a:tabLst>
            </a:pPr>
            <a:endParaRPr lang="ru-RU" dirty="0"/>
          </a:p>
          <a:p>
            <a:pPr algn="justLow">
              <a:tabLst>
                <a:tab pos="-457200" algn="l"/>
              </a:tabLst>
            </a:pPr>
            <a:endParaRPr lang="ru-RU" dirty="0"/>
          </a:p>
          <a:p>
            <a:pPr algn="justLow">
              <a:tabLst>
                <a:tab pos="-457200" algn="l"/>
              </a:tabLst>
            </a:pPr>
            <a:endParaRPr lang="ru-RU" dirty="0" smtClean="0"/>
          </a:p>
          <a:p>
            <a:pPr algn="justLow">
              <a:tabLst>
                <a:tab pos="-457200" algn="l"/>
              </a:tabLst>
            </a:pPr>
            <a:endParaRPr lang="ru-RU" dirty="0"/>
          </a:p>
          <a:p>
            <a:pPr algn="justLow">
              <a:tabLst>
                <a:tab pos="-457200" algn="l"/>
              </a:tabLst>
            </a:pPr>
            <a:r>
              <a:rPr lang="ru-RU" dirty="0" smtClean="0"/>
              <a:t>  </a:t>
            </a:r>
            <a:r>
              <a:rPr lang="en-US" b="1" i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i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II  </a:t>
            </a:r>
            <a:r>
              <a:rPr lang="ru-RU" b="1" i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III  </a:t>
            </a:r>
            <a:r>
              <a:rPr lang="ru-RU" b="1" i="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b="1" i="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V  </a:t>
            </a:r>
            <a:r>
              <a:rPr lang="ru-RU" b="1" i="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b="1" i="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b="1" i="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b="1" i="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IX </a:t>
            </a:r>
            <a:r>
              <a:rPr lang="ru-RU" b="1" i="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b="1" i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i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XI  </a:t>
            </a:r>
            <a:r>
              <a:rPr lang="en-US" b="1" i="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b="1" i="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XIII XIV XV</a:t>
            </a:r>
            <a:r>
              <a:rPr lang="ru-RU" b="1" i="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b="1" i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-65478" y="5083658"/>
            <a:ext cx="80192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>
              <a:tabLst>
                <a:tab pos="-457200" algn="l"/>
              </a:tabLst>
            </a:pPr>
            <a:r>
              <a:rPr lang="ru-RU" sz="2000" b="1" i="0" dirty="0" smtClean="0">
                <a:latin typeface="Times New Roman" pitchFamily="18" charset="0"/>
                <a:cs typeface="Times New Roman" pitchFamily="18" charset="0"/>
              </a:rPr>
              <a:t>  0  1     </a:t>
            </a:r>
            <a:r>
              <a:rPr lang="ru-RU" sz="2000" b="1" i="0" dirty="0">
                <a:latin typeface="Times New Roman" pitchFamily="18" charset="0"/>
                <a:cs typeface="Times New Roman" pitchFamily="18" charset="0"/>
              </a:rPr>
              <a:t>2     3     4     </a:t>
            </a:r>
            <a:r>
              <a:rPr lang="ru-RU" sz="2000" b="1" i="0" dirty="0" smtClean="0">
                <a:latin typeface="Times New Roman" pitchFamily="18" charset="0"/>
                <a:cs typeface="Times New Roman" pitchFamily="18" charset="0"/>
              </a:rPr>
              <a:t>5    6     </a:t>
            </a:r>
            <a:r>
              <a:rPr lang="ru-RU" sz="2000" b="1" i="0" dirty="0">
                <a:latin typeface="Times New Roman" pitchFamily="18" charset="0"/>
                <a:cs typeface="Times New Roman" pitchFamily="18" charset="0"/>
              </a:rPr>
              <a:t>7     8     </a:t>
            </a:r>
            <a:r>
              <a:rPr lang="ru-RU" sz="2000" b="1" i="0" dirty="0" smtClean="0">
                <a:latin typeface="Times New Roman" pitchFamily="18" charset="0"/>
                <a:cs typeface="Times New Roman" pitchFamily="18" charset="0"/>
              </a:rPr>
              <a:t>9    </a:t>
            </a:r>
            <a:r>
              <a:rPr lang="ru-RU" sz="2000" b="1" i="0" dirty="0">
                <a:latin typeface="Times New Roman" pitchFamily="18" charset="0"/>
                <a:cs typeface="Times New Roman" pitchFamily="18" charset="0"/>
              </a:rPr>
              <a:t>10   </a:t>
            </a:r>
            <a:r>
              <a:rPr lang="ru-RU" sz="2000" b="1" i="0" dirty="0" smtClean="0">
                <a:latin typeface="Times New Roman" pitchFamily="18" charset="0"/>
                <a:cs typeface="Times New Roman" pitchFamily="18" charset="0"/>
              </a:rPr>
              <a:t>11   12  13   14   15   16    17</a:t>
            </a:r>
            <a:endParaRPr lang="ru-RU" sz="2000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42237" y="436510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14509" y="2794553"/>
            <a:ext cx="634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60649"/>
            <a:ext cx="792088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основана в 1147 году. В каком веке она основана?</a:t>
            </a:r>
          </a:p>
          <a:p>
            <a:pPr algn="ctr"/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Лента времени</a:t>
            </a:r>
          </a:p>
          <a:p>
            <a:pPr algn="ctr"/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84025" y="436510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7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0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0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02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4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7272808" cy="144016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/>
          <a:extLst/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4919846" y="1756688"/>
            <a:ext cx="228218" cy="1736970"/>
          </a:xfrm>
          <a:prstGeom prst="straightConnector1">
            <a:avLst/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5652120" y="1700809"/>
            <a:ext cx="688338" cy="3585698"/>
          </a:xfrm>
          <a:prstGeom prst="straightConnector1">
            <a:avLst/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5947800" y="1700809"/>
            <a:ext cx="1072472" cy="1432901"/>
          </a:xfrm>
          <a:prstGeom prst="straightConnector1">
            <a:avLst/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277962" y="1723284"/>
            <a:ext cx="1080120" cy="1440160"/>
          </a:xfrm>
          <a:prstGeom prst="straightConnector1">
            <a:avLst/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203052" y="3068960"/>
            <a:ext cx="166975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1374 г.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Основан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г. Киров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72804" y="3474005"/>
            <a:ext cx="2265043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1553 г.</a:t>
            </a:r>
          </a:p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основания </a:t>
            </a:r>
          </a:p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 Мари-</a:t>
            </a:r>
          </a:p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Малмыж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33055" y="5229200"/>
            <a:ext cx="29076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1884 г.</a:t>
            </a:r>
          </a:p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Открыта школа </a:t>
            </a:r>
          </a:p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с. Мари-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Малмыж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68450" y="2996952"/>
            <a:ext cx="19834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1984 г.</a:t>
            </a:r>
          </a:p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Построена </a:t>
            </a:r>
          </a:p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новая школа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3623702" y="1700808"/>
            <a:ext cx="1296144" cy="3159060"/>
          </a:xfrm>
          <a:prstGeom prst="straightConnector1">
            <a:avLst/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752735" y="4653136"/>
            <a:ext cx="28803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1489 г.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Присоединение вятской земли к русскому государству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971600" y="1700808"/>
            <a:ext cx="2088232" cy="1835621"/>
          </a:xfrm>
          <a:prstGeom prst="straightConnector1">
            <a:avLst/>
          </a:prstGeom>
          <a:ln w="698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71500" y="3658671"/>
            <a:ext cx="22682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882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государства Русь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882г.­- 9 (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)век     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1374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г. ­- 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(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IV)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 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1489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г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век </a:t>
            </a:r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1553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г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 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1884 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(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            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1984 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(ХХ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                        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2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1869" y="-4860"/>
            <a:ext cx="8510588" cy="836613"/>
          </a:xfrm>
        </p:spPr>
        <p:txBody>
          <a:bodyPr>
            <a:normAutofit fontScale="90000"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Шифровка</a:t>
            </a:r>
            <a:endParaRPr lang="ru-RU" sz="36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39" name="Group 1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863641"/>
              </p:ext>
            </p:extLst>
          </p:nvPr>
        </p:nvGraphicFramePr>
        <p:xfrm>
          <a:off x="1218950" y="1124744"/>
          <a:ext cx="5964238" cy="1667637"/>
        </p:xfrm>
        <a:graphic>
          <a:graphicData uri="http://schemas.openxmlformats.org/drawingml/2006/table">
            <a:tbl>
              <a:tblPr/>
              <a:tblGrid>
                <a:gridCol w="900113"/>
                <a:gridCol w="601662"/>
                <a:gridCol w="774700"/>
                <a:gridCol w="857250"/>
                <a:gridCol w="917575"/>
                <a:gridCol w="969963"/>
                <a:gridCol w="942975"/>
              </a:tblGrid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444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33" name="AutoShape 42"/>
          <p:cNvSpPr>
            <a:spLocks noChangeArrowheads="1"/>
          </p:cNvSpPr>
          <p:nvPr/>
        </p:nvSpPr>
        <p:spPr bwMode="auto">
          <a:xfrm>
            <a:off x="107504" y="3213100"/>
            <a:ext cx="914400" cy="914400"/>
          </a:xfrm>
          <a:prstGeom prst="irregularSeal2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Е</a:t>
            </a:r>
            <a:endParaRPr lang="ru-RU" sz="3200" b="1" i="1" dirty="0">
              <a:latin typeface="Arial" charset="0"/>
            </a:endParaRPr>
          </a:p>
        </p:txBody>
      </p:sp>
      <p:sp>
        <p:nvSpPr>
          <p:cNvPr id="8236" name="AutoShape 45"/>
          <p:cNvSpPr>
            <a:spLocks noChangeArrowheads="1"/>
          </p:cNvSpPr>
          <p:nvPr/>
        </p:nvSpPr>
        <p:spPr bwMode="auto">
          <a:xfrm>
            <a:off x="971600" y="3182335"/>
            <a:ext cx="1871662" cy="792162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latin typeface="Arial" charset="0"/>
              </a:rPr>
              <a:t>2600 : 10</a:t>
            </a:r>
          </a:p>
        </p:txBody>
      </p:sp>
      <p:sp>
        <p:nvSpPr>
          <p:cNvPr id="8239" name="AutoShape 48"/>
          <p:cNvSpPr>
            <a:spLocks noChangeArrowheads="1"/>
          </p:cNvSpPr>
          <p:nvPr/>
        </p:nvSpPr>
        <p:spPr bwMode="auto">
          <a:xfrm>
            <a:off x="2746550" y="3752056"/>
            <a:ext cx="914400" cy="914400"/>
          </a:xfrm>
          <a:prstGeom prst="irregularSeal2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И</a:t>
            </a:r>
            <a:endParaRPr lang="ru-RU" sz="3200" b="1" i="1" dirty="0">
              <a:latin typeface="Arial" charset="0"/>
            </a:endParaRPr>
          </a:p>
        </p:txBody>
      </p:sp>
      <p:sp>
        <p:nvSpPr>
          <p:cNvPr id="8240" name="AutoShape 49"/>
          <p:cNvSpPr>
            <a:spLocks noChangeArrowheads="1"/>
          </p:cNvSpPr>
          <p:nvPr/>
        </p:nvSpPr>
        <p:spPr bwMode="auto">
          <a:xfrm>
            <a:off x="323528" y="4586287"/>
            <a:ext cx="914400" cy="914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Ы</a:t>
            </a:r>
            <a:endParaRPr lang="ru-RU" sz="3200" b="1" i="1" dirty="0">
              <a:latin typeface="Arial" charset="0"/>
            </a:endParaRPr>
          </a:p>
        </p:txBody>
      </p:sp>
      <p:sp>
        <p:nvSpPr>
          <p:cNvPr id="8241" name="AutoShape 50"/>
          <p:cNvSpPr>
            <a:spLocks noChangeArrowheads="1"/>
          </p:cNvSpPr>
          <p:nvPr/>
        </p:nvSpPr>
        <p:spPr bwMode="auto">
          <a:xfrm>
            <a:off x="3047122" y="5367451"/>
            <a:ext cx="914400" cy="914400"/>
          </a:xfrm>
          <a:prstGeom prst="irregularSeal2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Д</a:t>
            </a:r>
            <a:endParaRPr lang="ru-RU" sz="3200" b="1" i="1" dirty="0">
              <a:latin typeface="Arial" charset="0"/>
            </a:endParaRPr>
          </a:p>
        </p:txBody>
      </p:sp>
      <p:sp>
        <p:nvSpPr>
          <p:cNvPr id="8242" name="AutoShape 51"/>
          <p:cNvSpPr>
            <a:spLocks noChangeArrowheads="1"/>
          </p:cNvSpPr>
          <p:nvPr/>
        </p:nvSpPr>
        <p:spPr bwMode="auto">
          <a:xfrm>
            <a:off x="3504322" y="3903142"/>
            <a:ext cx="1944687" cy="79216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latin typeface="Arial" charset="0"/>
              </a:rPr>
              <a:t>27 : 3 </a:t>
            </a:r>
            <a:r>
              <a:rPr lang="en-US" sz="3200" b="1" i="1" dirty="0">
                <a:latin typeface="Arial" charset="0"/>
              </a:rPr>
              <a:t>∙ 2</a:t>
            </a:r>
            <a:endParaRPr lang="ru-RU" sz="3200" b="1" i="1" dirty="0">
              <a:latin typeface="Arial" charset="0"/>
            </a:endParaRPr>
          </a:p>
        </p:txBody>
      </p:sp>
      <p:sp>
        <p:nvSpPr>
          <p:cNvPr id="8243" name="AutoShape 52"/>
          <p:cNvSpPr>
            <a:spLocks noChangeArrowheads="1"/>
          </p:cNvSpPr>
          <p:nvPr/>
        </p:nvSpPr>
        <p:spPr bwMode="auto">
          <a:xfrm>
            <a:off x="1165225" y="4586287"/>
            <a:ext cx="1728787" cy="792163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latin typeface="Arial" charset="0"/>
              </a:rPr>
              <a:t>111 </a:t>
            </a:r>
            <a:r>
              <a:rPr lang="en-US" sz="3200" b="1" i="1">
                <a:latin typeface="Arial" charset="0"/>
              </a:rPr>
              <a:t>∙ 4</a:t>
            </a:r>
            <a:endParaRPr lang="ru-RU" sz="3200" b="1" i="1">
              <a:latin typeface="Arial" charset="0"/>
            </a:endParaRPr>
          </a:p>
        </p:txBody>
      </p:sp>
      <p:sp>
        <p:nvSpPr>
          <p:cNvPr id="8244" name="AutoShape 53"/>
          <p:cNvSpPr>
            <a:spLocks noChangeArrowheads="1"/>
          </p:cNvSpPr>
          <p:nvPr/>
        </p:nvSpPr>
        <p:spPr bwMode="auto">
          <a:xfrm>
            <a:off x="6405332" y="3143077"/>
            <a:ext cx="1728787" cy="79216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latin typeface="Arial" charset="0"/>
              </a:rPr>
              <a:t>58 : 2</a:t>
            </a:r>
          </a:p>
        </p:txBody>
      </p:sp>
      <p:sp>
        <p:nvSpPr>
          <p:cNvPr id="8245" name="AutoShape 54"/>
          <p:cNvSpPr>
            <a:spLocks noChangeArrowheads="1"/>
          </p:cNvSpPr>
          <p:nvPr/>
        </p:nvSpPr>
        <p:spPr bwMode="auto">
          <a:xfrm>
            <a:off x="3918465" y="5367451"/>
            <a:ext cx="1728788" cy="79216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latin typeface="Arial" charset="0"/>
              </a:rPr>
              <a:t>240 : 3</a:t>
            </a:r>
          </a:p>
        </p:txBody>
      </p:sp>
      <p:sp>
        <p:nvSpPr>
          <p:cNvPr id="8247" name="AutoShape 57"/>
          <p:cNvSpPr>
            <a:spLocks noChangeArrowheads="1"/>
          </p:cNvSpPr>
          <p:nvPr/>
        </p:nvSpPr>
        <p:spPr bwMode="auto">
          <a:xfrm>
            <a:off x="5541070" y="3060097"/>
            <a:ext cx="914400" cy="914400"/>
          </a:xfrm>
          <a:prstGeom prst="irregularSeal2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Ц</a:t>
            </a:r>
            <a:endParaRPr lang="ru-RU" sz="3200" b="1" i="1" dirty="0">
              <a:latin typeface="Arial" charset="0"/>
            </a:endParaRPr>
          </a:p>
        </p:txBody>
      </p:sp>
      <p:pic>
        <p:nvPicPr>
          <p:cNvPr id="8250" name="Picture 62" descr="BD1025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075" y="321310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57" name="AutoShape 90"/>
          <p:cNvSpPr>
            <a:spLocks noChangeArrowheads="1"/>
          </p:cNvSpPr>
          <p:nvPr/>
        </p:nvSpPr>
        <p:spPr bwMode="auto">
          <a:xfrm>
            <a:off x="5647253" y="4501454"/>
            <a:ext cx="914400" cy="914400"/>
          </a:xfrm>
          <a:prstGeom prst="irregularSeal2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Н</a:t>
            </a:r>
            <a:endParaRPr lang="ru-RU" sz="3200" b="1" i="1" dirty="0">
              <a:latin typeface="Arial" charset="0"/>
            </a:endParaRPr>
          </a:p>
        </p:txBody>
      </p:sp>
      <p:sp>
        <p:nvSpPr>
          <p:cNvPr id="8258" name="AutoShape 91"/>
          <p:cNvSpPr>
            <a:spLocks noChangeArrowheads="1"/>
          </p:cNvSpPr>
          <p:nvPr/>
        </p:nvSpPr>
        <p:spPr bwMode="auto">
          <a:xfrm>
            <a:off x="6422504" y="4647405"/>
            <a:ext cx="2159000" cy="792163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latin typeface="Arial" charset="0"/>
              </a:rPr>
              <a:t>36 : 4 </a:t>
            </a:r>
            <a:r>
              <a:rPr lang="en-US" sz="3200" b="1" i="1">
                <a:latin typeface="Arial" charset="0"/>
              </a:rPr>
              <a:t>∙</a:t>
            </a:r>
            <a:r>
              <a:rPr lang="ru-RU" sz="3200" b="1" i="1">
                <a:latin typeface="Arial" charset="0"/>
              </a:rPr>
              <a:t> 6</a:t>
            </a:r>
          </a:p>
        </p:txBody>
      </p:sp>
      <p:sp>
        <p:nvSpPr>
          <p:cNvPr id="8259" name="Rectangle 106"/>
          <p:cNvSpPr>
            <a:spLocks noChangeArrowheads="1"/>
          </p:cNvSpPr>
          <p:nvPr/>
        </p:nvSpPr>
        <p:spPr bwMode="auto">
          <a:xfrm>
            <a:off x="3111675" y="3227578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ru-RU" sz="3200" b="1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93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Реши задачу: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Городу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Малмыжу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 1984  году исполнилось 4 века. На сколько лет Малмыж моложе нашего села?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93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себя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века=100 лет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1984-400=1584(г)-основан г. Малмыж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1584-1553=31 (г)- Малмыж моложе нашего села.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на 31 год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93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325438"/>
            <a:ext cx="6203652" cy="653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5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b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уровень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48ч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2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8ч = 480 мин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120мин =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1год = 12 мес.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1600лет =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веков           700лет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веков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4века =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веков =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уровень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час=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126 час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 49 сек=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589 сек                              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139мин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19мин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482 час=20сут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1648лет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веков 48лет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4века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28лет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=428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       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1235год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13век        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2002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это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</a:t>
            </a:r>
          </a:p>
        </p:txBody>
      </p:sp>
    </p:spTree>
    <p:extLst>
      <p:ext uri="{BB962C8B-B14F-4D97-AF65-F5344CB8AC3E}">
        <p14:creationId xmlns:p14="http://schemas.microsoft.com/office/powerpoint/2010/main" val="13502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b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уровень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 54 сек =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4254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540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мин= 9 час                                                  12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 24сек=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744 сек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час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56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мин=1856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                       709лет =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веков 9 лет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4200 мин=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6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16013" y="620713"/>
            <a:ext cx="7213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Выбери единицы измерения времени в порядке возрастания.</a:t>
            </a:r>
          </a:p>
        </p:txBody>
      </p:sp>
      <p:pic>
        <p:nvPicPr>
          <p:cNvPr id="27651" name="Picture 4" descr="36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1498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7">
            <a:hlinkClick r:id="" action="ppaction://noaction">
              <a:snd r:embed="rId3" name="chimes.wav"/>
            </a:hlinkClick>
          </p:cNvPr>
          <p:cNvSpPr txBox="1">
            <a:spLocks noChangeArrowheads="1"/>
          </p:cNvSpPr>
          <p:nvPr/>
        </p:nvSpPr>
        <p:spPr bwMode="auto">
          <a:xfrm>
            <a:off x="5287963" y="2336800"/>
            <a:ext cx="1600200" cy="588963"/>
          </a:xfrm>
          <a:prstGeom prst="rect">
            <a:avLst/>
          </a:prstGeom>
          <a:solidFill>
            <a:srgbClr val="66FF33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0000FF"/>
                </a:solidFill>
                <a:latin typeface="Arial" charset="0"/>
                <a:cs typeface="Arial" charset="0"/>
              </a:rPr>
              <a:t>минута</a:t>
            </a:r>
          </a:p>
        </p:txBody>
      </p:sp>
      <p:pic>
        <p:nvPicPr>
          <p:cNvPr id="27658" name="Picture 15" descr="151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3405188"/>
            <a:ext cx="13684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>
            <a:hlinkClick r:id="" action="ppaction://noaction">
              <a:snd r:embed="rId3" name="chimes.wav"/>
            </a:hlinkClick>
          </p:cNvPr>
          <p:cNvSpPr txBox="1">
            <a:spLocks noChangeArrowheads="1"/>
          </p:cNvSpPr>
          <p:nvPr/>
        </p:nvSpPr>
        <p:spPr bwMode="auto">
          <a:xfrm>
            <a:off x="1266143" y="4561274"/>
            <a:ext cx="1833339" cy="584775"/>
          </a:xfrm>
          <a:prstGeom prst="rect">
            <a:avLst/>
          </a:prstGeom>
          <a:solidFill>
            <a:srgbClr val="66FF33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секунда</a:t>
            </a:r>
            <a:endParaRPr lang="ru-RU" sz="32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 Box 7">
            <a:hlinkClick r:id="" action="ppaction://noaction">
              <a:snd r:embed="rId3" name="chimes.wav"/>
            </a:hlinkClick>
          </p:cNvPr>
          <p:cNvSpPr txBox="1">
            <a:spLocks noChangeArrowheads="1"/>
          </p:cNvSpPr>
          <p:nvPr/>
        </p:nvSpPr>
        <p:spPr bwMode="auto">
          <a:xfrm>
            <a:off x="2949576" y="5610225"/>
            <a:ext cx="974352" cy="588963"/>
          </a:xfrm>
          <a:prstGeom prst="rect">
            <a:avLst/>
          </a:prstGeom>
          <a:solidFill>
            <a:srgbClr val="66FF33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век</a:t>
            </a:r>
            <a:endParaRPr lang="ru-RU" sz="32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 Box 7">
            <a:hlinkClick r:id="" action="ppaction://noaction">
              <a:snd r:embed="rId3" name="chimes.wav"/>
            </a:hlinkClick>
          </p:cNvPr>
          <p:cNvSpPr txBox="1">
            <a:spLocks noChangeArrowheads="1"/>
          </p:cNvSpPr>
          <p:nvPr/>
        </p:nvSpPr>
        <p:spPr bwMode="auto">
          <a:xfrm>
            <a:off x="3139724" y="1812131"/>
            <a:ext cx="1072236" cy="588963"/>
          </a:xfrm>
          <a:prstGeom prst="rect">
            <a:avLst/>
          </a:prstGeom>
          <a:solidFill>
            <a:srgbClr val="66FF33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час</a:t>
            </a:r>
            <a:endParaRPr lang="ru-RU" sz="32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 Box 7">
            <a:hlinkClick r:id="" action="ppaction://noaction">
              <a:snd r:embed="rId3" name="chimes.wav"/>
            </a:hlinkClick>
          </p:cNvPr>
          <p:cNvSpPr txBox="1">
            <a:spLocks noChangeArrowheads="1"/>
          </p:cNvSpPr>
          <p:nvPr/>
        </p:nvSpPr>
        <p:spPr bwMode="auto">
          <a:xfrm>
            <a:off x="516843" y="3401081"/>
            <a:ext cx="1833339" cy="584775"/>
          </a:xfrm>
          <a:prstGeom prst="rect">
            <a:avLst/>
          </a:prstGeom>
          <a:solidFill>
            <a:srgbClr val="66FF33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неделя</a:t>
            </a:r>
            <a:endParaRPr lang="ru-RU" sz="32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 Box 7">
            <a:hlinkClick r:id="" action="ppaction://noaction">
              <a:snd r:embed="rId3" name="chimes.wav"/>
            </a:hlinkClick>
          </p:cNvPr>
          <p:cNvSpPr txBox="1">
            <a:spLocks noChangeArrowheads="1"/>
          </p:cNvSpPr>
          <p:nvPr/>
        </p:nvSpPr>
        <p:spPr bwMode="auto">
          <a:xfrm>
            <a:off x="4932040" y="3972311"/>
            <a:ext cx="1600200" cy="588963"/>
          </a:xfrm>
          <a:prstGeom prst="rect">
            <a:avLst/>
          </a:prstGeom>
          <a:solidFill>
            <a:srgbClr val="66FF33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месяц</a:t>
            </a:r>
            <a:endParaRPr lang="ru-RU" sz="32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 Box 7">
            <a:hlinkClick r:id="" action="ppaction://noaction">
              <a:snd r:embed="rId3" name="chimes.wav"/>
            </a:hlinkClick>
          </p:cNvPr>
          <p:cNvSpPr txBox="1">
            <a:spLocks noChangeArrowheads="1"/>
          </p:cNvSpPr>
          <p:nvPr/>
        </p:nvSpPr>
        <p:spPr bwMode="auto">
          <a:xfrm>
            <a:off x="3139724" y="3383348"/>
            <a:ext cx="1072236" cy="588963"/>
          </a:xfrm>
          <a:prstGeom prst="rect">
            <a:avLst/>
          </a:prstGeom>
          <a:solidFill>
            <a:srgbClr val="66FF33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год</a:t>
            </a:r>
            <a:endParaRPr lang="ru-RU" sz="32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ext Box 7">
            <a:hlinkClick r:id="" action="ppaction://noaction">
              <a:snd r:embed="rId3" name="chimes.wav"/>
            </a:hlinkClick>
          </p:cNvPr>
          <p:cNvSpPr txBox="1">
            <a:spLocks noChangeArrowheads="1"/>
          </p:cNvSpPr>
          <p:nvPr/>
        </p:nvSpPr>
        <p:spPr bwMode="auto">
          <a:xfrm>
            <a:off x="4860032" y="5085184"/>
            <a:ext cx="1600200" cy="588963"/>
          </a:xfrm>
          <a:prstGeom prst="rect">
            <a:avLst/>
          </a:prstGeom>
          <a:solidFill>
            <a:srgbClr val="66FF33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сутки</a:t>
            </a:r>
            <a:endParaRPr lang="ru-RU" sz="32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077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-32035" y="50538"/>
            <a:ext cx="9144000" cy="7010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ru-RU" sz="3200" i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08551" name="Text Box 7">
            <a:hlinkClick r:id="" action="ppaction://noaction">
              <a:snd r:embed="rId3" name="chimes.wav"/>
            </a:hlinkClick>
          </p:cNvPr>
          <p:cNvSpPr txBox="1">
            <a:spLocks noChangeArrowheads="1"/>
          </p:cNvSpPr>
          <p:nvPr/>
        </p:nvSpPr>
        <p:spPr bwMode="auto">
          <a:xfrm>
            <a:off x="1980406" y="5415946"/>
            <a:ext cx="1600200" cy="588963"/>
          </a:xfrm>
          <a:prstGeom prst="rect">
            <a:avLst/>
          </a:prstGeom>
          <a:solidFill>
            <a:srgbClr val="66FF33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>
                <a:solidFill>
                  <a:srgbClr val="0000FF"/>
                </a:solidFill>
                <a:latin typeface="Arial" charset="0"/>
                <a:cs typeface="Arial" charset="0"/>
              </a:rPr>
              <a:t>минута</a:t>
            </a:r>
          </a:p>
        </p:txBody>
      </p:sp>
      <p:sp>
        <p:nvSpPr>
          <p:cNvPr id="108552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19525" y="4216312"/>
            <a:ext cx="1219200" cy="588963"/>
          </a:xfrm>
          <a:prstGeom prst="rect">
            <a:avLst/>
          </a:prstGeom>
          <a:solidFill>
            <a:srgbClr val="66FF33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0000FF"/>
                </a:solidFill>
                <a:latin typeface="Arial" charset="0"/>
                <a:cs typeface="Arial" charset="0"/>
              </a:rPr>
              <a:t>сутки</a:t>
            </a:r>
          </a:p>
        </p:txBody>
      </p:sp>
      <p:sp>
        <p:nvSpPr>
          <p:cNvPr id="108553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429125" y="3617058"/>
            <a:ext cx="1676400" cy="588963"/>
          </a:xfrm>
          <a:prstGeom prst="rect">
            <a:avLst/>
          </a:prstGeom>
          <a:solidFill>
            <a:srgbClr val="66FF33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0000FF"/>
                </a:solidFill>
                <a:latin typeface="Arial" charset="0"/>
                <a:cs typeface="Arial" charset="0"/>
              </a:rPr>
              <a:t>неделя</a:t>
            </a:r>
          </a:p>
        </p:txBody>
      </p:sp>
      <p:sp>
        <p:nvSpPr>
          <p:cNvPr id="108554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108575" y="3028096"/>
            <a:ext cx="1371600" cy="588962"/>
          </a:xfrm>
          <a:prstGeom prst="rect">
            <a:avLst/>
          </a:prstGeom>
          <a:solidFill>
            <a:srgbClr val="66FF33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0000FF"/>
                </a:solidFill>
                <a:latin typeface="Arial" charset="0"/>
                <a:cs typeface="Arial" charset="0"/>
              </a:rPr>
              <a:t>месяц</a:t>
            </a:r>
          </a:p>
        </p:txBody>
      </p:sp>
      <p:sp>
        <p:nvSpPr>
          <p:cNvPr id="108555" name="Text 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982275" y="2414252"/>
            <a:ext cx="838200" cy="588963"/>
          </a:xfrm>
          <a:prstGeom prst="rect">
            <a:avLst/>
          </a:prstGeom>
          <a:solidFill>
            <a:srgbClr val="66FF33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>
                <a:solidFill>
                  <a:srgbClr val="0000FF"/>
                </a:solidFill>
                <a:latin typeface="Arial" charset="0"/>
                <a:cs typeface="Arial" charset="0"/>
              </a:rPr>
              <a:t>год</a:t>
            </a:r>
          </a:p>
        </p:txBody>
      </p:sp>
      <p:sp>
        <p:nvSpPr>
          <p:cNvPr id="108556" name="Text 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987675" y="4816324"/>
            <a:ext cx="1441450" cy="588962"/>
          </a:xfrm>
          <a:prstGeom prst="rect">
            <a:avLst/>
          </a:prstGeom>
          <a:solidFill>
            <a:srgbClr val="66FF33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>
                <a:solidFill>
                  <a:srgbClr val="0000FF"/>
                </a:solidFill>
                <a:latin typeface="Arial" charset="0"/>
                <a:cs typeface="Arial" charset="0"/>
              </a:rPr>
              <a:t>час</a:t>
            </a:r>
          </a:p>
        </p:txBody>
      </p:sp>
      <p:sp>
        <p:nvSpPr>
          <p:cNvPr id="28684" name="Oval 17"/>
          <p:cNvSpPr>
            <a:spLocks noChangeArrowheads="1"/>
          </p:cNvSpPr>
          <p:nvPr/>
        </p:nvSpPr>
        <p:spPr bwMode="auto">
          <a:xfrm>
            <a:off x="179388" y="260350"/>
            <a:ext cx="1150937" cy="10810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8800" b="1"/>
              <a:t>з</a:t>
            </a:r>
          </a:p>
        </p:txBody>
      </p:sp>
      <p:sp>
        <p:nvSpPr>
          <p:cNvPr id="28685" name="Oval 18"/>
          <p:cNvSpPr>
            <a:spLocks noChangeArrowheads="1"/>
          </p:cNvSpPr>
          <p:nvPr/>
        </p:nvSpPr>
        <p:spPr bwMode="auto">
          <a:xfrm>
            <a:off x="1331913" y="260350"/>
            <a:ext cx="1296987" cy="108108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8800" b="1"/>
              <a:t>а</a:t>
            </a:r>
          </a:p>
        </p:txBody>
      </p:sp>
      <p:sp>
        <p:nvSpPr>
          <p:cNvPr id="28686" name="Oval 21"/>
          <p:cNvSpPr>
            <a:spLocks noChangeArrowheads="1"/>
          </p:cNvSpPr>
          <p:nvPr/>
        </p:nvSpPr>
        <p:spPr bwMode="auto">
          <a:xfrm>
            <a:off x="2627313" y="333375"/>
            <a:ext cx="1081087" cy="1008063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8800" b="1"/>
              <a:t>п</a:t>
            </a:r>
          </a:p>
        </p:txBody>
      </p:sp>
      <p:sp>
        <p:nvSpPr>
          <p:cNvPr id="108566" name="Oval 22"/>
          <p:cNvSpPr>
            <a:spLocks noChangeArrowheads="1"/>
          </p:cNvSpPr>
          <p:nvPr/>
        </p:nvSpPr>
        <p:spPr bwMode="auto">
          <a:xfrm>
            <a:off x="3708400" y="404813"/>
            <a:ext cx="1225550" cy="1008062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8800"/>
              <a:t>о</a:t>
            </a:r>
          </a:p>
        </p:txBody>
      </p:sp>
      <p:sp>
        <p:nvSpPr>
          <p:cNvPr id="28688" name="Oval 23"/>
          <p:cNvSpPr>
            <a:spLocks noChangeArrowheads="1"/>
          </p:cNvSpPr>
          <p:nvPr/>
        </p:nvSpPr>
        <p:spPr bwMode="auto">
          <a:xfrm>
            <a:off x="4932363" y="404813"/>
            <a:ext cx="1008062" cy="1008062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76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8800"/>
              <a:t>м</a:t>
            </a:r>
          </a:p>
        </p:txBody>
      </p:sp>
      <p:sp>
        <p:nvSpPr>
          <p:cNvPr id="28689" name="Oval 24"/>
          <p:cNvSpPr>
            <a:spLocks noChangeArrowheads="1"/>
          </p:cNvSpPr>
          <p:nvPr/>
        </p:nvSpPr>
        <p:spPr bwMode="auto">
          <a:xfrm>
            <a:off x="5940425" y="404813"/>
            <a:ext cx="1079500" cy="9366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762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8800"/>
              <a:t>н</a:t>
            </a:r>
          </a:p>
        </p:txBody>
      </p:sp>
      <p:sp>
        <p:nvSpPr>
          <p:cNvPr id="28690" name="Oval 25"/>
          <p:cNvSpPr>
            <a:spLocks noChangeArrowheads="1"/>
          </p:cNvSpPr>
          <p:nvPr/>
        </p:nvSpPr>
        <p:spPr bwMode="auto">
          <a:xfrm>
            <a:off x="7019925" y="404813"/>
            <a:ext cx="1081088" cy="9366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8800"/>
              <a:t>и</a:t>
            </a:r>
          </a:p>
        </p:txBody>
      </p:sp>
      <p:sp>
        <p:nvSpPr>
          <p:cNvPr id="28691" name="Oval 26"/>
          <p:cNvSpPr>
            <a:spLocks noChangeArrowheads="1"/>
          </p:cNvSpPr>
          <p:nvPr/>
        </p:nvSpPr>
        <p:spPr bwMode="auto">
          <a:xfrm>
            <a:off x="7993063" y="333375"/>
            <a:ext cx="1150937" cy="10080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8800" b="1"/>
              <a:t>!</a:t>
            </a:r>
          </a:p>
        </p:txBody>
      </p:sp>
      <p:sp>
        <p:nvSpPr>
          <p:cNvPr id="21" name="Text 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588224" y="1808897"/>
            <a:ext cx="1077913" cy="584200"/>
          </a:xfrm>
          <a:prstGeom prst="rect">
            <a:avLst/>
          </a:prstGeom>
          <a:solidFill>
            <a:srgbClr val="66FF33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>
                <a:solidFill>
                  <a:srgbClr val="0000FF"/>
                </a:solidFill>
                <a:latin typeface="Arial" charset="0"/>
                <a:cs typeface="Arial" charset="0"/>
              </a:rPr>
              <a:t>Век</a:t>
            </a:r>
          </a:p>
        </p:txBody>
      </p:sp>
      <p:sp>
        <p:nvSpPr>
          <p:cNvPr id="22" name="Text Box 7">
            <a:hlinkClick r:id="" action="ppaction://noaction">
              <a:snd r:embed="rId3" name="chimes.wav"/>
            </a:hlinkClick>
          </p:cNvPr>
          <p:cNvSpPr txBox="1">
            <a:spLocks noChangeArrowheads="1"/>
          </p:cNvSpPr>
          <p:nvPr/>
        </p:nvSpPr>
        <p:spPr bwMode="auto">
          <a:xfrm>
            <a:off x="762572" y="6021287"/>
            <a:ext cx="1833339" cy="584775"/>
          </a:xfrm>
          <a:prstGeom prst="rect">
            <a:avLst/>
          </a:prstGeom>
          <a:solidFill>
            <a:srgbClr val="66FF33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секунда</a:t>
            </a:r>
            <a:endParaRPr lang="ru-RU" sz="32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Рисунок 23" descr="https://marketing.hse.ru/data/2014/04/08/1320528835/Baby-46-www.mehrad-co.com(L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6" y="1556792"/>
            <a:ext cx="3233420" cy="2162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946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 animBg="1"/>
      <p:bldP spid="108552" grpId="0" animBg="1"/>
      <p:bldP spid="108553" grpId="0" animBg="1"/>
      <p:bldP spid="108554" grpId="0" animBg="1"/>
      <p:bldP spid="108555" grpId="0" animBg="1"/>
      <p:bldP spid="108556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en-US" sz="28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Учебник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стр. 53 №10, стр.55 № 24.</a:t>
            </a:r>
          </a:p>
          <a:p>
            <a:pPr marL="0" lv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2.Карточка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Творческое задание: составить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по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теме « Единицы времени».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213968"/>
              </p:ext>
            </p:extLst>
          </p:nvPr>
        </p:nvGraphicFramePr>
        <p:xfrm>
          <a:off x="611560" y="1772816"/>
          <a:ext cx="621635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6352"/>
              </a:tblGrid>
              <a:tr h="185395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Спиши, заполни пропуски: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а) Мы живём в… веке.  Сейчас идет …. год. До следующего года осталось  ….дней.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 родился (родилась) в ….. году, в …. веке.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Б)</a:t>
                      </a:r>
                      <a:b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в. 67 лет = ... лет               3 в. 6 лет = ... лет</a:t>
                      </a:r>
                      <a:b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489 лет = ... в. ... лет           2 в. 17 лет = ... лет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4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века = 200лет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Мы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живем в 21 веке.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5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10588" cy="836613"/>
          </a:xfrm>
        </p:spPr>
        <p:txBody>
          <a:bodyPr>
            <a:normAutofit fontScale="90000"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Шифровка</a:t>
            </a:r>
            <a:endParaRPr lang="ru-RU" dirty="0" smtClean="0">
              <a:solidFill>
                <a:srgbClr val="FF0066"/>
              </a:solidFill>
            </a:endParaRPr>
          </a:p>
        </p:txBody>
      </p:sp>
      <p:graphicFrame>
        <p:nvGraphicFramePr>
          <p:cNvPr id="5239" name="Group 1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644029"/>
              </p:ext>
            </p:extLst>
          </p:nvPr>
        </p:nvGraphicFramePr>
        <p:xfrm>
          <a:off x="1218950" y="1124744"/>
          <a:ext cx="5964238" cy="1667637"/>
        </p:xfrm>
        <a:graphic>
          <a:graphicData uri="http://schemas.openxmlformats.org/drawingml/2006/table">
            <a:tbl>
              <a:tblPr/>
              <a:tblGrid>
                <a:gridCol w="900113"/>
                <a:gridCol w="601662"/>
                <a:gridCol w="774700"/>
                <a:gridCol w="857250"/>
                <a:gridCol w="917575"/>
                <a:gridCol w="969963"/>
                <a:gridCol w="942975"/>
              </a:tblGrid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444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 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 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 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 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 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33" name="AutoShape 42"/>
          <p:cNvSpPr>
            <a:spLocks noChangeArrowheads="1"/>
          </p:cNvSpPr>
          <p:nvPr/>
        </p:nvSpPr>
        <p:spPr bwMode="auto">
          <a:xfrm>
            <a:off x="107504" y="3213100"/>
            <a:ext cx="914400" cy="914400"/>
          </a:xfrm>
          <a:prstGeom prst="irregularSeal2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Е</a:t>
            </a:r>
            <a:endParaRPr lang="ru-RU" sz="3200" b="1" i="1" dirty="0">
              <a:latin typeface="Arial" charset="0"/>
            </a:endParaRPr>
          </a:p>
        </p:txBody>
      </p:sp>
      <p:sp>
        <p:nvSpPr>
          <p:cNvPr id="8236" name="AutoShape 45"/>
          <p:cNvSpPr>
            <a:spLocks noChangeArrowheads="1"/>
          </p:cNvSpPr>
          <p:nvPr/>
        </p:nvSpPr>
        <p:spPr bwMode="auto">
          <a:xfrm>
            <a:off x="971600" y="3182335"/>
            <a:ext cx="1871662" cy="792162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latin typeface="Arial" charset="0"/>
              </a:rPr>
              <a:t>2600 : 10</a:t>
            </a:r>
          </a:p>
        </p:txBody>
      </p:sp>
      <p:sp>
        <p:nvSpPr>
          <p:cNvPr id="8239" name="AutoShape 48"/>
          <p:cNvSpPr>
            <a:spLocks noChangeArrowheads="1"/>
          </p:cNvSpPr>
          <p:nvPr/>
        </p:nvSpPr>
        <p:spPr bwMode="auto">
          <a:xfrm>
            <a:off x="2746550" y="3752056"/>
            <a:ext cx="914400" cy="914400"/>
          </a:xfrm>
          <a:prstGeom prst="irregularSeal2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И</a:t>
            </a:r>
            <a:endParaRPr lang="ru-RU" sz="3200" b="1" i="1" dirty="0">
              <a:latin typeface="Arial" charset="0"/>
            </a:endParaRPr>
          </a:p>
        </p:txBody>
      </p:sp>
      <p:sp>
        <p:nvSpPr>
          <p:cNvPr id="8240" name="AutoShape 49"/>
          <p:cNvSpPr>
            <a:spLocks noChangeArrowheads="1"/>
          </p:cNvSpPr>
          <p:nvPr/>
        </p:nvSpPr>
        <p:spPr bwMode="auto">
          <a:xfrm>
            <a:off x="323528" y="4586287"/>
            <a:ext cx="914400" cy="914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Ы</a:t>
            </a:r>
            <a:endParaRPr lang="ru-RU" sz="3200" b="1" i="1" dirty="0">
              <a:latin typeface="Arial" charset="0"/>
            </a:endParaRPr>
          </a:p>
        </p:txBody>
      </p:sp>
      <p:sp>
        <p:nvSpPr>
          <p:cNvPr id="8241" name="AutoShape 50"/>
          <p:cNvSpPr>
            <a:spLocks noChangeArrowheads="1"/>
          </p:cNvSpPr>
          <p:nvPr/>
        </p:nvSpPr>
        <p:spPr bwMode="auto">
          <a:xfrm>
            <a:off x="3047122" y="5367451"/>
            <a:ext cx="914400" cy="914400"/>
          </a:xfrm>
          <a:prstGeom prst="irregularSeal2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Д</a:t>
            </a:r>
            <a:endParaRPr lang="ru-RU" sz="3200" b="1" i="1" dirty="0">
              <a:latin typeface="Arial" charset="0"/>
            </a:endParaRPr>
          </a:p>
        </p:txBody>
      </p:sp>
      <p:sp>
        <p:nvSpPr>
          <p:cNvPr id="8242" name="AutoShape 51"/>
          <p:cNvSpPr>
            <a:spLocks noChangeArrowheads="1"/>
          </p:cNvSpPr>
          <p:nvPr/>
        </p:nvSpPr>
        <p:spPr bwMode="auto">
          <a:xfrm>
            <a:off x="3504322" y="3903142"/>
            <a:ext cx="1944687" cy="79216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latin typeface="Arial" charset="0"/>
              </a:rPr>
              <a:t>27 : 3 </a:t>
            </a:r>
            <a:r>
              <a:rPr lang="en-US" sz="3200" b="1" i="1" dirty="0">
                <a:latin typeface="Arial" charset="0"/>
              </a:rPr>
              <a:t>∙ 2</a:t>
            </a:r>
            <a:endParaRPr lang="ru-RU" sz="3200" b="1" i="1" dirty="0">
              <a:latin typeface="Arial" charset="0"/>
            </a:endParaRPr>
          </a:p>
        </p:txBody>
      </p:sp>
      <p:sp>
        <p:nvSpPr>
          <p:cNvPr id="8243" name="AutoShape 52"/>
          <p:cNvSpPr>
            <a:spLocks noChangeArrowheads="1"/>
          </p:cNvSpPr>
          <p:nvPr/>
        </p:nvSpPr>
        <p:spPr bwMode="auto">
          <a:xfrm>
            <a:off x="1165225" y="4586287"/>
            <a:ext cx="1728787" cy="792163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latin typeface="Arial" charset="0"/>
              </a:rPr>
              <a:t>111 </a:t>
            </a:r>
            <a:r>
              <a:rPr lang="en-US" sz="3200" b="1" i="1">
                <a:latin typeface="Arial" charset="0"/>
              </a:rPr>
              <a:t>∙ 4</a:t>
            </a:r>
            <a:endParaRPr lang="ru-RU" sz="3200" b="1" i="1">
              <a:latin typeface="Arial" charset="0"/>
            </a:endParaRPr>
          </a:p>
        </p:txBody>
      </p:sp>
      <p:sp>
        <p:nvSpPr>
          <p:cNvPr id="8244" name="AutoShape 53"/>
          <p:cNvSpPr>
            <a:spLocks noChangeArrowheads="1"/>
          </p:cNvSpPr>
          <p:nvPr/>
        </p:nvSpPr>
        <p:spPr bwMode="auto">
          <a:xfrm>
            <a:off x="6405332" y="3143077"/>
            <a:ext cx="1728787" cy="79216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latin typeface="Arial" charset="0"/>
              </a:rPr>
              <a:t>58 : 2</a:t>
            </a:r>
          </a:p>
        </p:txBody>
      </p:sp>
      <p:sp>
        <p:nvSpPr>
          <p:cNvPr id="8245" name="AutoShape 54"/>
          <p:cNvSpPr>
            <a:spLocks noChangeArrowheads="1"/>
          </p:cNvSpPr>
          <p:nvPr/>
        </p:nvSpPr>
        <p:spPr bwMode="auto">
          <a:xfrm>
            <a:off x="3918465" y="5367451"/>
            <a:ext cx="1728788" cy="79216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latin typeface="Arial" charset="0"/>
              </a:rPr>
              <a:t>240 : 3</a:t>
            </a:r>
          </a:p>
        </p:txBody>
      </p:sp>
      <p:sp>
        <p:nvSpPr>
          <p:cNvPr id="8247" name="AutoShape 57"/>
          <p:cNvSpPr>
            <a:spLocks noChangeArrowheads="1"/>
          </p:cNvSpPr>
          <p:nvPr/>
        </p:nvSpPr>
        <p:spPr bwMode="auto">
          <a:xfrm>
            <a:off x="5541070" y="3060097"/>
            <a:ext cx="914400" cy="914400"/>
          </a:xfrm>
          <a:prstGeom prst="irregularSeal2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Ц</a:t>
            </a:r>
            <a:endParaRPr lang="ru-RU" sz="3200" b="1" i="1" dirty="0">
              <a:latin typeface="Arial" charset="0"/>
            </a:endParaRPr>
          </a:p>
        </p:txBody>
      </p:sp>
      <p:pic>
        <p:nvPicPr>
          <p:cNvPr id="8250" name="Picture 62" descr="BD1025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075" y="321310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57" name="AutoShape 90"/>
          <p:cNvSpPr>
            <a:spLocks noChangeArrowheads="1"/>
          </p:cNvSpPr>
          <p:nvPr/>
        </p:nvSpPr>
        <p:spPr bwMode="auto">
          <a:xfrm>
            <a:off x="5647253" y="4501454"/>
            <a:ext cx="914400" cy="914400"/>
          </a:xfrm>
          <a:prstGeom prst="irregularSeal2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Н</a:t>
            </a:r>
            <a:endParaRPr lang="ru-RU" sz="3200" b="1" i="1" dirty="0">
              <a:latin typeface="Arial" charset="0"/>
            </a:endParaRPr>
          </a:p>
        </p:txBody>
      </p:sp>
      <p:sp>
        <p:nvSpPr>
          <p:cNvPr id="8258" name="AutoShape 91"/>
          <p:cNvSpPr>
            <a:spLocks noChangeArrowheads="1"/>
          </p:cNvSpPr>
          <p:nvPr/>
        </p:nvSpPr>
        <p:spPr bwMode="auto">
          <a:xfrm>
            <a:off x="6422504" y="4647405"/>
            <a:ext cx="2159000" cy="792163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latin typeface="Arial" charset="0"/>
              </a:rPr>
              <a:t>36 : 4 </a:t>
            </a:r>
            <a:r>
              <a:rPr lang="en-US" sz="3200" b="1" i="1">
                <a:latin typeface="Arial" charset="0"/>
              </a:rPr>
              <a:t>∙</a:t>
            </a:r>
            <a:r>
              <a:rPr lang="ru-RU" sz="3200" b="1" i="1">
                <a:latin typeface="Arial" charset="0"/>
              </a:rPr>
              <a:t> 6</a:t>
            </a:r>
          </a:p>
        </p:txBody>
      </p:sp>
      <p:sp>
        <p:nvSpPr>
          <p:cNvPr id="8259" name="Rectangle 106"/>
          <p:cNvSpPr>
            <a:spLocks noChangeArrowheads="1"/>
          </p:cNvSpPr>
          <p:nvPr/>
        </p:nvSpPr>
        <p:spPr bwMode="auto">
          <a:xfrm>
            <a:off x="3111675" y="3227578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ru-RU" sz="3200" b="1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62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82032"/>
            <a:ext cx="8229600" cy="5244131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уроке я вспомнил…</a:t>
            </a:r>
          </a:p>
          <a:p>
            <a:r>
              <a:rPr lang="ru-RU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Cегодня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 уроке  я узнал...</a:t>
            </a:r>
          </a:p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вы знаете, что сегодня на уроке я научился…</a:t>
            </a:r>
          </a:p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Теперь я умею…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1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285720" y="642917"/>
            <a:ext cx="7094591" cy="3009658"/>
            <a:chOff x="607288" y="-815361"/>
            <a:chExt cx="8284800" cy="392160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28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800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101166" y="1782826"/>
              <a:ext cx="7790922" cy="1323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prstClr val="black"/>
                  </a:solidFill>
                  <a:latin typeface="Monotype Corsiva" pitchFamily="66" charset="0"/>
                </a:rPr>
                <a:t> </a:t>
              </a:r>
              <a:r>
                <a:rPr lang="en-US" sz="2000" dirty="0" smtClean="0">
                  <a:solidFill>
                    <a:prstClr val="black"/>
                  </a:solidFill>
                  <a:latin typeface="Monotype Corsiva" pitchFamily="66" charset="0"/>
                  <a:hlinkClick r:id="rId2"/>
                </a:rPr>
                <a:t>http://linda6035.ucoz.ru/</a:t>
              </a:r>
              <a:r>
                <a:rPr lang="ru-RU" sz="2000" dirty="0" smtClean="0">
                  <a:solidFill>
                    <a:prstClr val="black"/>
                  </a:solidFill>
                  <a:latin typeface="Monotype Corsiva" pitchFamily="66" charset="0"/>
                </a:rPr>
                <a:t>     шаблон презентации Фокиной Л.П.  </a:t>
              </a:r>
            </a:p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Monotype Corsiva" pitchFamily="66" charset="0"/>
                  <a:hlinkClick r:id="rId3"/>
                </a:rPr>
                <a:t>https://go.mail.ru/search_images?q</a:t>
              </a:r>
              <a:r>
                <a:rPr lang="ru-RU" sz="2000" dirty="0" smtClean="0">
                  <a:solidFill>
                    <a:prstClr val="black"/>
                  </a:solidFill>
                  <a:latin typeface="Monotype Corsiva" pitchFamily="66" charset="0"/>
                </a:rPr>
                <a:t> </a:t>
              </a:r>
            </a:p>
            <a:p>
              <a:pPr algn="ctr"/>
              <a:r>
                <a:rPr lang="en-US" sz="2000" dirty="0">
                  <a:latin typeface="Monotype Corsiva" pitchFamily="66" charset="0"/>
                  <a:hlinkClick r:id="rId4"/>
                </a:rPr>
                <a:t>https://nsportal.ru/download/#https://nsportal.ru</a:t>
              </a:r>
              <a:r>
                <a:rPr lang="en-US" sz="2000" dirty="0" smtClean="0">
                  <a:latin typeface="Monotype Corsiva" pitchFamily="66" charset="0"/>
                  <a:hlinkClick r:id="rId4"/>
                </a:rPr>
                <a:t>/</a:t>
              </a:r>
              <a:r>
                <a:rPr lang="ru-RU" sz="2000" dirty="0" smtClean="0">
                  <a:latin typeface="Monotype Corsiva" pitchFamily="66" charset="0"/>
                </a:rPr>
                <a:t> 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259632" y="980728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Ссылки на использованные Интернет-ресурсы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510588" cy="1125538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Шифровка</a:t>
            </a:r>
            <a:endParaRPr lang="ru-RU" dirty="0" smtClean="0"/>
          </a:p>
        </p:txBody>
      </p:sp>
      <p:graphicFrame>
        <p:nvGraphicFramePr>
          <p:cNvPr id="15436" name="Group 7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9162569"/>
              </p:ext>
            </p:extLst>
          </p:nvPr>
        </p:nvGraphicFramePr>
        <p:xfrm>
          <a:off x="1142546" y="1268760"/>
          <a:ext cx="7007225" cy="1289075"/>
        </p:xfrm>
        <a:graphic>
          <a:graphicData uri="http://schemas.openxmlformats.org/drawingml/2006/table">
            <a:tbl>
              <a:tblPr/>
              <a:tblGrid>
                <a:gridCol w="1003300"/>
                <a:gridCol w="998538"/>
                <a:gridCol w="1000125"/>
                <a:gridCol w="1003300"/>
                <a:gridCol w="1000125"/>
                <a:gridCol w="998537"/>
                <a:gridCol w="1003300"/>
              </a:tblGrid>
              <a:tr h="640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184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16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72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3" name="AutoShape 53"/>
          <p:cNvSpPr>
            <a:spLocks noChangeArrowheads="1"/>
          </p:cNvSpPr>
          <p:nvPr/>
        </p:nvSpPr>
        <p:spPr bwMode="auto">
          <a:xfrm>
            <a:off x="395288" y="2781300"/>
            <a:ext cx="1081087" cy="865188"/>
          </a:xfrm>
          <a:prstGeom prst="irregularSeal1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Е</a:t>
            </a:r>
            <a:endParaRPr lang="ru-RU" sz="3200" b="1" i="1" dirty="0">
              <a:latin typeface="Arial" charset="0"/>
            </a:endParaRPr>
          </a:p>
        </p:txBody>
      </p:sp>
      <p:sp>
        <p:nvSpPr>
          <p:cNvPr id="9254" name="AutoShape 54"/>
          <p:cNvSpPr>
            <a:spLocks noChangeArrowheads="1"/>
          </p:cNvSpPr>
          <p:nvPr/>
        </p:nvSpPr>
        <p:spPr bwMode="auto">
          <a:xfrm>
            <a:off x="179388" y="3644900"/>
            <a:ext cx="1296987" cy="6477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latin typeface="Arial" charset="0"/>
              </a:rPr>
              <a:t>91 : 7 </a:t>
            </a:r>
          </a:p>
        </p:txBody>
      </p:sp>
      <p:sp>
        <p:nvSpPr>
          <p:cNvPr id="9257" name="AutoShape 57"/>
          <p:cNvSpPr>
            <a:spLocks noChangeArrowheads="1"/>
          </p:cNvSpPr>
          <p:nvPr/>
        </p:nvSpPr>
        <p:spPr bwMode="auto">
          <a:xfrm>
            <a:off x="3418681" y="2706688"/>
            <a:ext cx="936625" cy="866775"/>
          </a:xfrm>
          <a:prstGeom prst="irregularSeal1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Р</a:t>
            </a:r>
            <a:endParaRPr lang="ru-RU" sz="3200" b="1" i="1" dirty="0">
              <a:latin typeface="Arial" charset="0"/>
            </a:endParaRPr>
          </a:p>
        </p:txBody>
      </p:sp>
      <p:sp>
        <p:nvSpPr>
          <p:cNvPr id="9258" name="AutoShape 58"/>
          <p:cNvSpPr>
            <a:spLocks noChangeArrowheads="1"/>
          </p:cNvSpPr>
          <p:nvPr/>
        </p:nvSpPr>
        <p:spPr bwMode="auto">
          <a:xfrm>
            <a:off x="2626518" y="3646488"/>
            <a:ext cx="2449513" cy="6477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latin typeface="Arial" charset="0"/>
              </a:rPr>
              <a:t>240 : (80 : 2)</a:t>
            </a:r>
          </a:p>
        </p:txBody>
      </p:sp>
      <p:sp>
        <p:nvSpPr>
          <p:cNvPr id="9259" name="AutoShape 59"/>
          <p:cNvSpPr>
            <a:spLocks noChangeArrowheads="1"/>
          </p:cNvSpPr>
          <p:nvPr/>
        </p:nvSpPr>
        <p:spPr bwMode="auto">
          <a:xfrm>
            <a:off x="6228184" y="2708275"/>
            <a:ext cx="863600" cy="793750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В</a:t>
            </a:r>
            <a:endParaRPr lang="ru-RU" sz="3200" b="1" i="1" dirty="0">
              <a:latin typeface="Arial" charset="0"/>
            </a:endParaRPr>
          </a:p>
        </p:txBody>
      </p:sp>
      <p:sp>
        <p:nvSpPr>
          <p:cNvPr id="9260" name="AutoShape 60"/>
          <p:cNvSpPr>
            <a:spLocks noChangeArrowheads="1"/>
          </p:cNvSpPr>
          <p:nvPr/>
        </p:nvSpPr>
        <p:spPr bwMode="auto">
          <a:xfrm>
            <a:off x="5632063" y="3562351"/>
            <a:ext cx="2339975" cy="6477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latin typeface="Arial" charset="0"/>
              </a:rPr>
              <a:t>200 – 80 : 5</a:t>
            </a:r>
          </a:p>
        </p:txBody>
      </p:sp>
      <p:sp>
        <p:nvSpPr>
          <p:cNvPr id="9261" name="AutoShape 62"/>
          <p:cNvSpPr>
            <a:spLocks noChangeArrowheads="1"/>
          </p:cNvSpPr>
          <p:nvPr/>
        </p:nvSpPr>
        <p:spPr bwMode="auto">
          <a:xfrm>
            <a:off x="6055681" y="4309767"/>
            <a:ext cx="863600" cy="792162"/>
          </a:xfrm>
          <a:prstGeom prst="irregularSeal1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Н</a:t>
            </a:r>
            <a:endParaRPr lang="ru-RU" sz="3200" b="1" i="1" dirty="0">
              <a:latin typeface="Arial" charset="0"/>
            </a:endParaRPr>
          </a:p>
        </p:txBody>
      </p:sp>
      <p:sp>
        <p:nvSpPr>
          <p:cNvPr id="9262" name="AutoShape 63"/>
          <p:cNvSpPr>
            <a:spLocks noChangeArrowheads="1"/>
          </p:cNvSpPr>
          <p:nvPr/>
        </p:nvSpPr>
        <p:spPr bwMode="auto">
          <a:xfrm>
            <a:off x="3276600" y="5229225"/>
            <a:ext cx="1727200" cy="6477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latin typeface="Arial" charset="0"/>
              </a:rPr>
              <a:t>56 : 14</a:t>
            </a:r>
          </a:p>
        </p:txBody>
      </p:sp>
      <p:sp>
        <p:nvSpPr>
          <p:cNvPr id="9263" name="AutoShape 64"/>
          <p:cNvSpPr>
            <a:spLocks noChangeArrowheads="1"/>
          </p:cNvSpPr>
          <p:nvPr/>
        </p:nvSpPr>
        <p:spPr bwMode="auto">
          <a:xfrm>
            <a:off x="684213" y="5373688"/>
            <a:ext cx="1439862" cy="6477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latin typeface="Arial" charset="0"/>
              </a:rPr>
              <a:t>8 </a:t>
            </a:r>
            <a:r>
              <a:rPr lang="en-US" sz="3200" b="1" i="1">
                <a:latin typeface="Arial" charset="0"/>
              </a:rPr>
              <a:t>∙ 9</a:t>
            </a:r>
            <a:endParaRPr lang="ru-RU" sz="3200" b="1" i="1">
              <a:latin typeface="Arial" charset="0"/>
            </a:endParaRPr>
          </a:p>
        </p:txBody>
      </p:sp>
      <p:sp>
        <p:nvSpPr>
          <p:cNvPr id="9264" name="AutoShape 65"/>
          <p:cNvSpPr>
            <a:spLocks noChangeArrowheads="1"/>
          </p:cNvSpPr>
          <p:nvPr/>
        </p:nvSpPr>
        <p:spPr bwMode="auto">
          <a:xfrm>
            <a:off x="3851275" y="4437063"/>
            <a:ext cx="1008063" cy="792162"/>
          </a:xfrm>
          <a:prstGeom prst="irregularSeal1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М</a:t>
            </a:r>
            <a:endParaRPr lang="ru-RU" sz="3200" b="1" i="1" dirty="0">
              <a:latin typeface="Arial" charset="0"/>
            </a:endParaRPr>
          </a:p>
        </p:txBody>
      </p:sp>
      <p:sp>
        <p:nvSpPr>
          <p:cNvPr id="9265" name="AutoShape 66"/>
          <p:cNvSpPr>
            <a:spLocks noChangeArrowheads="1"/>
          </p:cNvSpPr>
          <p:nvPr/>
        </p:nvSpPr>
        <p:spPr bwMode="auto">
          <a:xfrm>
            <a:off x="5653088" y="5317424"/>
            <a:ext cx="1727200" cy="6477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latin typeface="Arial" charset="0"/>
              </a:rPr>
              <a:t>250 : 50</a:t>
            </a:r>
          </a:p>
        </p:txBody>
      </p:sp>
      <p:sp>
        <p:nvSpPr>
          <p:cNvPr id="9266" name="AutoShape 72"/>
          <p:cNvSpPr>
            <a:spLocks noChangeArrowheads="1"/>
          </p:cNvSpPr>
          <p:nvPr/>
        </p:nvSpPr>
        <p:spPr bwMode="auto">
          <a:xfrm>
            <a:off x="900113" y="4508500"/>
            <a:ext cx="1008062" cy="792163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И</a:t>
            </a:r>
            <a:endParaRPr lang="ru-RU" sz="3200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95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510588" cy="1125538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Шифровка</a:t>
            </a:r>
            <a:endParaRPr lang="ru-RU" dirty="0" smtClean="0"/>
          </a:p>
        </p:txBody>
      </p:sp>
      <p:graphicFrame>
        <p:nvGraphicFramePr>
          <p:cNvPr id="15436" name="Group 7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0806427"/>
              </p:ext>
            </p:extLst>
          </p:nvPr>
        </p:nvGraphicFramePr>
        <p:xfrm>
          <a:off x="1142546" y="1268760"/>
          <a:ext cx="7007225" cy="1289075"/>
        </p:xfrm>
        <a:graphic>
          <a:graphicData uri="http://schemas.openxmlformats.org/drawingml/2006/table">
            <a:tbl>
              <a:tblPr/>
              <a:tblGrid>
                <a:gridCol w="1003300"/>
                <a:gridCol w="998538"/>
                <a:gridCol w="1000125"/>
                <a:gridCol w="1003300"/>
                <a:gridCol w="1000125"/>
                <a:gridCol w="998537"/>
                <a:gridCol w="1003300"/>
              </a:tblGrid>
              <a:tr h="640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184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16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72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В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Р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Е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М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Е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Н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И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3" name="AutoShape 53"/>
          <p:cNvSpPr>
            <a:spLocks noChangeArrowheads="1"/>
          </p:cNvSpPr>
          <p:nvPr/>
        </p:nvSpPr>
        <p:spPr bwMode="auto">
          <a:xfrm>
            <a:off x="395288" y="2781300"/>
            <a:ext cx="1081087" cy="865188"/>
          </a:xfrm>
          <a:prstGeom prst="irregularSeal1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Е</a:t>
            </a:r>
            <a:endParaRPr lang="ru-RU" sz="3200" b="1" i="1" dirty="0">
              <a:latin typeface="Arial" charset="0"/>
            </a:endParaRPr>
          </a:p>
        </p:txBody>
      </p:sp>
      <p:sp>
        <p:nvSpPr>
          <p:cNvPr id="9254" name="AutoShape 54"/>
          <p:cNvSpPr>
            <a:spLocks noChangeArrowheads="1"/>
          </p:cNvSpPr>
          <p:nvPr/>
        </p:nvSpPr>
        <p:spPr bwMode="auto">
          <a:xfrm>
            <a:off x="179388" y="3644900"/>
            <a:ext cx="1296987" cy="6477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latin typeface="Arial" charset="0"/>
              </a:rPr>
              <a:t>91 : 7 </a:t>
            </a:r>
          </a:p>
        </p:txBody>
      </p:sp>
      <p:sp>
        <p:nvSpPr>
          <p:cNvPr id="9257" name="AutoShape 57"/>
          <p:cNvSpPr>
            <a:spLocks noChangeArrowheads="1"/>
          </p:cNvSpPr>
          <p:nvPr/>
        </p:nvSpPr>
        <p:spPr bwMode="auto">
          <a:xfrm>
            <a:off x="3418681" y="2706688"/>
            <a:ext cx="936625" cy="866775"/>
          </a:xfrm>
          <a:prstGeom prst="irregularSeal1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Р</a:t>
            </a:r>
            <a:endParaRPr lang="ru-RU" sz="3200" b="1" i="1" dirty="0">
              <a:latin typeface="Arial" charset="0"/>
            </a:endParaRPr>
          </a:p>
        </p:txBody>
      </p:sp>
      <p:sp>
        <p:nvSpPr>
          <p:cNvPr id="9258" name="AutoShape 58"/>
          <p:cNvSpPr>
            <a:spLocks noChangeArrowheads="1"/>
          </p:cNvSpPr>
          <p:nvPr/>
        </p:nvSpPr>
        <p:spPr bwMode="auto">
          <a:xfrm>
            <a:off x="2626518" y="3646488"/>
            <a:ext cx="2449513" cy="6477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latin typeface="Arial" charset="0"/>
              </a:rPr>
              <a:t>240 : (80 : 2)</a:t>
            </a:r>
          </a:p>
        </p:txBody>
      </p:sp>
      <p:sp>
        <p:nvSpPr>
          <p:cNvPr id="9259" name="AutoShape 59"/>
          <p:cNvSpPr>
            <a:spLocks noChangeArrowheads="1"/>
          </p:cNvSpPr>
          <p:nvPr/>
        </p:nvSpPr>
        <p:spPr bwMode="auto">
          <a:xfrm>
            <a:off x="6228184" y="2708275"/>
            <a:ext cx="863600" cy="793750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В</a:t>
            </a:r>
            <a:endParaRPr lang="ru-RU" sz="3200" b="1" i="1" dirty="0">
              <a:latin typeface="Arial" charset="0"/>
            </a:endParaRPr>
          </a:p>
        </p:txBody>
      </p:sp>
      <p:sp>
        <p:nvSpPr>
          <p:cNvPr id="9260" name="AutoShape 60"/>
          <p:cNvSpPr>
            <a:spLocks noChangeArrowheads="1"/>
          </p:cNvSpPr>
          <p:nvPr/>
        </p:nvSpPr>
        <p:spPr bwMode="auto">
          <a:xfrm>
            <a:off x="5632063" y="3562351"/>
            <a:ext cx="2339975" cy="6477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latin typeface="Arial" charset="0"/>
              </a:rPr>
              <a:t>200 – 80 : 5</a:t>
            </a:r>
          </a:p>
        </p:txBody>
      </p:sp>
      <p:sp>
        <p:nvSpPr>
          <p:cNvPr id="9261" name="AutoShape 62"/>
          <p:cNvSpPr>
            <a:spLocks noChangeArrowheads="1"/>
          </p:cNvSpPr>
          <p:nvPr/>
        </p:nvSpPr>
        <p:spPr bwMode="auto">
          <a:xfrm>
            <a:off x="6055681" y="4309767"/>
            <a:ext cx="863600" cy="792162"/>
          </a:xfrm>
          <a:prstGeom prst="irregularSeal1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Н</a:t>
            </a:r>
            <a:endParaRPr lang="ru-RU" sz="3200" b="1" i="1" dirty="0">
              <a:latin typeface="Arial" charset="0"/>
            </a:endParaRPr>
          </a:p>
        </p:txBody>
      </p:sp>
      <p:sp>
        <p:nvSpPr>
          <p:cNvPr id="9262" name="AutoShape 63"/>
          <p:cNvSpPr>
            <a:spLocks noChangeArrowheads="1"/>
          </p:cNvSpPr>
          <p:nvPr/>
        </p:nvSpPr>
        <p:spPr bwMode="auto">
          <a:xfrm>
            <a:off x="3276600" y="5229225"/>
            <a:ext cx="1727200" cy="6477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latin typeface="Arial" charset="0"/>
              </a:rPr>
              <a:t>56 : 14</a:t>
            </a:r>
          </a:p>
        </p:txBody>
      </p:sp>
      <p:sp>
        <p:nvSpPr>
          <p:cNvPr id="9263" name="AutoShape 64"/>
          <p:cNvSpPr>
            <a:spLocks noChangeArrowheads="1"/>
          </p:cNvSpPr>
          <p:nvPr/>
        </p:nvSpPr>
        <p:spPr bwMode="auto">
          <a:xfrm>
            <a:off x="684213" y="5373688"/>
            <a:ext cx="1439862" cy="6477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latin typeface="Arial" charset="0"/>
              </a:rPr>
              <a:t>8 </a:t>
            </a:r>
            <a:r>
              <a:rPr lang="en-US" sz="3200" b="1" i="1">
                <a:latin typeface="Arial" charset="0"/>
              </a:rPr>
              <a:t>∙ 9</a:t>
            </a:r>
            <a:endParaRPr lang="ru-RU" sz="3200" b="1" i="1">
              <a:latin typeface="Arial" charset="0"/>
            </a:endParaRPr>
          </a:p>
        </p:txBody>
      </p:sp>
      <p:sp>
        <p:nvSpPr>
          <p:cNvPr id="9264" name="AutoShape 65"/>
          <p:cNvSpPr>
            <a:spLocks noChangeArrowheads="1"/>
          </p:cNvSpPr>
          <p:nvPr/>
        </p:nvSpPr>
        <p:spPr bwMode="auto">
          <a:xfrm>
            <a:off x="3851275" y="4437063"/>
            <a:ext cx="1008063" cy="792162"/>
          </a:xfrm>
          <a:prstGeom prst="irregularSeal1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М</a:t>
            </a:r>
            <a:endParaRPr lang="ru-RU" sz="3200" b="1" i="1" dirty="0">
              <a:latin typeface="Arial" charset="0"/>
            </a:endParaRPr>
          </a:p>
        </p:txBody>
      </p:sp>
      <p:sp>
        <p:nvSpPr>
          <p:cNvPr id="9265" name="AutoShape 66"/>
          <p:cNvSpPr>
            <a:spLocks noChangeArrowheads="1"/>
          </p:cNvSpPr>
          <p:nvPr/>
        </p:nvSpPr>
        <p:spPr bwMode="auto">
          <a:xfrm>
            <a:off x="5653088" y="5317424"/>
            <a:ext cx="1727200" cy="6477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latin typeface="Arial" charset="0"/>
              </a:rPr>
              <a:t>250 : 50</a:t>
            </a:r>
          </a:p>
        </p:txBody>
      </p:sp>
      <p:sp>
        <p:nvSpPr>
          <p:cNvPr id="9266" name="AutoShape 72"/>
          <p:cNvSpPr>
            <a:spLocks noChangeArrowheads="1"/>
          </p:cNvSpPr>
          <p:nvPr/>
        </p:nvSpPr>
        <p:spPr bwMode="auto">
          <a:xfrm>
            <a:off x="900113" y="4508500"/>
            <a:ext cx="1008062" cy="792163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latin typeface="Arial" charset="0"/>
              </a:rPr>
              <a:t>И</a:t>
            </a:r>
            <a:endParaRPr lang="ru-RU" sz="3200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52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884368" cy="531460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Верные </a:t>
            </a: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неверные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высказывания.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884368" cy="531460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Проверь себя: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-, +, +, +, -, +, +, -,+, -, !, !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Единица времени – век.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-Вспомним</a:t>
            </a: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…. </a:t>
            </a:r>
          </a:p>
          <a:p>
            <a:pPr marL="0" indent="0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-Узнаем … 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-Будем </a:t>
            </a: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учиться  …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4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679</Words>
  <Application>Microsoft Office PowerPoint</Application>
  <PresentationFormat>Экран (4:3)</PresentationFormat>
  <Paragraphs>239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 Шифровка</vt:lpstr>
      <vt:lpstr> Шифровка</vt:lpstr>
      <vt:lpstr>Шифровка</vt:lpstr>
      <vt:lpstr>Шифровка</vt:lpstr>
      <vt:lpstr>Верные и неверные высказывания.  </vt:lpstr>
      <vt:lpstr>Проверь себя:   -, +, +, +, -, +, +, -,+, -, !, 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 задачу:</vt:lpstr>
      <vt:lpstr> Проверь себя  </vt:lpstr>
      <vt:lpstr>Презентация PowerPoint</vt:lpstr>
      <vt:lpstr>    Проверь себя  1 уровень  </vt:lpstr>
      <vt:lpstr> Проверь себя  2 уровень</vt:lpstr>
      <vt:lpstr>    Проверь себя  3 уровень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</cp:revision>
  <dcterms:created xsi:type="dcterms:W3CDTF">2014-07-09T08:33:20Z</dcterms:created>
  <dcterms:modified xsi:type="dcterms:W3CDTF">2021-02-17T17:18:16Z</dcterms:modified>
</cp:coreProperties>
</file>