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C7FED-DDD4-47AD-88DE-3ACDCB99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C192AE-0CC2-45C1-8EE1-D09CEBBFF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A09F7-7071-4716-B646-9F002BBA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83F30-5152-4186-9627-02DA6E94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87C4C-FB9E-4B16-A69E-03DA6706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4F9F9-BDE5-4E0C-B01B-07427D96B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3ECDB-0011-4661-ACEF-52C7F942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8BC05A-DB83-4F32-9A97-31FF60C0D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89FB9-2F85-4524-A9F6-01D4CB1C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361DE-39B5-4835-9FC6-D145FC10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822D5-3DE2-4727-BFDD-F413DC7D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8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AA48D6-8736-4F0B-84F8-726BA2AED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CA489B-3498-4236-8B6D-5BAEAC23A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31BE1-1CEA-46FE-9170-83102AFE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310A1-B6AF-44C9-A476-04AE9700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B9236-31EE-4EE2-9004-20CEB066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7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14E2D-C6AB-4809-B48E-2EB72D4B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AAE6ED-4E48-4C6E-B021-E56FA9B57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845FB-7A12-4224-9B0A-8BC5C5D1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1C82D-D4F3-4842-BB8F-7B96F43F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A775D-003E-4439-BF44-BF5CA4A2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8A52-A2E5-4FAF-B448-41B8F3E6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776FD1-F8DA-4F7E-8DD4-9D77C040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C56007-B294-4A5C-9F12-32987084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BAD7B-B04A-4797-BB8C-79ECDE82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E1DC2-E1FF-4707-BDBF-9757F146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EBE5F-4269-43FB-B384-1C4F14D8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FFF85-F19A-4C61-B4EC-1C1F5C6B9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5721FC-3BC2-42AB-9B47-8C94105AA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089DFE-45E7-443A-BD15-FD4F3824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47A32-F9FA-4336-8E4A-0E6D46F8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25E21-AAFF-4275-99E9-7536B90B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2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A151B-B2AB-40B3-960D-7BC92A89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658C7-42C3-4377-B725-643F7C81D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533BCB-7062-452A-AA08-CFD8C8ECA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13ECC7-765E-4658-9F11-6812EC089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80AE03-2548-4428-9128-E81BE3D68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690424-0AD9-4119-A24F-3A2726F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4F8421-062F-4A59-8E3E-B446286E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6A8FCA-AB12-4E52-9C24-375C911F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27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20718-31EF-458B-9914-4F81CBB9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119691-5DDF-45C8-B92B-5C64DCFF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0D0A80-B223-42F7-B721-14C9E441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3750D-5CB7-43F8-9F17-97F5DFB1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3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83931D-06A8-4481-891A-5D602BFF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B495A0-CFC9-449F-9E54-49537029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D61B66-00E4-4D1F-B010-91DCA02D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8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5DEBF-CE14-4D2D-8845-ACA3DF78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145D2-D17E-4F3C-9EC0-3E88DE6A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E8C96B-72E5-4BD2-82ED-9B984DA2E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22B5BB-012F-47B3-818F-C04D4BB3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DC9C8-7810-4713-9E18-02CF6EC7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59722-DEF1-4874-9680-E3885E45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8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DEE7F-3814-469A-96CE-643B6848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678436-6D68-4603-AAD4-926A2ED44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A619D1-E778-45B9-9F11-8FC3679DE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7176D9-6DC9-4FEA-A8F1-3E9C8BD8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F4C4CA-D44D-4363-89A9-0EF55F6D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BEADCD-5AD8-4F6B-AE63-7958F2E7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4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E4AEC-2044-4C90-A9B0-8AB2AACA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0CC3DB-5355-462B-B7D1-8BB0BC826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B7B3E-E3D4-4CDB-8A7E-715571960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0DCE6-BE40-4993-99F0-83D8F091F62A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47388-CC3C-4879-B11D-4C5101403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11FEA-94FA-40F5-A540-37F1A3EFE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380A2-E791-42D1-B1C5-BE8486D59499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771783-580B-41A0-BE00-37B9A28C2A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7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xt.reverso.net/%D0%BF%D0%B5%D1%80%D0%B5%D0%B2%D0%BE%D0%B4/%D0%B0%D0%BD%D0%B3%D0%BB%D0%B8%D0%B9%D1%81%D0%BA%D0%B8%D0%B9-%D1%80%D1%83%D1%81%D1%81%D0%BA%D0%B8%D0%B9/USE" TargetMode="External"/><Relationship Id="rId2" Type="http://schemas.openxmlformats.org/officeDocument/2006/relationships/hyperlink" Target="https://context.reverso.net/%D0%BF%D0%B5%D1%80%D0%B5%D0%B2%D0%BE%D0%B4/%D0%B0%D0%BD%D0%B3%D0%BB%D0%B8%D0%B9%D1%81%D0%BA%D0%B8%D0%B9-%D1%80%D1%83%D1%81%D1%81%D0%BA%D0%B8%D0%B9/OG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CCD27-B628-46E5-9ACB-56130C23F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473" y="264405"/>
            <a:ext cx="6290632" cy="365167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r>
              <a:rPr lang="en-US" dirty="0"/>
              <a:t> </a:t>
            </a:r>
            <a:r>
              <a:rPr lang="en-US" dirty="0" smtClean="0"/>
              <a:t>who want I who </a:t>
            </a:r>
            <a:r>
              <a:rPr lang="en-US" dirty="0"/>
              <a:t>do </a:t>
            </a:r>
            <a:r>
              <a:rPr lang="en-US" dirty="0" smtClean="0"/>
              <a:t>others</a:t>
            </a:r>
            <a:r>
              <a:rPr lang="en-US" dirty="0">
                <a:solidFill>
                  <a:prstClr val="black"/>
                </a:solidFill>
              </a:rPr>
              <a:t> am</a:t>
            </a:r>
            <a:r>
              <a:rPr lang="en-US" dirty="0" smtClean="0"/>
              <a:t> </a:t>
            </a:r>
            <a:r>
              <a:rPr lang="en-US" dirty="0"/>
              <a:t>think I </a:t>
            </a:r>
            <a:r>
              <a:rPr lang="en-US" dirty="0" smtClean="0"/>
              <a:t>who </a:t>
            </a:r>
            <a:r>
              <a:rPr lang="en-US" dirty="0"/>
              <a:t>do I </a:t>
            </a:r>
            <a:r>
              <a:rPr lang="en-US" dirty="0" smtClean="0"/>
              <a:t>to be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am</a:t>
            </a:r>
            <a:r>
              <a:rPr lang="ru-RU" sz="4900" i="1" dirty="0" smtClean="0">
                <a:solidFill>
                  <a:schemeClr val="accent5"/>
                </a:solidFill>
              </a:rPr>
              <a:t>(</a:t>
            </a:r>
            <a:r>
              <a:rPr lang="en-US" sz="4900" i="1" dirty="0" smtClean="0">
                <a:solidFill>
                  <a:schemeClr val="accent5"/>
                </a:solidFill>
              </a:rPr>
              <a:t>Ask the question using these words)</a:t>
            </a:r>
            <a:endParaRPr lang="ru-RU" sz="4900" b="1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2E4651-4499-4D88-9E31-C34F2CEA2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6231" y="4505899"/>
            <a:ext cx="6220024" cy="217032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Key </a:t>
            </a:r>
            <a:r>
              <a:rPr lang="en-US" dirty="0" smtClean="0">
                <a:solidFill>
                  <a:srgbClr val="C00000"/>
                </a:solidFill>
              </a:rPr>
              <a:t>words for the lesson:  </a:t>
            </a:r>
            <a:r>
              <a:rPr lang="en-US" dirty="0" smtClean="0">
                <a:solidFill>
                  <a:srgbClr val="C00000"/>
                </a:solidFill>
              </a:rPr>
              <a:t>future, deepest wishes, hidden desire,  motivation,  higher education, gap year, travelling, sharing impressions, gap year maintenance, earn  for living, personality, …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736" y="-72735"/>
            <a:ext cx="10138064" cy="966354"/>
          </a:xfrm>
        </p:spPr>
        <p:txBody>
          <a:bodyPr>
            <a:normAutofit/>
          </a:bodyPr>
          <a:lstStyle/>
          <a:p>
            <a:r>
              <a:rPr lang="en-US" dirty="0" smtClean="0"/>
              <a:t>Do you know what you want from life?</a:t>
            </a:r>
            <a:endParaRPr lang="ru-RU" dirty="0"/>
          </a:p>
        </p:txBody>
      </p:sp>
      <p:pic>
        <p:nvPicPr>
          <p:cNvPr id="4" name="What's Your Hidden Desire_ A True Personality 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118" y="997527"/>
            <a:ext cx="11090563" cy="5448805"/>
          </a:xfrm>
        </p:spPr>
      </p:pic>
    </p:spTree>
    <p:extLst>
      <p:ext uri="{BB962C8B-B14F-4D97-AF65-F5344CB8AC3E}">
        <p14:creationId xmlns:p14="http://schemas.microsoft.com/office/powerpoint/2010/main" val="36695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types of schools and national exams are there in the UK?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 GCSEs (9 subjects) primary school a degree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school A-levels (3 subjects) play 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485049"/>
              </p:ext>
            </p:extLst>
          </p:nvPr>
        </p:nvGraphicFramePr>
        <p:xfrm>
          <a:off x="1891145" y="3190012"/>
          <a:ext cx="9351818" cy="3210788"/>
        </p:xfrm>
        <a:graphic>
          <a:graphicData uri="http://schemas.openxmlformats.org/drawingml/2006/table">
            <a:tbl>
              <a:tblPr firstRow="1" firstCol="1" bandRow="1"/>
              <a:tblGrid>
                <a:gridCol w="2337704">
                  <a:extLst>
                    <a:ext uri="{9D8B030D-6E8A-4147-A177-3AD203B41FA5}">
                      <a16:colId xmlns:a16="http://schemas.microsoft.com/office/drawing/2014/main" val="1036949903"/>
                    </a:ext>
                  </a:extLst>
                </a:gridCol>
                <a:gridCol w="2337704">
                  <a:extLst>
                    <a:ext uri="{9D8B030D-6E8A-4147-A177-3AD203B41FA5}">
                      <a16:colId xmlns:a16="http://schemas.microsoft.com/office/drawing/2014/main" val="2770862897"/>
                    </a:ext>
                  </a:extLst>
                </a:gridCol>
                <a:gridCol w="2337704">
                  <a:extLst>
                    <a:ext uri="{9D8B030D-6E8A-4147-A177-3AD203B41FA5}">
                      <a16:colId xmlns:a16="http://schemas.microsoft.com/office/drawing/2014/main" val="1971684734"/>
                    </a:ext>
                  </a:extLst>
                </a:gridCol>
                <a:gridCol w="2338706">
                  <a:extLst>
                    <a:ext uri="{9D8B030D-6E8A-4147-A177-3AD203B41FA5}">
                      <a16:colId xmlns:a16="http://schemas.microsoft.com/office/drawing/2014/main" val="3019059439"/>
                    </a:ext>
                  </a:extLst>
                </a:gridCol>
              </a:tblGrid>
              <a:tr h="917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ru-RU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UK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ru-RU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country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173056"/>
                  </a:ext>
                </a:extLst>
              </a:tr>
              <a:tr h="45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676102"/>
                  </a:ext>
                </a:extLst>
              </a:tr>
              <a:tr h="45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855485"/>
                  </a:ext>
                </a:extLst>
              </a:tr>
              <a:tr h="45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464810"/>
                  </a:ext>
                </a:extLst>
              </a:tr>
              <a:tr h="45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749840"/>
                  </a:ext>
                </a:extLst>
              </a:tr>
              <a:tr h="45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456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72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</a:rPr>
              <a:t>     Let</a:t>
            </a:r>
            <a:r>
              <a:rPr lang="en-US" b="1" dirty="0" smtClean="0">
                <a:latin typeface="Arial-BoldMT"/>
              </a:rPr>
              <a:t>’</a:t>
            </a:r>
            <a:r>
              <a:rPr lang="en-US" b="1" dirty="0" smtClean="0">
                <a:latin typeface="Arial" panose="020B0604020202020204" pitchFamily="34" charset="0"/>
              </a:rPr>
              <a:t>s </a:t>
            </a:r>
            <a:r>
              <a:rPr lang="en-US" b="1" dirty="0">
                <a:latin typeface="Arial" panose="020B0604020202020204" pitchFamily="34" charset="0"/>
              </a:rPr>
              <a:t>compare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571404"/>
              </p:ext>
            </p:extLst>
          </p:nvPr>
        </p:nvGraphicFramePr>
        <p:xfrm>
          <a:off x="1787235" y="1444337"/>
          <a:ext cx="10183093" cy="7834272"/>
        </p:xfrm>
        <a:graphic>
          <a:graphicData uri="http://schemas.openxmlformats.org/drawingml/2006/table">
            <a:tbl>
              <a:tblPr firstRow="1" firstCol="1" bandRow="1"/>
              <a:tblGrid>
                <a:gridCol w="2545501">
                  <a:extLst>
                    <a:ext uri="{9D8B030D-6E8A-4147-A177-3AD203B41FA5}">
                      <a16:colId xmlns:a16="http://schemas.microsoft.com/office/drawing/2014/main" val="1370486670"/>
                    </a:ext>
                  </a:extLst>
                </a:gridCol>
                <a:gridCol w="2545501">
                  <a:extLst>
                    <a:ext uri="{9D8B030D-6E8A-4147-A177-3AD203B41FA5}">
                      <a16:colId xmlns:a16="http://schemas.microsoft.com/office/drawing/2014/main" val="68782365"/>
                    </a:ext>
                  </a:extLst>
                </a:gridCol>
                <a:gridCol w="2545501">
                  <a:extLst>
                    <a:ext uri="{9D8B030D-6E8A-4147-A177-3AD203B41FA5}">
                      <a16:colId xmlns:a16="http://schemas.microsoft.com/office/drawing/2014/main" val="1119431088"/>
                    </a:ext>
                  </a:extLst>
                </a:gridCol>
                <a:gridCol w="2546590">
                  <a:extLst>
                    <a:ext uri="{9D8B030D-6E8A-4147-A177-3AD203B41FA5}">
                      <a16:colId xmlns:a16="http://schemas.microsoft.com/office/drawing/2014/main" val="1913324025"/>
                    </a:ext>
                  </a:extLst>
                </a:gridCol>
              </a:tblGrid>
              <a:tr h="1332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UK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 in </a:t>
                      </a: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country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678641"/>
                  </a:ext>
                </a:extLst>
              </a:tr>
              <a:tr h="858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3–5 years old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play group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2-6</a:t>
                      </a:r>
                      <a:r>
                        <a:rPr lang="en-US" sz="2400" dirty="0" smtClean="0"/>
                        <a:t>  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old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Pre-school institution</a:t>
                      </a:r>
                    </a:p>
                    <a:p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nursery school </a:t>
                      </a:r>
                      <a:r>
                        <a:rPr lang="en-US" sz="2400" dirty="0" smtClean="0"/>
                        <a:t>kindergarten</a:t>
                      </a:r>
                      <a:endParaRPr lang="ru-RU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019288"/>
                  </a:ext>
                </a:extLst>
              </a:tr>
              <a:tr h="858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5–11 years old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school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7 -11 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old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school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129400"/>
                  </a:ext>
                </a:extLst>
              </a:tr>
              <a:tr h="12882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11–16 years old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school  GCSEs (9 subjects) at 16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11-16 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old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school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0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</a:rPr>
                        <a:t>Main State Exam (</a:t>
                      </a:r>
                      <a:r>
                        <a:rPr lang="en-US" sz="24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  <a:hlinkClick r:id="rId2"/>
                        </a:rPr>
                        <a:t>OGE</a:t>
                      </a:r>
                      <a:r>
                        <a:rPr lang="en-US" sz="2400" b="0" i="0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</a:rPr>
                        <a:t>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712612"/>
                  </a:ext>
                </a:extLst>
              </a:tr>
              <a:tr h="1717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16-18 years old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school A-levels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subjects) at 18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16-18 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 old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school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  <a:hlinkClick r:id="rId3"/>
                        </a:rPr>
                        <a:t>USE</a:t>
                      </a:r>
                      <a:r>
                        <a:rPr lang="en-US" sz="24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</a:rPr>
                        <a:t> Unified State Exam</a:t>
                      </a:r>
                      <a:r>
                        <a:rPr lang="en-US" sz="2400" b="0" i="0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816689"/>
                  </a:ext>
                </a:extLst>
              </a:tr>
              <a:tr h="858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years old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– a degree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en-US" sz="24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Montserrat"/>
                        </a:rPr>
                        <a:t>years old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– a degree,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speciality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58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1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8D7E6-131A-4AE4-87BD-2D18672D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874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latin typeface="Arial" panose="020B0604020202020204" pitchFamily="34" charset="0"/>
              </a:rPr>
              <a:t/>
            </a:r>
            <a:br>
              <a:rPr lang="en-US" sz="3100" b="1" dirty="0" smtClean="0">
                <a:latin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</a:rPr>
              <a:t/>
            </a:r>
            <a:br>
              <a:rPr lang="en-US" sz="3100" b="1" dirty="0">
                <a:latin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</a:rPr>
              <a:t/>
            </a:r>
            <a:br>
              <a:rPr lang="en-US" sz="3100" b="1" dirty="0" smtClean="0">
                <a:latin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</a:rPr>
              <a:t/>
            </a:r>
            <a:br>
              <a:rPr lang="en-US" sz="3100" b="1" dirty="0">
                <a:latin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</a:rPr>
              <a:t/>
            </a:r>
            <a:br>
              <a:rPr lang="en-US" sz="3100" b="1" dirty="0" smtClean="0">
                <a:latin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</a:rPr>
              <a:t/>
            </a:r>
            <a:br>
              <a:rPr lang="en-US" sz="3100" b="1" dirty="0">
                <a:latin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</a:rPr>
              <a:t/>
            </a:r>
            <a:br>
              <a:rPr lang="en-US" sz="3100" b="1" dirty="0" smtClean="0">
                <a:latin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</a:rPr>
              <a:t/>
            </a:r>
            <a:br>
              <a:rPr lang="en-US" sz="3100" b="1" dirty="0">
                <a:latin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</a:rPr>
              <a:t> </a:t>
            </a:r>
            <a:r>
              <a:rPr lang="en-US" sz="3100" b="1" dirty="0">
                <a:latin typeface="Arial" panose="020B0604020202020204" pitchFamily="34" charset="0"/>
              </a:rPr>
              <a:t>Gap years</a:t>
            </a:r>
            <a:br>
              <a:rPr lang="en-US" sz="3100" b="1" dirty="0">
                <a:latin typeface="Arial" panose="020B0604020202020204" pitchFamily="34" charset="0"/>
              </a:rPr>
            </a:br>
            <a:r>
              <a:rPr lang="en-US" sz="3100" dirty="0" smtClean="0">
                <a:latin typeface="Arial" panose="020B0604020202020204" pitchFamily="34" charset="0"/>
              </a:rPr>
              <a:t>Read </a:t>
            </a:r>
            <a:r>
              <a:rPr lang="en-US" sz="3100" dirty="0">
                <a:latin typeface="Arial" panose="020B0604020202020204" pitchFamily="34" charset="0"/>
              </a:rPr>
              <a:t>the text and work with your group to make notes of the</a:t>
            </a:r>
            <a:br>
              <a:rPr lang="en-US" sz="3100" dirty="0">
                <a:latin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</a:rPr>
              <a:t>main points:</a:t>
            </a:r>
            <a:br>
              <a:rPr lang="en-US" sz="3100" dirty="0">
                <a:latin typeface="Arial" panose="020B0604020202020204" pitchFamily="34" charset="0"/>
              </a:rPr>
            </a:br>
            <a:r>
              <a:rPr lang="ru-RU" dirty="0" smtClean="0">
                <a:latin typeface="SymbolMT"/>
              </a:rPr>
              <a:t>•</a:t>
            </a:r>
            <a:r>
              <a:rPr lang="ru-RU" dirty="0">
                <a:latin typeface="SymbolMT"/>
              </a:rPr>
              <a:t/>
            </a:r>
            <a:br>
              <a:rPr lang="ru-RU" dirty="0">
                <a:latin typeface="SymbolMT"/>
              </a:rPr>
            </a:br>
            <a:r>
              <a:rPr lang="ru-RU" dirty="0">
                <a:latin typeface="SymbolMT"/>
              </a:rPr>
              <a:t>•</a:t>
            </a:r>
            <a:br>
              <a:rPr lang="ru-RU" dirty="0">
                <a:latin typeface="SymbolMT"/>
              </a:rPr>
            </a:br>
            <a:r>
              <a:rPr lang="ru-RU" dirty="0">
                <a:latin typeface="SymbolMT"/>
              </a:rPr>
              <a:t>•</a:t>
            </a:r>
            <a:br>
              <a:rPr lang="ru-RU" dirty="0">
                <a:latin typeface="SymbolMT"/>
              </a:rPr>
            </a:br>
            <a:r>
              <a:rPr lang="ru-RU" dirty="0">
                <a:latin typeface="SymbolMT"/>
              </a:rPr>
              <a:t>•</a:t>
            </a:r>
            <a:br>
              <a:rPr lang="ru-RU" dirty="0">
                <a:latin typeface="SymbolMT"/>
              </a:rPr>
            </a:br>
            <a:r>
              <a:rPr lang="ru-RU" dirty="0">
                <a:latin typeface="SymbolMT"/>
              </a:rPr>
              <a:t>•</a:t>
            </a:r>
            <a:endParaRPr lang="ru-RU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F89E1274-D0A9-4E7B-AF2D-71CC4976447D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542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72F827F8-5DF3-462D-AEBB-123502C3550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D4CDDFBF-EC15-47EB-96E7-51DF5B5652D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767626E3-C992-4B30-AA0A-50BE6B001A1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AE2EF44-4D15-4455-8F49-0F26D35397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D9F9E102-3E08-44E4-BAED-73BD6387C7B3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919816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B9023978-F658-42C0-9A42-FD2DFBF0D79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39A8232F-167E-4A3E-B36B-106D7D30758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CFAFEEC9-36BE-4668-B5D9-93173F6B20E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748FE88D-C89B-4CA5-ABC9-CB692F2F19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3A8AFEEF-D65C-4FD9-8BF8-4552548D9DB2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5142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851E3162-A02F-4818-B502-8C8DF870AE8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AD2CDF3D-846B-41C4-AF7E-AC22AB4CA29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E2681592-3054-44B2-AF30-2A47084696D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18EEEA11-46F5-45DD-B802-5F7D899F5F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937783AE-F7AD-4EBD-9EC8-4D4EACE7769A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342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0CD8CC98-CD84-426E-9177-7E07566A5DF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03CE365-1B8F-40E0-9C65-290B76BF94D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207BE71B-E99E-4A88-9306-8783D7AC6F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2D53F3E7-D60A-4568-B428-A69F3CA964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FB8BE121-E842-4F44-8C8A-FE73F2057C67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967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46D426D8-7E8B-4FCC-AAC1-F115E5A0768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504DE4C2-8F55-497A-A61C-ED749589095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F034EF1A-0F97-4DB3-BF05-32FE229EFE9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667F93E5-B51A-44F7-B2FD-235870EEA5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2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Plan your perfect gap year</a:t>
            </a:r>
            <a:b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254" y="1825625"/>
            <a:ext cx="10044545" cy="43513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</a:rPr>
              <a:t>Next </a:t>
            </a:r>
            <a:r>
              <a:rPr lang="en-US" sz="3600" dirty="0">
                <a:latin typeface="Arial" panose="020B0604020202020204" pitchFamily="34" charset="0"/>
              </a:rPr>
              <a:t>year you don</a:t>
            </a:r>
            <a:r>
              <a:rPr lang="en-US" sz="3600" dirty="0">
                <a:latin typeface="ArialMT"/>
              </a:rPr>
              <a:t>’</a:t>
            </a:r>
            <a:r>
              <a:rPr lang="en-US" sz="3600" dirty="0">
                <a:latin typeface="Arial" panose="020B0604020202020204" pitchFamily="34" charset="0"/>
              </a:rPr>
              <a:t>t have to go to school </a:t>
            </a:r>
            <a:r>
              <a:rPr lang="en-US" sz="3600" dirty="0">
                <a:latin typeface="ArialMT"/>
              </a:rPr>
              <a:t>– </a:t>
            </a:r>
            <a:r>
              <a:rPr lang="en-US" sz="3600" dirty="0">
                <a:latin typeface="Arial" panose="020B0604020202020204" pitchFamily="34" charset="0"/>
              </a:rPr>
              <a:t>you</a:t>
            </a:r>
            <a:r>
              <a:rPr lang="en-US" sz="3600" dirty="0">
                <a:latin typeface="ArialMT"/>
              </a:rPr>
              <a:t>’</a:t>
            </a:r>
            <a:r>
              <a:rPr lang="en-US" sz="3600" dirty="0">
                <a:latin typeface="Arial" panose="020B0604020202020204" pitchFamily="34" charset="0"/>
              </a:rPr>
              <a:t>re going to take a gap year with your </a:t>
            </a:r>
            <a:r>
              <a:rPr lang="en-US" sz="3600" dirty="0" smtClean="0">
                <a:latin typeface="Arial" panose="020B0604020202020204" pitchFamily="34" charset="0"/>
              </a:rPr>
              <a:t>friend instead</a:t>
            </a:r>
            <a:r>
              <a:rPr lang="en-US" sz="3600" dirty="0">
                <a:latin typeface="Arial" panose="020B0604020202020204" pitchFamily="34" charset="0"/>
              </a:rPr>
              <a:t>! Luckily money isn</a:t>
            </a:r>
            <a:r>
              <a:rPr lang="en-US" sz="3600" dirty="0">
                <a:latin typeface="ArialMT"/>
              </a:rPr>
              <a:t>’</a:t>
            </a:r>
            <a:r>
              <a:rPr lang="en-US" sz="3600" dirty="0">
                <a:latin typeface="Arial" panose="020B0604020202020204" pitchFamily="34" charset="0"/>
              </a:rPr>
              <a:t>t a problem, so you can go wherever you like and do whatever you</a:t>
            </a:r>
          </a:p>
          <a:p>
            <a:r>
              <a:rPr lang="en-US" sz="3600" dirty="0">
                <a:latin typeface="Arial" panose="020B0604020202020204" pitchFamily="34" charset="0"/>
              </a:rPr>
              <a:t>want. It will be an unforgettable year. Work in pairs and plan your perfect gap year.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3321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2" y="365125"/>
            <a:ext cx="10037618" cy="1325563"/>
          </a:xfrm>
        </p:spPr>
        <p:txBody>
          <a:bodyPr>
            <a:noAutofit/>
          </a:bodyPr>
          <a:lstStyle/>
          <a:p>
            <a:pPr lvl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What quote do would you choose for your journey  through life?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6182" y="1465118"/>
            <a:ext cx="10515600" cy="4774191"/>
          </a:xfrm>
        </p:spPr>
        <p:txBody>
          <a:bodyPr/>
          <a:lstStyle/>
          <a:p>
            <a:pPr marL="0" lv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beautiful in the world is, of course, the world itself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Wallace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Stevens</a:t>
            </a:r>
            <a:endParaRPr lang="ru-RU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“Life is either a daring adventure or nothing at all.”</a:t>
            </a: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Helen 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Keller</a:t>
            </a: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218" y="3231333"/>
            <a:ext cx="7377545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3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336" y="365125"/>
            <a:ext cx="9909464" cy="1325563"/>
          </a:xfrm>
        </p:spPr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 School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reunions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036" y="1825625"/>
            <a:ext cx="10536382" cy="4351338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</a:rPr>
              <a:t>Imagine </a:t>
            </a:r>
            <a:r>
              <a:rPr lang="en-US" dirty="0">
                <a:latin typeface="Arial" panose="020B0604020202020204" pitchFamily="34" charset="0"/>
              </a:rPr>
              <a:t>it</a:t>
            </a:r>
            <a:r>
              <a:rPr lang="en-US" dirty="0">
                <a:latin typeface="ArialMT"/>
              </a:rPr>
              <a:t>’</a:t>
            </a:r>
            <a:r>
              <a:rPr lang="en-US" dirty="0">
                <a:latin typeface="Arial" panose="020B0604020202020204" pitchFamily="34" charset="0"/>
              </a:rPr>
              <a:t>s the year 2040! You have lost touch with all your classmates. However, your </a:t>
            </a:r>
            <a:r>
              <a:rPr lang="en-US" dirty="0" smtClean="0">
                <a:latin typeface="Arial" panose="020B0604020202020204" pitchFamily="34" charset="0"/>
              </a:rPr>
              <a:t>old school </a:t>
            </a:r>
            <a:r>
              <a:rPr lang="en-US" dirty="0">
                <a:latin typeface="Arial" panose="020B0604020202020204" pitchFamily="34" charset="0"/>
              </a:rPr>
              <a:t>has just written to all its ex-students to </a:t>
            </a:r>
            <a:r>
              <a:rPr lang="en-US" dirty="0" err="1">
                <a:latin typeface="Arial" panose="020B0604020202020204" pitchFamily="34" charset="0"/>
              </a:rPr>
              <a:t>organise</a:t>
            </a:r>
            <a:r>
              <a:rPr lang="en-US" dirty="0">
                <a:latin typeface="Arial" panose="020B0604020202020204" pitchFamily="34" charset="0"/>
              </a:rPr>
              <a:t> an online reunion on a special website </a:t>
            </a:r>
            <a:r>
              <a:rPr lang="en-US" dirty="0" smtClean="0">
                <a:latin typeface="Arial" panose="020B0604020202020204" pitchFamily="34" charset="0"/>
              </a:rPr>
              <a:t>set up </a:t>
            </a:r>
            <a:r>
              <a:rPr lang="en-US" dirty="0">
                <a:latin typeface="Arial" panose="020B0604020202020204" pitchFamily="34" charset="0"/>
              </a:rPr>
              <a:t>by the school. To participate, you need to write a post about what you</a:t>
            </a:r>
            <a:r>
              <a:rPr lang="en-US" dirty="0">
                <a:latin typeface="ArialMT"/>
              </a:rPr>
              <a:t>’</a:t>
            </a:r>
            <a:r>
              <a:rPr lang="en-US" dirty="0">
                <a:latin typeface="Arial" panose="020B0604020202020204" pitchFamily="34" charset="0"/>
              </a:rPr>
              <a:t>re doing now, in 2040.</a:t>
            </a:r>
          </a:p>
          <a:p>
            <a:r>
              <a:rPr lang="en-US" dirty="0">
                <a:latin typeface="Arial" panose="020B0604020202020204" pitchFamily="34" charset="0"/>
              </a:rPr>
              <a:t>You can write about your job, your family, where you</a:t>
            </a:r>
            <a:r>
              <a:rPr lang="en-US" dirty="0">
                <a:latin typeface="ArialMT"/>
              </a:rPr>
              <a:t>’</a:t>
            </a:r>
            <a:r>
              <a:rPr lang="en-US" dirty="0">
                <a:latin typeface="Arial" panose="020B0604020202020204" pitchFamily="34" charset="0"/>
              </a:rPr>
              <a:t>re living, your future plans, etc. However</a:t>
            </a:r>
            <a:r>
              <a:rPr lang="en-US" dirty="0" smtClean="0">
                <a:latin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</a:rPr>
              <a:t>don</a:t>
            </a:r>
            <a:r>
              <a:rPr lang="en-US" dirty="0">
                <a:latin typeface="ArialMT"/>
              </a:rPr>
              <a:t>’</a:t>
            </a:r>
            <a:r>
              <a:rPr lang="en-US" dirty="0">
                <a:latin typeface="Arial" panose="020B0604020202020204" pitchFamily="34" charset="0"/>
              </a:rPr>
              <a:t>t write your name!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524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376</Words>
  <Application>Microsoft Office PowerPoint</Application>
  <PresentationFormat>Широкоэкранный</PresentationFormat>
  <Paragraphs>79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Arial-BoldMT</vt:lpstr>
      <vt:lpstr>ArialMT</vt:lpstr>
      <vt:lpstr>Calibri</vt:lpstr>
      <vt:lpstr>Calibri Light</vt:lpstr>
      <vt:lpstr>Montserrat</vt:lpstr>
      <vt:lpstr>SymbolMT</vt:lpstr>
      <vt:lpstr>Times New Roman</vt:lpstr>
      <vt:lpstr>Тема Office</vt:lpstr>
      <vt:lpstr>??? who want I who do others am think I who do I to be am(Ask the question using these words)</vt:lpstr>
      <vt:lpstr>Do you know what you want from life?</vt:lpstr>
      <vt:lpstr>What types of schools and national exams are there in the UK?</vt:lpstr>
      <vt:lpstr>     Let’s compare</vt:lpstr>
      <vt:lpstr>         Gap years Read the text and work with your group to make notes of the main points: • • • • •</vt:lpstr>
      <vt:lpstr>Plan your perfect gap year </vt:lpstr>
      <vt:lpstr> What quote do would you choose for your journey  through life?</vt:lpstr>
      <vt:lpstr>  School reunions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Мария</cp:lastModifiedBy>
  <cp:revision>21</cp:revision>
  <dcterms:created xsi:type="dcterms:W3CDTF">2021-07-20T13:02:37Z</dcterms:created>
  <dcterms:modified xsi:type="dcterms:W3CDTF">2023-11-29T19:04:38Z</dcterms:modified>
</cp:coreProperties>
</file>