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84" r:id="rId5"/>
    <p:sldId id="283" r:id="rId6"/>
    <p:sldId id="280" r:id="rId7"/>
    <p:sldId id="282" r:id="rId8"/>
    <p:sldId id="281" r:id="rId9"/>
    <p:sldId id="278" r:id="rId10"/>
    <p:sldId id="289" r:id="rId11"/>
    <p:sldId id="288" r:id="rId12"/>
    <p:sldId id="287" r:id="rId13"/>
    <p:sldId id="286" r:id="rId14"/>
    <p:sldId id="295" r:id="rId15"/>
    <p:sldId id="293" r:id="rId16"/>
    <p:sldId id="294" r:id="rId17"/>
    <p:sldId id="292" r:id="rId18"/>
    <p:sldId id="291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089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96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596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100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02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25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431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36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2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546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76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99B6-6F96-4858-AD94-B2A503B3B8DE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42F4-7969-40C3-9C18-CEF5EE73A7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648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00562" y="5214950"/>
            <a:ext cx="4406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Подготовила: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заместитель директора </a:t>
            </a:r>
          </a:p>
          <a:p>
            <a:r>
              <a:rPr lang="ru-RU" b="1" dirty="0" smtClean="0">
                <a:latin typeface="Bookman Old Style" panose="02050604050505020204" pitchFamily="18" charset="0"/>
              </a:rPr>
              <a:t>МАУДО ЦДТ «Радуга»</a:t>
            </a:r>
            <a:endParaRPr lang="ru-RU" b="1" dirty="0">
              <a:latin typeface="Bookman Old Style" panose="02050604050505020204" pitchFamily="18" charset="0"/>
            </a:endParaRPr>
          </a:p>
          <a:p>
            <a:r>
              <a:rPr lang="ru-RU" b="1" dirty="0" smtClean="0">
                <a:latin typeface="Bookman Old Style" panose="02050604050505020204" pitchFamily="18" charset="0"/>
              </a:rPr>
              <a:t>Ишнязова М.А.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857364"/>
            <a:ext cx="78488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Lef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Требования к современному учебному занятию в системе дополнительного образования</a:t>
            </a:r>
            <a:endParaRPr lang="ru-RU" sz="3600" b="1" spc="50" dirty="0">
              <a:ln w="11430"/>
              <a:solidFill>
                <a:srgbClr val="C0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89"/>
            <a:ext cx="878687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Требования к образовательному процессу в дополнительном образовании</a:t>
            </a:r>
            <a:r>
              <a:rPr lang="ru-RU" sz="2600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иметь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развивающий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характер;</a:t>
            </a:r>
            <a:endParaRPr lang="ru-RU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быть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разнообразным как по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форме,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так и по содержанию;</a:t>
            </a: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основываться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многообразии дополнительных общеобразовательных </a:t>
            </a:r>
            <a:r>
              <a:rPr lang="ru-RU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общеразвивающих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программ;</a:t>
            </a:r>
            <a:endParaRPr lang="ru-RU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базироваться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развивающих методах обучения детей;</a:t>
            </a: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для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педагога дополнительного образования уже недостаточно знания лишь той предметной области, которую он преподает, он должен обладать психолого-педагогическими знаниями;</a:t>
            </a: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использовать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диагностику интересов и мотивации детей с тем, чтобы обеспечить такое многообразие видов деятельности и форм их осуществления, которое позволило бы разным детям с разными интересами и проблемами (в том числе детей инвалидов и детей с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ОВЗ)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найти для себя занятие по душе;</a:t>
            </a: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основываться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социальном заказе общества;</a:t>
            </a:r>
          </a:p>
          <a:p>
            <a:pPr algn="just"/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отражать </a:t>
            </a:r>
            <a:r>
              <a:rPr lang="ru-RU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региональные особенности и традиции.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едлагаю вам определить одно из важных условий учебного занятияГлавное, что..."/>
          <p:cNvPicPr/>
          <p:nvPr/>
        </p:nvPicPr>
        <p:blipFill>
          <a:blip r:embed="rId3" cstate="print"/>
          <a:srcRect l="5882" t="56929" r="65571" b="4961"/>
          <a:stretch>
            <a:fillRect/>
          </a:stretch>
        </p:blipFill>
        <p:spPr bwMode="auto">
          <a:xfrm>
            <a:off x="214282" y="4143380"/>
            <a:ext cx="242889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428605"/>
            <a:ext cx="81439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к участникам: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вы думаете, что является главным условием учебного занятия? 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00365" y="2571744"/>
            <a:ext cx="6143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«Комфорт» - в переводе с английского - поддержка, укрепление.  «Комфорт» – это обстановка, обеспечивающая удобство, спокойствие, уют.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1736" y="571480"/>
            <a:ext cx="49007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Игра «Ассоциации»</a:t>
            </a:r>
            <a:endParaRPr lang="ru-RU" sz="4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463501"/>
          <a:ext cx="6619901" cy="4394392"/>
        </p:xfrm>
        <a:graphic>
          <a:graphicData uri="http://schemas.openxmlformats.org/drawingml/2006/table">
            <a:tbl>
              <a:tblPr/>
              <a:tblGrid>
                <a:gridCol w="1175412"/>
                <a:gridCol w="2601251"/>
                <a:gridCol w="2843238"/>
              </a:tblGrid>
              <a:tr h="697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Times New Roman"/>
                          <a:cs typeface="Times New Roman"/>
                        </a:rPr>
                        <a:t>Критичность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Times New Roman"/>
                          <a:cs typeface="Times New Roman"/>
                        </a:rPr>
                        <a:t>Креативность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учение учебного материала предполагает следующие дидактические циклы:&#10;изуче..."/>
          <p:cNvPicPr/>
          <p:nvPr/>
        </p:nvPicPr>
        <p:blipFill>
          <a:blip r:embed="rId3" cstate="print"/>
          <a:srcRect t="828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"/>
            <a:ext cx="850112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Вопрос к участникам: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Какие </a:t>
            </a:r>
            <a:r>
              <a:rPr lang="ru-RU" sz="3200" b="1" i="1" dirty="0" smtClean="0">
                <a:solidFill>
                  <a:srgbClr val="C00000"/>
                </a:solidFill>
              </a:rPr>
              <a:t>существуют типы учебных занятий </a:t>
            </a:r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в </a:t>
            </a:r>
            <a:r>
              <a:rPr lang="ru-RU" sz="3200" b="1" i="1" dirty="0" smtClean="0">
                <a:solidFill>
                  <a:srgbClr val="C00000"/>
                </a:solidFill>
              </a:rPr>
              <a:t>дополнительном образовании </a:t>
            </a:r>
            <a:r>
              <a:rPr lang="ru-RU" sz="3200" b="1" i="1" dirty="0" smtClean="0">
                <a:solidFill>
                  <a:srgbClr val="C00000"/>
                </a:solidFill>
              </a:rPr>
              <a:t>детей?</a:t>
            </a:r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dirty="0" smtClean="0"/>
              <a:t>- комбинированные;</a:t>
            </a:r>
            <a:endParaRPr lang="ru-RU" sz="2800" dirty="0" smtClean="0"/>
          </a:p>
          <a:p>
            <a:pPr algn="just"/>
            <a:r>
              <a:rPr lang="ru-RU" sz="2800" dirty="0" smtClean="0"/>
              <a:t>- подача </a:t>
            </a:r>
            <a:r>
              <a:rPr lang="ru-RU" sz="2800" dirty="0" smtClean="0"/>
              <a:t>нового материала, изучение и усвоение, нового материала;</a:t>
            </a:r>
          </a:p>
          <a:p>
            <a:pPr algn="just"/>
            <a:r>
              <a:rPr lang="ru-RU" sz="2800" dirty="0" smtClean="0"/>
              <a:t>- повторение </a:t>
            </a:r>
            <a:r>
              <a:rPr lang="ru-RU" sz="2800" dirty="0" smtClean="0"/>
              <a:t>и усвоение пройденного </a:t>
            </a:r>
            <a:r>
              <a:rPr lang="ru-RU" sz="2800" dirty="0" smtClean="0"/>
              <a:t>материала;</a:t>
            </a:r>
            <a:endParaRPr lang="ru-RU" sz="2800" dirty="0" smtClean="0"/>
          </a:p>
          <a:p>
            <a:pPr algn="just"/>
            <a:r>
              <a:rPr lang="ru-RU" sz="2800" dirty="0" smtClean="0"/>
              <a:t>- закрепление </a:t>
            </a:r>
            <a:r>
              <a:rPr lang="ru-RU" sz="2800" dirty="0" smtClean="0"/>
              <a:t>и совершенствование знаний, умений и </a:t>
            </a:r>
            <a:r>
              <a:rPr lang="ru-RU" sz="2800" dirty="0" smtClean="0"/>
              <a:t>навыков;</a:t>
            </a:r>
            <a:endParaRPr lang="ru-RU" sz="2800" dirty="0" smtClean="0"/>
          </a:p>
          <a:p>
            <a:pPr algn="just"/>
            <a:r>
              <a:rPr lang="ru-RU" sz="2800" dirty="0" smtClean="0"/>
              <a:t>- применение </a:t>
            </a:r>
            <a:r>
              <a:rPr lang="ru-RU" sz="2800" dirty="0" smtClean="0"/>
              <a:t>полученных знаний и навыков, обобщение знаний, умений и </a:t>
            </a:r>
            <a:r>
              <a:rPr lang="ru-RU" sz="2800" dirty="0" smtClean="0"/>
              <a:t>навыков;</a:t>
            </a:r>
            <a:endParaRPr lang="ru-RU" sz="2800" dirty="0" smtClean="0"/>
          </a:p>
          <a:p>
            <a:pPr algn="just"/>
            <a:r>
              <a:rPr lang="ru-RU" sz="2800" dirty="0" smtClean="0"/>
              <a:t>- контроль</a:t>
            </a:r>
            <a:r>
              <a:rPr lang="ru-RU" sz="2800" dirty="0" smtClean="0"/>
              <a:t>, проверка и оценка знаний, умений и навыков</a:t>
            </a:r>
            <a:r>
              <a:rPr lang="ru-RU" sz="2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50112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Вопрос к участникам: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Какие требования Вы считаете необходимо предъявлять к занятиям 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ДО?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rgbClr val="C00000"/>
              </a:solidFill>
            </a:endParaRPr>
          </a:p>
        </p:txBody>
      </p:sp>
      <p:pic>
        <p:nvPicPr>
          <p:cNvPr id="3" name="Рисунок 2" descr="http://cdt.rikt.ru/ Что же такое образовательный процесс в дополнительном обр..."/>
          <p:cNvPicPr/>
          <p:nvPr/>
        </p:nvPicPr>
        <p:blipFill>
          <a:blip r:embed="rId3" cstate="print"/>
          <a:srcRect l="71429" t="49066" b="7717"/>
          <a:stretch>
            <a:fillRect/>
          </a:stretch>
        </p:blipFill>
        <p:spPr bwMode="auto">
          <a:xfrm>
            <a:off x="3500430" y="3000372"/>
            <a:ext cx="214314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опрос к участникам: Какие требования Вы считаете необходимо предъявлять к за..."/>
          <p:cNvPicPr/>
          <p:nvPr/>
        </p:nvPicPr>
        <p:blipFill>
          <a:blip r:embed="rId3" cstate="print"/>
          <a:srcRect t="8473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50112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Общие требования к занятиям в учреждении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дополнительного:</a:t>
            </a:r>
          </a:p>
          <a:p>
            <a:pPr algn="ctr"/>
            <a:endParaRPr lang="ru-RU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/>
              <a:t>-	создание и поддержание высокого уровня познавательного интереса и активности детей;</a:t>
            </a:r>
          </a:p>
          <a:p>
            <a:r>
              <a:rPr lang="ru-RU" sz="3000" dirty="0" smtClean="0"/>
              <a:t>-	целесообразное расходование времени занятия;</a:t>
            </a:r>
          </a:p>
          <a:p>
            <a:r>
              <a:rPr lang="ru-RU" sz="3000" dirty="0" smtClean="0"/>
              <a:t>-	применение разнообразных современных и инновационных методов и средств обучения;</a:t>
            </a:r>
          </a:p>
          <a:p>
            <a:pPr algn="just"/>
            <a:r>
              <a:rPr lang="ru-RU" sz="3000" dirty="0" smtClean="0"/>
              <a:t>-	высокий уровень межличностных отношений между педагогом и детьми;</a:t>
            </a:r>
          </a:p>
          <a:p>
            <a:pPr algn="just"/>
            <a:r>
              <a:rPr lang="ru-RU" sz="3000" dirty="0" smtClean="0"/>
              <a:t>-	практическая значимость полученных знаний и умений</a:t>
            </a:r>
            <a:r>
              <a:rPr lang="ru-RU" sz="3000" dirty="0" smtClean="0"/>
              <a:t>.</a:t>
            </a:r>
            <a:endParaRPr lang="ru-RU" sz="2800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1"/>
            <a:ext cx="84296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критерии эффективности современного учебного занятия: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643050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ru-RU" sz="3200" b="1" i="1" dirty="0" smtClean="0"/>
              <a:t>Интерактивность</a:t>
            </a:r>
          </a:p>
          <a:p>
            <a:pPr algn="just">
              <a:buFontTx/>
              <a:buChar char="-"/>
            </a:pPr>
            <a:r>
              <a:rPr lang="ru-RU" sz="3200" b="1" i="1" dirty="0" smtClean="0"/>
              <a:t> Индивидуализация</a:t>
            </a:r>
          </a:p>
          <a:p>
            <a:pPr algn="just">
              <a:buFontTx/>
              <a:buChar char="-"/>
            </a:pPr>
            <a:r>
              <a:rPr lang="ru-RU" sz="3200" b="1" i="1" dirty="0" smtClean="0"/>
              <a:t> Применение </a:t>
            </a:r>
            <a:r>
              <a:rPr lang="ru-RU" sz="3200" b="1" i="1" dirty="0" smtClean="0"/>
              <a:t>технологий</a:t>
            </a:r>
          </a:p>
          <a:p>
            <a:pPr algn="just">
              <a:buFontTx/>
              <a:buChar char="-"/>
            </a:pPr>
            <a:r>
              <a:rPr lang="ru-RU" sz="3200" b="1" i="1" dirty="0" smtClean="0"/>
              <a:t> Практическая </a:t>
            </a:r>
            <a:r>
              <a:rPr lang="ru-RU" sz="3200" b="1" i="1" dirty="0" smtClean="0"/>
              <a:t>значимость</a:t>
            </a:r>
          </a:p>
          <a:p>
            <a:pPr algn="just">
              <a:buFontTx/>
              <a:buChar char="-"/>
            </a:pPr>
            <a:r>
              <a:rPr lang="ru-RU" sz="3200" b="1" i="1" dirty="0" smtClean="0"/>
              <a:t> </a:t>
            </a:r>
            <a:r>
              <a:rPr lang="ru-RU" sz="3200" b="1" dirty="0" smtClean="0"/>
              <a:t>Оценка и обратная связь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924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0"/>
            <a:ext cx="8229600" cy="107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Основные компоненты</a:t>
            </a:r>
            <a:br>
              <a:rPr kumimoji="0" lang="ru-RU" sz="1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современного учебного занятия</a:t>
            </a:r>
            <a:endParaRPr kumimoji="0" lang="ru-RU" sz="1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1124744"/>
            <a:ext cx="8784976" cy="55446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indent="-4572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Организационный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организация группы в течение всего занятия, готовность обучающихся к занятию, порядок и дисциплина.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Целевой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постановка целей учения перед обучающимися, как на все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занятие,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так и на отдельные его этапы.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Мотивационный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определение значимости изучаемого материала как в данной теме, так и во всем курсе.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Коммуникативный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уровень общения педагога с группой.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Содержательный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подбор материала для изучения, закрепления, повторения, самостоятельной работы и т.п.</a:t>
            </a:r>
          </a:p>
          <a:p>
            <a:pPr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Технологический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выбор форм, методов и приемов обучения, оптимальных для данного типа занятия, для данной темы, для данной группы и т.п.</a:t>
            </a:r>
          </a:p>
          <a:p>
            <a:pPr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7. Контрольно-оценочный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использование оценки деятельности обучающегося на занятии для стимулирования его активности и развития познавательного интереса.</a:t>
            </a:r>
          </a:p>
          <a:p>
            <a:pPr lvl="0" algn="just"/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Аналитический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подведение итогов урока, анализ деятельности обучающихся на уроке, анализ результатов собственной деятельности по организации урока.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 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571481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инновации в обучении?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1714488"/>
            <a:ext cx="7715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Это новые методики преподавания, новые способы организации содержания образования, методы оценивания образовательного </a:t>
            </a:r>
            <a:r>
              <a:rPr lang="ru-RU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результата</a:t>
            </a:r>
            <a:endParaRPr lang="ru-RU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928670"/>
            <a:ext cx="78581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системе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/>
            <a:endParaRPr lang="ru-RU" sz="3200" dirty="0" smtClean="0"/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увеличился объем новой информации.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изменились условия организации обучения.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В-третьих,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изменились требования к профессиональной компетенции педагога, подходы к обучению.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40803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Инновационное учебное занятие </a:t>
            </a:r>
            <a:r>
              <a:rPr lang="ru-RU" sz="3200" dirty="0" smtClean="0"/>
              <a:t>– это динамичная, вариативная модель организации обучения и учения обучающихся на определенный период времени.</a:t>
            </a:r>
          </a:p>
          <a:p>
            <a:pPr indent="457200"/>
            <a:endParaRPr lang="ru-RU" sz="800" b="1" dirty="0" smtClean="0"/>
          </a:p>
          <a:p>
            <a:pPr indent="457200"/>
            <a:r>
              <a:rPr lang="ru-RU" sz="3200" b="1" dirty="0" smtClean="0"/>
              <a:t>Педагог </a:t>
            </a:r>
            <a:r>
              <a:rPr lang="ru-RU" sz="3200" b="1" dirty="0" smtClean="0"/>
              <a:t>стремится к прогрессу</a:t>
            </a:r>
            <a:r>
              <a:rPr lang="ru-RU" sz="3200" dirty="0" smtClean="0"/>
              <a:t>, хочет изменить свою деятельность к лучшему – </a:t>
            </a:r>
            <a:r>
              <a:rPr lang="ru-RU" sz="3200" b="1" dirty="0" smtClean="0"/>
              <a:t>именно этот процесс является инновацией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pPr indent="457200"/>
            <a:endParaRPr lang="ru-RU" sz="800" dirty="0" smtClean="0"/>
          </a:p>
          <a:p>
            <a:pPr indent="457200" algn="just"/>
            <a:r>
              <a:rPr lang="ru-RU" sz="2400" dirty="0" smtClean="0"/>
              <a:t>Изобретательная деятельность педагога на инновационном занятии раскрывается в разнообразных, необычных заданиях, неординарных действиях, конструктивных предложениях, занимательных упражнениях, конструировании нетрадиционного хода занятия, создании учебных ситуаций, дидактическом материале, подборе научных фактов, организации творческой работы обучающихся</a:t>
            </a:r>
            <a:r>
              <a:rPr lang="ru-RU" sz="24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к подготовить и провести инновационное учебное занятие в соответствии с тре..."/>
          <p:cNvPicPr/>
          <p:nvPr/>
        </p:nvPicPr>
        <p:blipFill>
          <a:blip r:embed="rId3" cstate="print"/>
          <a:srcRect t="87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429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Учебное занятие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главная составная часть образовательного процесса в дополнительном образовании детей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928802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подготовки обучающихся по той или иной дополнительной общеобразовательной программе во многом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зависит от уровня подготовки и проведения занятия педагогом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4643446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Каждое занятие должно быть своеобразным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произведением со своим замыслом, завязкой и развязкой подобно любому произведению искусства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cdt.rikt.ru/ Что же такое образовательный процесс в дополнительном обр..."/>
          <p:cNvPicPr/>
          <p:nvPr/>
        </p:nvPicPr>
        <p:blipFill>
          <a:blip r:embed="rId3" cstate="print"/>
          <a:srcRect t="5848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5"/>
            <a:ext cx="71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Образовательный процесс </a:t>
            </a:r>
            <a:r>
              <a:rPr lang="ru-RU" sz="3200" b="1" dirty="0" smtClean="0">
                <a:latin typeface="Arial Narrow" pitchFamily="34" charset="0"/>
                <a:cs typeface="Times New Roman" pitchFamily="18" charset="0"/>
              </a:rPr>
              <a:t>в системе дополнительного образования детей представляет собой специально организованную деятельность педагогов и обучающихся, направленную на решение задач обучения, воспитания, развития </a:t>
            </a:r>
            <a:r>
              <a:rPr lang="ru-RU" sz="3200" b="1" dirty="0" smtClean="0">
                <a:latin typeface="Arial Narrow" pitchFamily="34" charset="0"/>
                <a:cs typeface="Times New Roman" pitchFamily="18" charset="0"/>
              </a:rPr>
              <a:t>личности</a:t>
            </a:r>
            <a:endParaRPr lang="ru-RU" sz="3200" b="1" dirty="0"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5" name="Рисунок 4" descr="Образовательный процесс в системе дополнительного образования детей представл..."/>
          <p:cNvPicPr/>
          <p:nvPr/>
        </p:nvPicPr>
        <p:blipFill>
          <a:blip r:embed="rId3" cstate="print"/>
          <a:srcRect l="72479" t="28884" r="5462" b="48033"/>
          <a:stretch>
            <a:fillRect/>
          </a:stretch>
        </p:blipFill>
        <p:spPr bwMode="auto">
          <a:xfrm>
            <a:off x="6500826" y="4214818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дагог-новатор &#10;В.Ф. ШАТАЛОВ «Основная функция педагога дополнительного обра..."/>
          <p:cNvPicPr/>
          <p:nvPr/>
        </p:nvPicPr>
        <p:blipFill>
          <a:blip r:embed="rId3" cstate="print"/>
          <a:srcRect t="674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17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598</Words>
  <Application>Microsoft Office PowerPoint</Application>
  <PresentationFormat>Экран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Сатаров</dc:creator>
  <cp:lastModifiedBy>Raduga1</cp:lastModifiedBy>
  <cp:revision>231</cp:revision>
  <dcterms:created xsi:type="dcterms:W3CDTF">2018-01-11T07:57:04Z</dcterms:created>
  <dcterms:modified xsi:type="dcterms:W3CDTF">2023-11-26T22:55:53Z</dcterms:modified>
</cp:coreProperties>
</file>