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7" r:id="rId5"/>
    <p:sldId id="268" r:id="rId6"/>
    <p:sldId id="263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603"/>
    <a:srgbClr val="6731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з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11560" y="764704"/>
            <a:ext cx="2476229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5785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0"/>
            <a:ext cx="24555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79512" y="6165304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</a:t>
            </a:r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Т.И. </a:t>
            </a:r>
            <a:endParaRPr lang="ru-RU" sz="1100" b="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img0.liveinternet.ru/images/attach/b/4/104/210/104210872_large_olivka03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5733256"/>
            <a:ext cx="1008112" cy="6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4CA9-8262-4F91-88D9-C9A29CAD7B0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foto.ru/uploads/posts/2009-04/1239737948_psd_romantic-background-col.jpg" TargetMode="External"/><Relationship Id="rId2" Type="http://schemas.openxmlformats.org/officeDocument/2006/relationships/hyperlink" Target="http://www.potolok-art.ru/images/mea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900igr.net/datai/istorija/Mir-istorii/0002-007-Mir-istorii.png" TargetMode="External"/><Relationship Id="rId5" Type="http://schemas.openxmlformats.org/officeDocument/2006/relationships/hyperlink" Target="http://www.hcpl.net/sites/default/files/parthenon.gif" TargetMode="External"/><Relationship Id="rId4" Type="http://schemas.openxmlformats.org/officeDocument/2006/relationships/hyperlink" Target="http://img.lenagold.ru/o/oliv/olivka0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7824" y="5517232"/>
            <a:ext cx="5687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Гарькова Юлия Петровна, </a:t>
            </a:r>
          </a:p>
          <a:p>
            <a:pPr algn="ctr"/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учитель-дефектолог</a:t>
            </a:r>
            <a:endParaRPr lang="ru-RU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</a:endParaRPr>
          </a:p>
        </p:txBody>
      </p:sp>
      <p:sp>
        <p:nvSpPr>
          <p:cNvPr id="4098" name="AutoShape 2" descr="https://www.weblancer.net/download/80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weblancer.net/download/80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weblancer.net/download/80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www.weblancer.net/download/80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1700808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Дифференциация звуков Ч-Щ</a:t>
            </a:r>
            <a:endParaRPr lang="ru-RU" sz="5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Отгад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й заг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дки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жет пл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вать в оке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жет п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лзать по сав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нне,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нцирь в кл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тку, как руб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ха…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же </a:t>
            </a:r>
            <a:r>
              <a:rPr lang="ru-RU" sz="2400" b="1" dirty="0" smtClean="0">
                <a:solidFill>
                  <a:srgbClr val="FF0000"/>
                </a:solidFill>
              </a:rPr>
              <a:t>э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то?....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 неё во рт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пил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Под вод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й он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жил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Всех пуг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ла, всех глот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ла,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А теп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рь – в котёл поп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ла…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Users\СЕРГЕЙ\Desktop\29764f9bc618288bfb7aa3484f50836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2123728" cy="1583947"/>
          </a:xfrm>
          <a:prstGeom prst="rect">
            <a:avLst/>
          </a:prstGeom>
          <a:noFill/>
        </p:spPr>
      </p:pic>
      <p:pic>
        <p:nvPicPr>
          <p:cNvPr id="1027" name="Picture 3" descr="C:\Users\СЕРГЕЙ\Desktop\shchu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77072"/>
            <a:ext cx="1987863" cy="201622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11760" y="620688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96136" y="69269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213285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59832" y="249289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23928" y="2492896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51720" y="285293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51720" y="357301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8335176">
            <a:off x="2974993" y="212002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335176">
            <a:off x="2110897" y="284010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335176">
            <a:off x="1174793" y="356018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335176">
            <a:off x="1606841" y="356018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12160" y="213285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20072" y="249289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96136" y="249289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88224" y="249289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2780928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76256" y="285293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92080" y="321297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48264" y="357301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88224" y="357301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20072" y="393305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8335176">
            <a:off x="5063226" y="212002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8335176">
            <a:off x="6071337" y="2120024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335176">
            <a:off x="5423265" y="2480065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335176">
            <a:off x="5135234" y="3560186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8335176">
            <a:off x="6647400" y="3632193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907704" y="57332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12603"/>
                </a:solidFill>
                <a:latin typeface="Cambria" pitchFamily="18" charset="0"/>
              </a:rPr>
              <a:t>Как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400" b="1" dirty="0" smtClean="0">
                <a:solidFill>
                  <a:srgbClr val="512603"/>
                </a:solidFill>
                <a:latin typeface="Cambria" pitchFamily="18" charset="0"/>
              </a:rPr>
              <a:t>й звук в нач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rgbClr val="512603"/>
                </a:solidFill>
                <a:latin typeface="Cambria" pitchFamily="18" charset="0"/>
              </a:rPr>
              <a:t>ле сл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400" b="1" dirty="0" smtClean="0">
                <a:solidFill>
                  <a:srgbClr val="512603"/>
                </a:solidFill>
                <a:latin typeface="Cambria" pitchFamily="18" charset="0"/>
              </a:rPr>
              <a:t>ва?</a:t>
            </a:r>
            <a:endParaRPr lang="ru-RU" sz="2400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8335176">
            <a:off x="4055113" y="5864441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Прочит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й сл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140968"/>
            <a:ext cx="18002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ЧА - ЩА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700808"/>
            <a:ext cx="230425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ЩУ - ЧО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573016"/>
            <a:ext cx="273630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УЧИ - ОЩА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2420888"/>
            <a:ext cx="259228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ОЧИ - ОЩО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4797152"/>
            <a:ext cx="230425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АЩИ - ЧЕ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797152"/>
            <a:ext cx="230425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ЧУ - ЩУ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90872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828184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Игр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 «Посл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шай и Назов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»</a:t>
            </a:r>
            <a:endParaRPr lang="ru-RU" sz="3600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2056" name="Рисунок 1" descr="20285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293096"/>
            <a:ext cx="1587500" cy="1590675"/>
          </a:xfrm>
          <a:prstGeom prst="rect">
            <a:avLst/>
          </a:prstGeom>
          <a:noFill/>
        </p:spPr>
      </p:pic>
      <p:pic>
        <p:nvPicPr>
          <p:cNvPr id="2050" name="Рисунок 2" descr="1496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1834165" cy="1224136"/>
          </a:xfrm>
          <a:prstGeom prst="rect">
            <a:avLst/>
          </a:prstGeom>
          <a:noFill/>
        </p:spPr>
      </p:pic>
      <p:pic>
        <p:nvPicPr>
          <p:cNvPr id="2055" name="Рисунок 3" descr="Ah08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437112"/>
            <a:ext cx="1632181" cy="1224136"/>
          </a:xfrm>
          <a:prstGeom prst="rect">
            <a:avLst/>
          </a:prstGeom>
          <a:noFill/>
        </p:spPr>
      </p:pic>
      <p:pic>
        <p:nvPicPr>
          <p:cNvPr id="2052" name="Рисунок 4" descr="1666275382_48-mykaleidoscope-ru-p-forma-pechenya-krasivo-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1813059" cy="1224136"/>
          </a:xfrm>
          <a:prstGeom prst="rect">
            <a:avLst/>
          </a:prstGeom>
          <a:noFill/>
        </p:spPr>
      </p:pic>
      <p:pic>
        <p:nvPicPr>
          <p:cNvPr id="2054" name="Рисунок 5" descr="market_4a1N1RaWOASJybRwYvJnZw_900x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92896"/>
            <a:ext cx="1653205" cy="1656184"/>
          </a:xfrm>
          <a:prstGeom prst="rect">
            <a:avLst/>
          </a:prstGeom>
          <a:noFill/>
        </p:spPr>
      </p:pic>
      <p:pic>
        <p:nvPicPr>
          <p:cNvPr id="2053" name="Рисунок 6" descr="Skrzynki-drewniane-skrzynka-drewniana-dekoracyjn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708920"/>
            <a:ext cx="1967930" cy="1310932"/>
          </a:xfrm>
          <a:prstGeom prst="rect">
            <a:avLst/>
          </a:prstGeom>
          <a:noFill/>
        </p:spPr>
      </p:pic>
      <p:pic>
        <p:nvPicPr>
          <p:cNvPr id="2051" name="Рисунок 7" descr="kakie-ovoshhi-pokazany-pri-gastrite-s-povyshennoj-kislotnosty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708920"/>
            <a:ext cx="2286000" cy="1287462"/>
          </a:xfrm>
          <a:prstGeom prst="rect">
            <a:avLst/>
          </a:prstGeom>
          <a:noFill/>
        </p:spPr>
      </p:pic>
      <p:pic>
        <p:nvPicPr>
          <p:cNvPr id="2049" name="Рисунок 8" descr="1662202527_8-kartinkof-club-p-novie-i-krasivie-kartinki-cheburashka-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1293421" cy="1296144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292080" y="69269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80112" y="119675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ЧЕБУР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ШКА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ВОЩИ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1840" y="4077072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8024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ЩИК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ЧЕМОД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Н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24328" y="4149080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8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ПЕЧ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НЬЕ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Щ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КА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ЩЕРИЦА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2603"/>
                </a:solidFill>
                <a:latin typeface="Cambria" pitchFamily="18" charset="0"/>
              </a:rPr>
              <a:t>КЛЮЧ</a:t>
            </a:r>
            <a:endParaRPr lang="ru-RU" b="1" dirty="0">
              <a:solidFill>
                <a:srgbClr val="512603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6841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70C0"/>
                </a:solidFill>
                <a:latin typeface="Cambria" pitchFamily="18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амен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в слов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х звук </a:t>
            </a:r>
            <a:r>
              <a:rPr lang="ru-RU" dirty="0" smtClean="0">
                <a:solidFill>
                  <a:srgbClr val="00B050"/>
                </a:solidFill>
                <a:latin typeface="Cambria" pitchFamily="18" charset="0"/>
              </a:rPr>
              <a:t>ч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зв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ком </a:t>
            </a:r>
            <a:r>
              <a:rPr lang="ru-RU" dirty="0" smtClean="0">
                <a:solidFill>
                  <a:srgbClr val="00B050"/>
                </a:solidFill>
                <a:latin typeface="Cambria" pitchFamily="18" charset="0"/>
              </a:rPr>
              <a:t>Щ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40152" y="83671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796136" y="141277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8335176">
            <a:off x="5207242" y="967896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83671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22048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ЧЁЛКА – ЩЁЛКА (ТР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ЩИНА)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ЧЁТКИ -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3212976"/>
            <a:ext cx="165618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ЩЁТКИ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861048"/>
            <a:ext cx="237626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ГОР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ЧИЙ -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3861048"/>
            <a:ext cx="230425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ГОР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ЩИЙ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4509120"/>
            <a:ext cx="237626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ЗАМЕЧ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ТЬ -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4509120"/>
            <a:ext cx="252028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ЗАМЕЩ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5157192"/>
            <a:ext cx="25202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РАЗМЕЧ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ТЬ -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5157192"/>
            <a:ext cx="280831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РАЗМЕЩ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3688" y="5805264"/>
            <a:ext cx="172819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ПЛАЧ - 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5805264"/>
            <a:ext cx="165618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ПЛАЩ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5602" name="Picture 2" descr="C:\Users\СЕРГЕЙ\Desktop\Solitaire_Glanzbuste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916832"/>
            <a:ext cx="1584176" cy="1590513"/>
          </a:xfrm>
          <a:prstGeom prst="rect">
            <a:avLst/>
          </a:prstGeom>
          <a:noFill/>
        </p:spPr>
      </p:pic>
      <p:pic>
        <p:nvPicPr>
          <p:cNvPr id="25603" name="Picture 3" descr="C:\Users\СЕРГЕЙ\Desktop\png-clipart-torch-torc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356992"/>
            <a:ext cx="1470662" cy="1080120"/>
          </a:xfrm>
          <a:prstGeom prst="rect">
            <a:avLst/>
          </a:prstGeom>
          <a:noFill/>
        </p:spPr>
      </p:pic>
      <p:pic>
        <p:nvPicPr>
          <p:cNvPr id="25604" name="Picture 4" descr="C:\Users\СЕРГЕЙ\Desktop\e21346d2e461bdb9726354c4f2e953f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149080"/>
            <a:ext cx="1008112" cy="1512168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187624" y="393305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75856" y="386104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ЕРГЕЙ\Desktop\1644312844_37-klublady-ru-p-gustaya-chelka-ot-makushki-foto-40.jpg"/>
          <p:cNvPicPr>
            <a:picLocks noChangeAspect="1" noChangeArrowheads="1"/>
          </p:cNvPicPr>
          <p:nvPr/>
        </p:nvPicPr>
        <p:blipFill>
          <a:blip r:embed="rId5" cstate="print"/>
          <a:srcRect l="12500" r="12500" b="51823"/>
          <a:stretch>
            <a:fillRect/>
          </a:stretch>
        </p:blipFill>
        <p:spPr bwMode="auto">
          <a:xfrm>
            <a:off x="4283968" y="2852936"/>
            <a:ext cx="864096" cy="720080"/>
          </a:xfrm>
          <a:prstGeom prst="rect">
            <a:avLst/>
          </a:prstGeom>
          <a:noFill/>
        </p:spPr>
      </p:pic>
      <p:pic>
        <p:nvPicPr>
          <p:cNvPr id="1027" name="Picture 3" descr="C:\Users\СЕРГЕЙ\Desktop\1669450896_idei-club-p-usadochnie-treshchini-v-shtukaturke-dizain-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157192"/>
            <a:ext cx="1152128" cy="76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54868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Измен</a:t>
            </a:r>
            <a:r>
              <a:rPr lang="ru-RU" sz="48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оконч</a:t>
            </a:r>
            <a:r>
              <a:rPr lang="ru-RU" sz="48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ние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27089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ЧУД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СН  АЯ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3356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ЧУД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СН  ОЕ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40050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ЧУД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СН  ЫЙ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7251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ЧУД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СН  ЫЕ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27089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ЩЕН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К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33569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ВЕЩЬ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0050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ЩИ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7251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СУЩЕСТВ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67744" y="2780928"/>
            <a:ext cx="864096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ЫЙ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744" y="3429000"/>
            <a:ext cx="792088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АЯ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4077072"/>
            <a:ext cx="792088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ЫЕ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67744" y="4797152"/>
            <a:ext cx="72008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ОЕ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995936" y="155679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44008" y="155679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54868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Доп</a:t>
            </a:r>
            <a:r>
              <a:rPr lang="ru-RU" sz="4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лни предлож</a:t>
            </a:r>
            <a:r>
              <a:rPr lang="ru-RU" sz="4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ние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70892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НОЧКЕ КУП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ЛИ В МАГАЗ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НЕ ОС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ННИЙ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3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ПЛАЩ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1683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40050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Ш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РЫ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Щ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ЕГЛ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ВА ЕСТЬ  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30120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А  Д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ЧЕ РАСТ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Т  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54452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И С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ЧНЫЕ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3" name="Picture 5" descr="C:\Users\СЕРГЕЙ\Desktop\f0f1b2ad425625fbbcf7ebcd250d161f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085184"/>
            <a:ext cx="1661886" cy="126957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020272" y="46531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БЛОЧКИ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716016" y="76470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64088" y="155679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03648" y="285293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08104" y="285293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6176" y="285293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740352" y="47251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8335176">
            <a:off x="3695073" y="2984121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8335176">
            <a:off x="886761" y="4280264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335176">
            <a:off x="1174793" y="5576408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335176">
            <a:off x="5423265" y="5576409"/>
            <a:ext cx="288032" cy="28803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C:\Users\СЕРГЕЙ\Desktop\1644871627_6-fikiwiki-com-p-cherepakhi-krasivie-kartinki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1944216" cy="1458162"/>
          </a:xfrm>
          <a:prstGeom prst="rect">
            <a:avLst/>
          </a:prstGeom>
          <a:noFill/>
        </p:spPr>
      </p:pic>
      <p:pic>
        <p:nvPicPr>
          <p:cNvPr id="32" name="Рисунок 7" descr="kakie-ovoshhi-pokazany-pri-gastrite-s-povyshennoj-kislotnosty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13176"/>
            <a:ext cx="1728192" cy="97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05064"/>
            <a:ext cx="6840760" cy="187220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МОЛОД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B050"/>
                </a:solidFill>
              </a:rPr>
              <a:t>Ц!</a:t>
            </a:r>
            <a:endParaRPr lang="ru-RU" dirty="0"/>
          </a:p>
        </p:txBody>
      </p:sp>
      <p:pic>
        <p:nvPicPr>
          <p:cNvPr id="3074" name="Picture 2" descr="C:\Users\СЕРГЕЙ\Desktop\gz08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4129658" cy="299695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67744" y="4077072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436510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692696"/>
            <a:ext cx="590465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Использованные изображения</a:t>
            </a:r>
            <a:endParaRPr lang="ru-RU" sz="4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2852936"/>
            <a:ext cx="443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http://www.potolok-art.ru/images/mea1.jpg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32849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http://libfoto.ru/uploads/posts/2009-04/1239737948_psd_romantic-background-col.jpg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437112"/>
            <a:ext cx="4238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http://img.lenagold.ru/o/oliv/olivka03.png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86916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http://www.hcpl.net/sites/default/files/parthenon.gif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050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http://900igr.net/datai/istorija/Mir-istorii/0002-007-Mir-istorii.png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30120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Шаблон презентации разработала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Олифирова</a:t>
            </a:r>
            <a:r>
              <a:rPr lang="ru-RU" b="1" i="1" dirty="0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Татьяна Ивановна,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учитель русского языка и литературы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74807"/>
                </a:solidFill>
                <a:latin typeface="Candara" pitchFamily="34" charset="0"/>
                <a:cs typeface="Arial" pitchFamily="34" charset="0"/>
              </a:rPr>
              <a:t>СОШ № 14 г. Северодонецка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4B24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202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Отгадай загадки</vt:lpstr>
      <vt:lpstr>Слайд 3</vt:lpstr>
      <vt:lpstr>Игра «Послушай и Назови»</vt:lpstr>
      <vt:lpstr>Замени в словах звук ч звуком Щ.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СЕРГЕЙ</cp:lastModifiedBy>
  <cp:revision>52</cp:revision>
  <dcterms:created xsi:type="dcterms:W3CDTF">2015-11-27T03:36:55Z</dcterms:created>
  <dcterms:modified xsi:type="dcterms:W3CDTF">2023-11-25T17:41:31Z</dcterms:modified>
</cp:coreProperties>
</file>