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  <p:sldId id="276" r:id="rId9"/>
    <p:sldId id="256" r:id="rId10"/>
    <p:sldId id="257" r:id="rId11"/>
    <p:sldId id="258" r:id="rId12"/>
    <p:sldId id="27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24FC00-CE91-40D8-994A-E92A3BBD068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DE20168-3652-4B29-B9AC-2661C666E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200CC19-6F17-4A0E-8D96-6D9D18341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923678"/>
            <a:ext cx="7848600" cy="144541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глобальных компетенций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английского языка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61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1925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rgbClr val="FF0000"/>
                </a:solidFill>
                <a:latin typeface="Cambria" pitchFamily="18" charset="0"/>
              </a:rPr>
              <a:t>Инфогра́фика</a:t>
            </a:r>
            <a:r>
              <a:rPr lang="ru-RU" sz="1600" dirty="0">
                <a:latin typeface="Cambria" pitchFamily="18" charset="0"/>
              </a:rPr>
              <a:t> (от лат. </a:t>
            </a:r>
            <a:r>
              <a:rPr lang="ru-RU" sz="1600" dirty="0" err="1">
                <a:latin typeface="Cambria" pitchFamily="18" charset="0"/>
              </a:rPr>
              <a:t>informatio</a:t>
            </a:r>
            <a:r>
              <a:rPr lang="ru-RU" sz="1600" dirty="0">
                <a:latin typeface="Cambria" pitchFamily="18" charset="0"/>
              </a:rPr>
              <a:t> — осведомление, разъяснение, изложение; и др.-греч. </a:t>
            </a:r>
            <a:r>
              <a:rPr lang="ru-RU" sz="1600" dirty="0" err="1">
                <a:latin typeface="Cambria" pitchFamily="18" charset="0"/>
              </a:rPr>
              <a:t>γρ</a:t>
            </a:r>
            <a:r>
              <a:rPr lang="ru-RU" sz="1600" dirty="0">
                <a:latin typeface="Cambria" pitchFamily="18" charset="0"/>
              </a:rPr>
              <a:t>αφικός — письменный, от γράφω — пишу) - это графический способ подачи информации, данных и знаний, целью которого является быстро и чётко преподносить сложную информацию.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7575"/>
            <a:ext cx="2592288" cy="172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38052"/>
            <a:ext cx="2286000" cy="2482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7033"/>
            <a:ext cx="3528393" cy="265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10685"/>
            <a:ext cx="1790427" cy="406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45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3584" y="39453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Cambria" pitchFamily="18" charset="0"/>
              </a:rPr>
              <a:t>Показателем того, что инфографика актуальна для студентов и школьников является то, что в социальных сетях она вызывает активный отклик, информацией-картинкой делятся гораздо чаще, чем текстом.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84" y="1923678"/>
            <a:ext cx="4744235" cy="288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1" y="1056256"/>
            <a:ext cx="3554771" cy="282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34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2D6B5F-1C03-41C7-B11B-C699BCD34B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22A0A3-0B80-4B71-B200-ED9F6067AA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38" y="1419622"/>
            <a:ext cx="5238750" cy="35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61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1151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Cambria" pitchFamily="18" charset="0"/>
              </a:rPr>
              <a:t>Использование инфографики как инструмента визуализации учебной информации на занятиях по иностранному языку особенно актуально, потому что овладение языком всегда подразумевает запоминание многочисленных иноязычных лексических единиц, устойчивых сочетаний, фразеологизмов, конструкций, оборотов, а также терминов для освоения иностранным языком для специальных целей.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3295"/>
            <a:ext cx="3384376" cy="478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91830"/>
            <a:ext cx="4788024" cy="125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38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1151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mbria" pitchFamily="18" charset="0"/>
              </a:rPr>
              <a:t>По </a:t>
            </a:r>
            <a:r>
              <a:rPr lang="ru-RU" sz="1600" b="1" i="1" dirty="0">
                <a:latin typeface="Cambria" pitchFamily="18" charset="0"/>
              </a:rPr>
              <a:t>формату</a:t>
            </a:r>
            <a:r>
              <a:rPr lang="ru-RU" sz="1600" dirty="0">
                <a:latin typeface="Cambria" pitchFamily="18" charset="0"/>
              </a:rPr>
              <a:t> выделяют статичную инфографику, видео-инфографику и интерактивную инфографику.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1312" y="4083918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mbria" pitchFamily="18" charset="0"/>
              </a:rPr>
              <a:t>По </a:t>
            </a:r>
            <a:r>
              <a:rPr lang="ru-RU" sz="1600" b="1" i="1" dirty="0">
                <a:latin typeface="Cambria" pitchFamily="18" charset="0"/>
              </a:rPr>
              <a:t>подаче данных </a:t>
            </a:r>
            <a:r>
              <a:rPr lang="ru-RU" sz="1600" dirty="0">
                <a:latin typeface="Cambria" pitchFamily="18" charset="0"/>
              </a:rPr>
              <a:t>можно выделить </a:t>
            </a:r>
            <a:r>
              <a:rPr lang="ru-RU" sz="1600" dirty="0" err="1">
                <a:latin typeface="Cambria" pitchFamily="18" charset="0"/>
              </a:rPr>
              <a:t>инфографику</a:t>
            </a:r>
            <a:r>
              <a:rPr lang="ru-RU" sz="1600" dirty="0">
                <a:latin typeface="Cambria" pitchFamily="18" charset="0"/>
              </a:rPr>
              <a:t>-сравнение, инструкции, схемы, карты и ленты времени.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98894"/>
            <a:ext cx="2870115" cy="41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2" y="123478"/>
            <a:ext cx="1865139" cy="487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57009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77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1549" y="140242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Cambria" pitchFamily="18" charset="0"/>
              </a:rPr>
              <a:t>Нет смысла в пассивном созерцании инфографики. Требуется предварительная демонстрация </a:t>
            </a:r>
            <a:r>
              <a:rPr lang="ru-RU" sz="1600" i="1" dirty="0">
                <a:latin typeface="Cambria" pitchFamily="18" charset="0"/>
              </a:rPr>
              <a:t>алгоритма действий </a:t>
            </a:r>
            <a:r>
              <a:rPr lang="ru-RU" sz="1600" dirty="0">
                <a:latin typeface="Cambria" pitchFamily="18" charset="0"/>
              </a:rPr>
              <a:t>по визуальным опорам, следует показать обучающимся, какая информация зашифрована на схеме или плане и как разворачивать опоры в целые предложения. Вокруг подходящего материала нужно построить занятие.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" y="339502"/>
            <a:ext cx="3240360" cy="472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33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1058" y="1347614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latin typeface="Cambria" pitchFamily="18" charset="0"/>
              </a:rPr>
              <a:t>Найти в предложенной </a:t>
            </a:r>
            <a:r>
              <a:rPr lang="ru-RU" sz="1600" dirty="0" err="1">
                <a:latin typeface="Cambria" pitchFamily="18" charset="0"/>
              </a:rPr>
              <a:t>инфографике</a:t>
            </a:r>
            <a:r>
              <a:rPr lang="ru-RU" sz="1600" dirty="0">
                <a:latin typeface="Cambria" pitchFamily="18" charset="0"/>
              </a:rPr>
              <a:t> 5-10 интересных фактов по заданной теме. Проверить некоторые из них на истинность (найти подтверждение им в иных источниках).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latin typeface="Cambria" pitchFamily="18" charset="0"/>
              </a:rPr>
              <a:t>Составить монологическое высказывание по теме, используя </a:t>
            </a:r>
            <a:r>
              <a:rPr lang="ru-RU" sz="1600" dirty="0" err="1">
                <a:latin typeface="Cambria" pitchFamily="18" charset="0"/>
              </a:rPr>
              <a:t>инфографику</a:t>
            </a:r>
            <a:r>
              <a:rPr lang="ru-RU" sz="1600" dirty="0">
                <a:latin typeface="Cambria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latin typeface="Cambria" pitchFamily="18" charset="0"/>
              </a:rPr>
              <a:t>Составить тест по приведенной информации для проверки понимания другими учащимися.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latin typeface="Cambria" pitchFamily="18" charset="0"/>
              </a:rPr>
              <a:t>Использовать </a:t>
            </a:r>
            <a:r>
              <a:rPr lang="ru-RU" sz="1600" dirty="0" err="1">
                <a:latin typeface="Cambria" pitchFamily="18" charset="0"/>
              </a:rPr>
              <a:t>инфографику</a:t>
            </a:r>
            <a:r>
              <a:rPr lang="ru-RU" sz="1600" dirty="0">
                <a:latin typeface="Cambria" pitchFamily="18" charset="0"/>
              </a:rPr>
              <a:t> для прогнозирования темы, целей и содержания будущего занятия;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latin typeface="Cambria" pitchFamily="18" charset="0"/>
              </a:rPr>
              <a:t>Актуализировать уже изученную лексику по теме с опорой на </a:t>
            </a:r>
            <a:r>
              <a:rPr lang="ru-RU" sz="1600" dirty="0" err="1">
                <a:latin typeface="Cambria" pitchFamily="18" charset="0"/>
              </a:rPr>
              <a:t>инфографику</a:t>
            </a:r>
            <a:r>
              <a:rPr lang="ru-RU" sz="1600" dirty="0">
                <a:latin typeface="Cambria" pitchFamily="18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1058" y="339502"/>
            <a:ext cx="545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Cambria" pitchFamily="18" charset="0"/>
              </a:rPr>
              <a:t>Рассмотрим варианты заданий с использованием инфографики в процессе обучения иностранному языку.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510"/>
            <a:ext cx="3168352" cy="445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24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5606"/>
            <a:ext cx="38884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3968" y="707651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 startAt="6"/>
            </a:pPr>
            <a:r>
              <a:rPr lang="ru-RU" sz="1600" dirty="0">
                <a:latin typeface="Cambria" pitchFamily="18" charset="0"/>
              </a:rPr>
              <a:t>Использовать </a:t>
            </a:r>
            <a:r>
              <a:rPr lang="ru-RU" sz="1600" dirty="0" err="1">
                <a:latin typeface="Cambria" pitchFamily="18" charset="0"/>
              </a:rPr>
              <a:t>инфографику</a:t>
            </a:r>
            <a:r>
              <a:rPr lang="ru-RU" sz="1600" dirty="0">
                <a:latin typeface="Cambria" pitchFamily="18" charset="0"/>
              </a:rPr>
              <a:t> как визуальную опору для понимания содержания текста на чтение или </a:t>
            </a:r>
            <a:r>
              <a:rPr lang="ru-RU" sz="1600" dirty="0" err="1">
                <a:latin typeface="Cambria" pitchFamily="18" charset="0"/>
              </a:rPr>
              <a:t>аудирование</a:t>
            </a:r>
            <a:r>
              <a:rPr lang="ru-RU" sz="1600" dirty="0">
                <a:latin typeface="Cambria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ru-RU" sz="1600" dirty="0">
                <a:latin typeface="Cambria" pitchFamily="18" charset="0"/>
              </a:rPr>
              <a:t>Создать </a:t>
            </a:r>
            <a:r>
              <a:rPr lang="ru-RU" sz="1600" dirty="0" err="1">
                <a:latin typeface="Cambria" pitchFamily="18" charset="0"/>
              </a:rPr>
              <a:t>инфографику</a:t>
            </a:r>
            <a:r>
              <a:rPr lang="ru-RU" sz="1600" dirty="0">
                <a:latin typeface="Cambria" pitchFamily="18" charset="0"/>
              </a:rPr>
              <a:t>, основанную на тексте, который они только что прочитали.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ru-RU" sz="1600" dirty="0">
                <a:latin typeface="Cambria" pitchFamily="18" charset="0"/>
              </a:rPr>
              <a:t>Дополнить тот или иной вид инфографики, применяя предшествующие знания или дополнительную информацию из текста на чтение или </a:t>
            </a:r>
            <a:r>
              <a:rPr lang="ru-RU" sz="1600" dirty="0" err="1">
                <a:latin typeface="Cambria" pitchFamily="18" charset="0"/>
              </a:rPr>
              <a:t>аудирование</a:t>
            </a:r>
            <a:r>
              <a:rPr lang="ru-RU" sz="1600" dirty="0">
                <a:latin typeface="Cambria" pitchFamily="18" charset="0"/>
              </a:rPr>
              <a:t>;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ru-RU" sz="1600" dirty="0">
                <a:latin typeface="Cambria" pitchFamily="18" charset="0"/>
              </a:rPr>
              <a:t>Читать информацию, представленную в </a:t>
            </a:r>
            <a:r>
              <a:rPr lang="ru-RU" sz="1600" dirty="0" err="1">
                <a:latin typeface="Cambria" pitchFamily="18" charset="0"/>
              </a:rPr>
              <a:t>инфографике</a:t>
            </a:r>
            <a:r>
              <a:rPr lang="ru-RU" sz="1600" dirty="0">
                <a:latin typeface="Cambria" pitchFamily="18" charset="0"/>
              </a:rPr>
              <a:t> и соотносить ее с фотоизображениями; </a:t>
            </a:r>
          </a:p>
          <a:p>
            <a:pPr marL="342900" lvl="0" indent="-342900" algn="just">
              <a:buFont typeface="+mj-lt"/>
              <a:buAutoNum type="arabicPeriod" startAt="6"/>
            </a:pPr>
            <a:r>
              <a:rPr lang="ru-RU" sz="1600" dirty="0">
                <a:latin typeface="Cambria" pitchFamily="18" charset="0"/>
              </a:rPr>
              <a:t> Сравнить информацию, приведенную в </a:t>
            </a:r>
            <a:r>
              <a:rPr lang="ru-RU" sz="1600" dirty="0" err="1">
                <a:latin typeface="Cambria" pitchFamily="18" charset="0"/>
              </a:rPr>
              <a:t>инфографике</a:t>
            </a:r>
            <a:r>
              <a:rPr lang="ru-RU" sz="1600" dirty="0">
                <a:latin typeface="Cambria" pitchFamily="18" charset="0"/>
              </a:rPr>
              <a:t>, с ответами на те же вопросы в группе;</a:t>
            </a:r>
          </a:p>
        </p:txBody>
      </p:sp>
    </p:spTree>
    <p:extLst>
      <p:ext uri="{BB962C8B-B14F-4D97-AF65-F5344CB8AC3E}">
        <p14:creationId xmlns:p14="http://schemas.microsoft.com/office/powerpoint/2010/main" val="176440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69954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 startAt="11"/>
            </a:pPr>
            <a:r>
              <a:rPr lang="ru-RU" sz="1600" dirty="0">
                <a:latin typeface="Cambria" pitchFamily="18" charset="0"/>
              </a:rPr>
              <a:t> Создавать </a:t>
            </a:r>
            <a:r>
              <a:rPr lang="ru-RU" sz="1600" dirty="0" err="1">
                <a:latin typeface="Cambria" pitchFamily="18" charset="0"/>
              </a:rPr>
              <a:t>инфографику</a:t>
            </a:r>
            <a:r>
              <a:rPr lang="ru-RU" sz="1600" dirty="0">
                <a:latin typeface="Cambria" pitchFamily="18" charset="0"/>
              </a:rPr>
              <a:t> с ключевыми словами по теме.</a:t>
            </a:r>
          </a:p>
          <a:p>
            <a:pPr marL="342900" lvl="0" indent="-342900" algn="just">
              <a:buFont typeface="+mj-lt"/>
              <a:buAutoNum type="arabicPeriod" startAt="11"/>
            </a:pPr>
            <a:r>
              <a:rPr lang="ru-RU" sz="1600" dirty="0">
                <a:latin typeface="Cambria" pitchFamily="18" charset="0"/>
              </a:rPr>
              <a:t> Составить карту связей слов, посвященных определенным темам, и добавить к ним изображения.</a:t>
            </a:r>
          </a:p>
          <a:p>
            <a:pPr marL="342900" lvl="0" indent="-342900" algn="just">
              <a:buFont typeface="+mj-lt"/>
              <a:buAutoNum type="arabicPeriod" startAt="11"/>
            </a:pPr>
            <a:r>
              <a:rPr lang="ru-RU" sz="1600" dirty="0">
                <a:latin typeface="Cambria" pitchFamily="18" charset="0"/>
              </a:rPr>
              <a:t> Создать </a:t>
            </a:r>
            <a:r>
              <a:rPr lang="ru-RU" sz="1600" dirty="0" err="1">
                <a:latin typeface="Cambria" pitchFamily="18" charset="0"/>
              </a:rPr>
              <a:t>инфографику</a:t>
            </a:r>
            <a:r>
              <a:rPr lang="ru-RU" sz="1600" dirty="0">
                <a:latin typeface="Cambria" pitchFamily="18" charset="0"/>
              </a:rPr>
              <a:t> о временах глаголов и включить в нее прямые времени, иллюстрации, правила, посвященные форме и произношению.</a:t>
            </a:r>
          </a:p>
          <a:p>
            <a:pPr marL="342900" lvl="0" indent="-342900" algn="just">
              <a:buFont typeface="+mj-lt"/>
              <a:buAutoNum type="arabicPeriod" startAt="11"/>
            </a:pPr>
            <a:r>
              <a:rPr lang="ru-RU" sz="1600" dirty="0">
                <a:latin typeface="Cambria" pitchFamily="18" charset="0"/>
              </a:rPr>
              <a:t> Разделить студентов на две группы, показать графику сравнения и предложить аргументировано защищать противоположные точки зрения.</a:t>
            </a:r>
          </a:p>
          <a:p>
            <a:pPr marL="342900" lvl="0" indent="-342900" algn="just">
              <a:buFont typeface="+mj-lt"/>
              <a:buAutoNum type="arabicPeriod" startAt="11"/>
            </a:pPr>
            <a:r>
              <a:rPr lang="ru-RU" sz="1600" dirty="0">
                <a:latin typeface="Cambria" pitchFamily="18" charset="0"/>
              </a:rPr>
              <a:t> Предложить составить визуальное резюме.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5485"/>
            <a:ext cx="2592288" cy="477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88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2753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atin typeface="Cambria" pitchFamily="18" charset="0"/>
              </a:rPr>
              <a:t>Хорошая инфографика </a:t>
            </a:r>
            <a:r>
              <a:rPr lang="ru-RU" sz="1600" dirty="0">
                <a:latin typeface="Cambria" pitchFamily="18" charset="0"/>
              </a:rPr>
              <a:t>должна быть </a:t>
            </a:r>
            <a:r>
              <a:rPr lang="ru-RU" sz="1600" i="1" dirty="0">
                <a:latin typeface="Cambria" pitchFamily="18" charset="0"/>
              </a:rPr>
              <a:t>большой, четкой и </a:t>
            </a:r>
            <a:r>
              <a:rPr lang="ru-RU" sz="1600" i="1" dirty="0" err="1">
                <a:latin typeface="Cambria" pitchFamily="18" charset="0"/>
              </a:rPr>
              <a:t>кликабельной</a:t>
            </a:r>
            <a:r>
              <a:rPr lang="ru-RU" sz="1600" dirty="0">
                <a:latin typeface="Cambria" pitchFamily="18" charset="0"/>
              </a:rPr>
              <a:t>, чтобы ее можно было развернуть на весь экран. Текст нужно размещать просторно и в тоже время неограниченно. Стоит уделять особое внимание </a:t>
            </a:r>
            <a:r>
              <a:rPr lang="ru-RU" sz="1600" i="1" dirty="0">
                <a:latin typeface="Cambria" pitchFamily="18" charset="0"/>
              </a:rPr>
              <a:t>дизайну.</a:t>
            </a:r>
            <a:r>
              <a:rPr lang="ru-RU" sz="1600" dirty="0">
                <a:latin typeface="Cambria" pitchFamily="18" charset="0"/>
              </a:rPr>
              <a:t> Для этого используйте </a:t>
            </a:r>
            <a:r>
              <a:rPr lang="ru-RU" sz="1600" i="1" dirty="0">
                <a:latin typeface="Cambria" pitchFamily="18" charset="0"/>
              </a:rPr>
              <a:t>указатели, графические эффекты, геометрические фигуры. </a:t>
            </a:r>
            <a:r>
              <a:rPr lang="ru-RU" sz="1600" dirty="0">
                <a:latin typeface="Cambria" pitchFamily="18" charset="0"/>
              </a:rPr>
              <a:t>Правильно составленная инфографика не требует дополнительного описания и толкования. </a:t>
            </a:r>
          </a:p>
          <a:p>
            <a:pPr algn="just"/>
            <a:r>
              <a:rPr lang="ru-RU" sz="1600" dirty="0">
                <a:latin typeface="Cambria" pitchFamily="18" charset="0"/>
              </a:rPr>
              <a:t>Если тема позволяет, то не стоит упускать возможность использовать что-то смешное и веселое. Как правило, картинки с забавными изображениями и шуточным текстом пользуются большей популярностью.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0177"/>
            <a:ext cx="4135057" cy="316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50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4EC9DD-AC64-41DA-BBE4-EA977067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Алексей Алексеевич Леонтьев</a:t>
            </a:r>
            <a:endParaRPr lang="ru-RU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4F9DD6F-ED50-414B-9A1C-F786C0407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«Функционально грамотный человек –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3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13970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869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A19D6-79F3-4EE1-BB40-5E54758F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7534"/>
            <a:ext cx="8229600" cy="74295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формирования глобальных</a:t>
            </a:r>
            <a:r>
              <a:rPr lang="ru-RU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 на уроках английского языка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9AFD5-77F7-4575-A67D-8B7255DEB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*создавать атмосферу, в которой ученик чувствует себя комфортно и свободно; стимулировать интересы обучаемого, развивать у него желание практически использовать иностранный язык, а так же потребность учиться, делая тем самым реальным достижением успеха в овладении предметом;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*затрагивать личность ученика в целом, вовлекать в учебный процесс его чувства, эмоции и ощущения, соотноситься с его реальными потребностями, стимулировать его речевые, когнитивные, творческие способности;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*активизировать ученика, делая его главным действующим лицом в учебном процессе, активно взаимодействующим с другими участниками этого процесса;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*создавать ситуации, в которых учитель не является центральной фигурой; учащийся должен осознавать, что изучение иностранного языка в большей степени связано с его личностью и интересами, нежели с заданными учителем приемами и средствами обучения;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*учить ребенка работать над языком самостоятельно на уровне его физических интеллектуальных и эмоциональных возможностей – следовательно, обеспечить дифференциацию и индивидуализацию учебного процесса;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*предусматривать различные формы работы в классе: индивидуальную, групповую, коллективную, в полной мере стимулирующие активность обучаемых, их самостоятельность и творчество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28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27BB9-EE78-4132-A314-46388244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55526"/>
            <a:ext cx="8229600" cy="74295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исследовании PISA-2018 глобальные компетенции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как составляющие различных способностей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рассматриваются как: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D7C20-BB5A-4FC8-B4B7-B27632A5B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способность рассматривать вопросы и ситуации местного, глобального и межкультурного значения (например, бедность, экономическая взаимозависимость, миграция, неравенство, экологические риски, конфликты, культурные различия и стереотипы);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способность понимать и ценить различные точки зрения и мировоззрения;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способность наладить позитивное взаимодействие с людьми разного национального, этнического, религиозного, социального или культурного происхождения, или пола;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способность и склонность предпринимать конструктивные действия в направлении устойчивого развития и коллективного благополучия.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C9013-1A04-4C49-9ADA-DA26BBB77E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11710"/>
            <a:ext cx="5292080" cy="287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7F1E0A-6D05-47DF-830A-B169691A28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8"/>
            <a:ext cx="4860032" cy="2715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95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F16A2F-0AC2-4707-B5DB-FA3DAA1A11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5686"/>
            <a:ext cx="4499991" cy="314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865402-645E-4AB3-A456-7DA1D97E90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60032" cy="3003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67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B5E64-0C1D-47AE-98B7-7B154C7766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31" y="2461755"/>
            <a:ext cx="4499992" cy="266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69B7A8-D6B4-4163-A637-431797A208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" y="1"/>
            <a:ext cx="4932088" cy="2787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01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483A96-4BD6-4CBC-A4A7-966AD4B4B9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7"/>
            <a:ext cx="3779912" cy="271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F5D637-B1EC-458C-AAD5-922A0768FC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7694"/>
            <a:ext cx="5292353" cy="3022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30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3478"/>
            <a:ext cx="7848600" cy="235064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Cambria" pitchFamily="18" charset="0"/>
              </a:rPr>
              <a:t>Применение</a:t>
            </a:r>
            <a:br>
              <a:rPr lang="ru-RU" sz="3200" b="1" dirty="0">
                <a:latin typeface="Cambria" pitchFamily="18" charset="0"/>
              </a:rPr>
            </a:br>
            <a:r>
              <a:rPr lang="ru-RU" sz="4000" b="1" dirty="0">
                <a:latin typeface="Cambria" pitchFamily="18" charset="0"/>
              </a:rPr>
              <a:t>Инфографики</a:t>
            </a:r>
            <a:br>
              <a:rPr lang="ru-RU" sz="3200" b="1" dirty="0">
                <a:latin typeface="Cambria" pitchFamily="18" charset="0"/>
              </a:rPr>
            </a:br>
            <a:r>
              <a:rPr lang="ru-RU" sz="3200" b="1" dirty="0">
                <a:latin typeface="Cambria" pitchFamily="18" charset="0"/>
              </a:rPr>
              <a:t> </a:t>
            </a:r>
            <a:r>
              <a:rPr lang="ru-RU" sz="3200" b="1" i="1" dirty="0">
                <a:latin typeface="Cambria" pitchFamily="18" charset="0"/>
              </a:rPr>
              <a:t>в обучении иностранному языку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6AE5356-4235-47F1-969A-9B97947D05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45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</TotalTime>
  <Words>865</Words>
  <Application>Microsoft Office PowerPoint</Application>
  <PresentationFormat>Экран (16:9)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Ясность</vt:lpstr>
      <vt:lpstr>Формирование глобальных компетенций на уроках английского языка </vt:lpstr>
      <vt:lpstr>Алексей Алексеевич Леонтьев</vt:lpstr>
      <vt:lpstr>Способы формирования глобальных компетенций на уроках английского языка </vt:lpstr>
      <vt:lpstr>В исследовании PISA-2018 глобальные компетенции представлены как составляющие различных способностей и рассматриваются как: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Инфографики  в обучении иностранному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Инфографики  в обучении иностранному языку</dc:title>
  <dc:creator>packard-bell</dc:creator>
  <cp:lastModifiedBy>Елена</cp:lastModifiedBy>
  <cp:revision>14</cp:revision>
  <dcterms:created xsi:type="dcterms:W3CDTF">2019-03-15T10:01:27Z</dcterms:created>
  <dcterms:modified xsi:type="dcterms:W3CDTF">2023-04-10T18:48:53Z</dcterms:modified>
</cp:coreProperties>
</file>