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1" r:id="rId4"/>
    <p:sldId id="257" r:id="rId5"/>
    <p:sldId id="282" r:id="rId6"/>
    <p:sldId id="300" r:id="rId7"/>
    <p:sldId id="290" r:id="rId8"/>
    <p:sldId id="298" r:id="rId9"/>
    <p:sldId id="291" r:id="rId10"/>
    <p:sldId id="299" r:id="rId11"/>
    <p:sldId id="292" r:id="rId12"/>
    <p:sldId id="283" r:id="rId13"/>
    <p:sldId id="284" r:id="rId14"/>
    <p:sldId id="281" r:id="rId15"/>
    <p:sldId id="285" r:id="rId16"/>
    <p:sldId id="259" r:id="rId17"/>
    <p:sldId id="286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80" r:id="rId32"/>
    <p:sldId id="294" r:id="rId33"/>
    <p:sldId id="295" r:id="rId34"/>
    <p:sldId id="296" r:id="rId35"/>
    <p:sldId id="29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B59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0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8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6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6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8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8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7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02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379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41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9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84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55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6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21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3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50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15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73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27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42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1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7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07CF-9F50-41E0-BA7E-4C3874ED1C6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3B1B-04AB-404A-830E-7CC0AB621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E89A4A-CFF2-4F6D-8CE3-ECB3084B40C5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20.11.2023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A13D01-2690-4AD3-B0B9-80D5652404B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1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5367" y="2325732"/>
            <a:ext cx="860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Безударные гласные в корне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AEE77-CA22-81DF-2758-B31E1B9CFD60}"/>
              </a:ext>
            </a:extLst>
          </p:cNvPr>
          <p:cNvSpPr txBox="1"/>
          <p:nvPr/>
        </p:nvSpPr>
        <p:spPr>
          <a:xfrm>
            <a:off x="4504659" y="3429000"/>
            <a:ext cx="3182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Русский язык </a:t>
            </a:r>
          </a:p>
          <a:p>
            <a:pPr algn="ctr"/>
            <a:r>
              <a:rPr lang="ru-RU" sz="3200" dirty="0"/>
              <a:t>1 класс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09034-F312-2324-74C8-7D26413B8A52}"/>
              </a:ext>
            </a:extLst>
          </p:cNvPr>
          <p:cNvSpPr txBox="1"/>
          <p:nvPr/>
        </p:nvSpPr>
        <p:spPr>
          <a:xfrm>
            <a:off x="7410893" y="5263116"/>
            <a:ext cx="425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Гусейнова  Наталья Алексеевна</a:t>
            </a:r>
          </a:p>
          <a:p>
            <a:r>
              <a:rPr lang="ru-RU" dirty="0"/>
              <a:t>ГБОУ школа №477</a:t>
            </a:r>
          </a:p>
          <a:p>
            <a:r>
              <a:rPr lang="ru-RU" dirty="0"/>
              <a:t>Пушкинского района</a:t>
            </a:r>
          </a:p>
          <a:p>
            <a:r>
              <a:rPr lang="ru-RU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74724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1149" y="2384239"/>
            <a:ext cx="2993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rPr>
              <a:t>[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Л’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rPr>
              <a:t>]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rPr>
              <a:t> 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09" y="397565"/>
            <a:ext cx="1101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Подумай, какую букву нужно написать в этом слове?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09" y="1121898"/>
            <a:ext cx="796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Почему нам трудно определить букву?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09" y="1768229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Мы не знаем, в каком значении </a:t>
            </a:r>
            <a:r>
              <a:rPr lang="ru-RU" sz="3600" dirty="0" err="1">
                <a:solidFill>
                  <a:srgbClr val="FF0000"/>
                </a:solidFill>
              </a:rPr>
              <a:t>употреблённо</a:t>
            </a:r>
            <a:r>
              <a:rPr lang="ru-RU" sz="3600" dirty="0">
                <a:solidFill>
                  <a:srgbClr val="FF0000"/>
                </a:solidFill>
              </a:rPr>
              <a:t> слово?</a:t>
            </a:r>
          </a:p>
        </p:txBody>
      </p:sp>
    </p:spTree>
    <p:extLst>
      <p:ext uri="{BB962C8B-B14F-4D97-AF65-F5344CB8AC3E}">
        <p14:creationId xmlns:p14="http://schemas.microsoft.com/office/powerpoint/2010/main" val="8295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ristor.ru/wp-content/uploads/2017/01/%D0%9A%D0%B0%D1%80%D1%82%D0%B8%D0%BD%D0%BA%D0%B8-%D0%BB%D0%B8%D1%81-%D0%B4%D0%BB%D1%8F-%D0%B4%D0%B5%D1%82%D0%B5%D0%B9-%D0%BB%D0%B8%D1%81%D0%B0-%D0%BA%D0%B0%D1%80%D1%82%D0%B8%D0%BD%D0%BA%D0%B8-%D0%B4%D0%BB%D1%8F-%D0%B4%D0%B5%D1%82%D0%B5%D0%B9-%D1%81%D0%BC%D0%BE%D1%82%D1%80%D0%B5%D1%82%D1%8C-%D0%B1%D0%B5%D1%81%D0%BF%D0%BB%D0%B0%D1%82%D0%BD%D0%BE-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59" y="2048074"/>
            <a:ext cx="2758885" cy="3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98" y="2132857"/>
            <a:ext cx="2660328" cy="33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9856" y="1124744"/>
            <a:ext cx="2889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333333"/>
                </a:solidFill>
                <a:latin typeface="Arial"/>
              </a:rPr>
              <a:t>[</a:t>
            </a:r>
            <a:r>
              <a:rPr lang="ru-RU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Л’ИСА</a:t>
            </a:r>
            <a:r>
              <a:rPr lang="en-US" sz="5400" dirty="0">
                <a:solidFill>
                  <a:srgbClr val="333333"/>
                </a:solidFill>
                <a:latin typeface="Arial"/>
              </a:rPr>
              <a:t>] 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728" y="5213432"/>
            <a:ext cx="205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267200" y="1762539"/>
            <a:ext cx="604665" cy="6493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41704" y="1683026"/>
            <a:ext cx="490331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1634" y="331378"/>
            <a:ext cx="1057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Что нужно сделать, чтобы правильно написать?</a:t>
            </a:r>
          </a:p>
        </p:txBody>
      </p:sp>
    </p:spTree>
    <p:extLst>
      <p:ext uri="{BB962C8B-B14F-4D97-AF65-F5344CB8AC3E}">
        <p14:creationId xmlns:p14="http://schemas.microsoft.com/office/powerpoint/2010/main" val="137863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ristor.ru/wp-content/uploads/2017/01/%D0%9A%D0%B0%D1%80%D1%82%D0%B8%D0%BD%D0%BA%D0%B8-%D0%BB%D0%B8%D1%81-%D0%B4%D0%BB%D1%8F-%D0%B4%D0%B5%D1%82%D0%B5%D0%B9-%D0%BB%D0%B8%D1%81%D0%B0-%D0%BA%D0%B0%D1%80%D1%82%D0%B8%D0%BD%D0%BA%D0%B8-%D0%B4%D0%BB%D1%8F-%D0%B4%D0%B5%D1%82%D0%B5%D0%B9-%D1%81%D0%BC%D0%BE%D1%82%D1%80%D0%B5%D1%82%D1%8C-%D0%B1%D0%B5%D1%81%D0%BF%D0%BB%D0%B0%D1%82%D0%BD%D0%BE-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59" y="2048074"/>
            <a:ext cx="2758885" cy="3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98" y="2132857"/>
            <a:ext cx="2660328" cy="33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9856" y="1124744"/>
            <a:ext cx="2889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333333"/>
                </a:solidFill>
                <a:latin typeface="Arial"/>
              </a:rPr>
              <a:t>[</a:t>
            </a:r>
            <a:r>
              <a:rPr lang="ru-RU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Л’ИСА</a:t>
            </a:r>
            <a:r>
              <a:rPr lang="en-US" sz="5400" dirty="0">
                <a:solidFill>
                  <a:srgbClr val="333333"/>
                </a:solidFill>
                <a:latin typeface="Arial"/>
              </a:rPr>
              <a:t>] </a:t>
            </a:r>
            <a:endParaRPr lang="ru-RU" sz="5400" dirty="0">
              <a:solidFill>
                <a:prstClr val="black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99669" y="5199733"/>
            <a:ext cx="2456955" cy="646331"/>
            <a:chOff x="1475668" y="5199732"/>
            <a:chExt cx="2456955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475668" y="5199732"/>
              <a:ext cx="2456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3600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 - лисы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339752" y="5199732"/>
              <a:ext cx="144016" cy="237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203848" y="5213432"/>
              <a:ext cx="144016" cy="237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651454" y="5184403"/>
            <a:ext cx="2076209" cy="661660"/>
            <a:chOff x="5127453" y="5184403"/>
            <a:chExt cx="2076209" cy="661660"/>
          </a:xfrm>
        </p:grpSpPr>
        <p:sp>
          <p:nvSpPr>
            <p:cNvPr id="7" name="TextBox 6"/>
            <p:cNvSpPr txBox="1"/>
            <p:nvPr/>
          </p:nvSpPr>
          <p:spPr>
            <a:xfrm>
              <a:off x="5127453" y="519973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3600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RU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 - лес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31188" y="5184403"/>
              <a:ext cx="144016" cy="237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 flipH="1">
            <a:off x="4267200" y="1762539"/>
            <a:ext cx="604665" cy="6493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41704" y="1683026"/>
            <a:ext cx="490331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98504" y="5738191"/>
            <a:ext cx="2733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598504" y="5846063"/>
            <a:ext cx="2733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242852" y="5738191"/>
            <a:ext cx="185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42852" y="5846063"/>
            <a:ext cx="2120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92696"/>
            <a:ext cx="47625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3926" y="692696"/>
            <a:ext cx="224612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Кто это?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627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764704"/>
            <a:ext cx="7498080" cy="1584176"/>
          </a:xfrm>
        </p:spPr>
        <p:txBody>
          <a:bodyPr>
            <a:normAutofit/>
          </a:bodyPr>
          <a:lstStyle/>
          <a:p>
            <a:pPr algn="ctr"/>
            <a:r>
              <a:rPr lang="ru-RU"/>
              <a:t>Как правильно написать?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404" y="890599"/>
            <a:ext cx="9997440" cy="4800600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pPr marL="82296" indent="0" algn="ctr">
              <a:buNone/>
            </a:pPr>
            <a:r>
              <a:rPr lang="ru-RU" sz="4800">
                <a:latin typeface="Arial Black" pitchFamily="34" charset="0"/>
              </a:rPr>
              <a:t>в</a:t>
            </a:r>
            <a:r>
              <a:rPr lang="ru-RU" sz="4800" u="sng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4800">
                <a:latin typeface="Arial Black" pitchFamily="34" charset="0"/>
              </a:rPr>
              <a:t>лчонок</a:t>
            </a:r>
          </a:p>
          <a:p>
            <a:pPr marL="82296" indent="0" algn="ctr">
              <a:buNone/>
            </a:pPr>
            <a:r>
              <a:rPr lang="ru-RU" sz="4800">
                <a:latin typeface="Arial Black" pitchFamily="34" charset="0"/>
              </a:rPr>
              <a:t>или </a:t>
            </a:r>
          </a:p>
          <a:p>
            <a:pPr marL="82296" indent="0" algn="ctr">
              <a:buNone/>
            </a:pPr>
            <a:r>
              <a:rPr lang="ru-RU" sz="4800">
                <a:latin typeface="Arial Black" pitchFamily="34" charset="0"/>
              </a:rPr>
              <a:t>в</a:t>
            </a:r>
            <a:r>
              <a:rPr lang="ru-RU" sz="4800" u="sng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800">
                <a:latin typeface="Arial Black" pitchFamily="34" charset="0"/>
              </a:rPr>
              <a:t>лчонок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236" y="4577690"/>
            <a:ext cx="105083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Подсказка: Как зовут его папу?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7354957" y="2040835"/>
            <a:ext cx="92765" cy="1590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315200" y="3697357"/>
            <a:ext cx="92765" cy="132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9155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Wolf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18" y="145368"/>
            <a:ext cx="756083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6491" y="5761992"/>
            <a:ext cx="1961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ЛК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00800" y="6539548"/>
            <a:ext cx="426536" cy="7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14051" y="6685322"/>
            <a:ext cx="413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1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908720"/>
            <a:ext cx="7498080" cy="2160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400" dirty="0"/>
              <a:t>Если папу зовут В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/>
              <a:t>ЛК, </a:t>
            </a:r>
            <a:br>
              <a:rPr lang="ru-RU" sz="5400" dirty="0"/>
            </a:br>
            <a:r>
              <a:rPr lang="ru-RU" sz="5400" dirty="0"/>
              <a:t>значит, писать надо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608" y="2276872"/>
            <a:ext cx="7498080" cy="3971528"/>
          </a:xfrm>
        </p:spPr>
        <p:txBody>
          <a:bodyPr>
            <a:normAutofit/>
          </a:bodyPr>
          <a:lstStyle/>
          <a:p>
            <a:pPr marL="82296" indent="0">
              <a:buClr>
                <a:srgbClr val="3891A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в</a:t>
            </a:r>
            <a:r>
              <a:rPr lang="ru-RU" sz="4800" u="sng" dirty="0" err="1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лчонок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063409" y="3657600"/>
            <a:ext cx="92765" cy="212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920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202407"/>
            <a:ext cx="4611757" cy="922337"/>
          </a:xfrm>
        </p:spPr>
        <p:txBody>
          <a:bodyPr/>
          <a:lstStyle/>
          <a:p>
            <a:pPr algn="ctr"/>
            <a:r>
              <a:rPr lang="ru-RU" b="1" dirty="0"/>
              <a:t>А кто здесь?</a:t>
            </a:r>
          </a:p>
        </p:txBody>
      </p:sp>
      <p:pic>
        <p:nvPicPr>
          <p:cNvPr id="3074" name="Picture 2" descr="C:\Users\1\Desktop\anywalls.com-68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124744"/>
            <a:ext cx="7911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68458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правильно написать: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3707296"/>
          </a:xfrm>
        </p:spPr>
        <p:txBody>
          <a:bodyPr/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л</a:t>
            </a:r>
            <a:r>
              <a:rPr lang="ru-RU" sz="4800" u="sng" dirty="0" err="1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сёнок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или </a:t>
            </a: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л</a:t>
            </a:r>
            <a:r>
              <a:rPr lang="ru-RU" sz="4800" u="sng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сёнок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14330" y="5579165"/>
            <a:ext cx="868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Вспомни его папу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099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page_LisaItogi20132_w667_h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97" y="200992"/>
            <a:ext cx="7784975" cy="54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2174" y="56299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Л</a:t>
            </a:r>
            <a:r>
              <a:rPr lang="ru-RU" sz="4800" dirty="0">
                <a:solidFill>
                  <a:srgbClr val="C00000"/>
                </a:solidFill>
              </a:rPr>
              <a:t>И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С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75513" y="6294783"/>
            <a:ext cx="35780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75512" y="6428317"/>
            <a:ext cx="357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7565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609600"/>
            <a:ext cx="889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Прочитай. Спиши слова. Поставь ударение.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5913" y="1974574"/>
            <a:ext cx="803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Фасоль, банан, лимон.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305212" y="2092978"/>
            <a:ext cx="106017" cy="159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963480" y="2092978"/>
            <a:ext cx="132520" cy="159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428383" y="2092978"/>
            <a:ext cx="132521" cy="159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279" y="3975652"/>
            <a:ext cx="994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Как называется гласный звук в ударный слогах?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3913" y="4797287"/>
            <a:ext cx="600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УДАРНЫЙ гласный</a:t>
            </a:r>
          </a:p>
        </p:txBody>
      </p:sp>
    </p:spTree>
    <p:extLst>
      <p:ext uri="{BB962C8B-B14F-4D97-AF65-F5344CB8AC3E}">
        <p14:creationId xmlns:p14="http://schemas.microsoft.com/office/powerpoint/2010/main" val="16034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265030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dirty="0"/>
            </a:br>
            <a:r>
              <a:rPr lang="ru-RU" dirty="0"/>
              <a:t>Если его папа – Л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/>
              <a:t>С,</a:t>
            </a:r>
            <a:br>
              <a:rPr lang="ru-RU" dirty="0"/>
            </a:br>
            <a:r>
              <a:rPr lang="ru-RU" dirty="0"/>
              <a:t>значит, мы будем писать так: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Clr>
                <a:srgbClr val="3891A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л</a:t>
            </a:r>
            <a:r>
              <a:rPr lang="ru-RU" sz="4800" u="sng" dirty="0">
                <a:solidFill>
                  <a:srgbClr val="C00000"/>
                </a:solidFill>
                <a:latin typeface="Arial Black" pitchFamily="34" charset="0"/>
              </a:rPr>
              <a:t>И</a:t>
            </a: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сёнок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24236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323"/>
            <a:ext cx="3154017" cy="850900"/>
          </a:xfrm>
        </p:spPr>
        <p:txBody>
          <a:bodyPr/>
          <a:lstStyle/>
          <a:p>
            <a:pPr algn="ctr"/>
            <a:r>
              <a:rPr lang="ru-RU" dirty="0"/>
              <a:t>Кто тут?</a:t>
            </a:r>
          </a:p>
        </p:txBody>
      </p:sp>
      <p:pic>
        <p:nvPicPr>
          <p:cNvPr id="5122" name="Picture 2" descr="C:\Users\1\Desktop\1847597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124745"/>
            <a:ext cx="720080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55102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2434282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Как напишем: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656" y="2060848"/>
            <a:ext cx="7498080" cy="4176464"/>
          </a:xfrm>
        </p:spPr>
        <p:txBody>
          <a:bodyPr/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сл</a:t>
            </a:r>
            <a:r>
              <a:rPr lang="ru-RU" sz="4800" u="sng" dirty="0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нёнок</a:t>
            </a: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или </a:t>
            </a: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сл</a:t>
            </a:r>
            <a:r>
              <a:rPr lang="ru-RU" sz="4800" u="sng" dirty="0" err="1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нёнок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69719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69867" y="787814"/>
            <a:ext cx="8387246" cy="48244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400" dirty="0"/>
              <a:t>Попробуй </a:t>
            </a:r>
            <a:r>
              <a:rPr lang="ru-RU" sz="5400" dirty="0">
                <a:solidFill>
                  <a:srgbClr val="C00000"/>
                </a:solidFill>
              </a:rPr>
              <a:t>рассуждать </a:t>
            </a:r>
            <a:r>
              <a:rPr lang="ru-RU" sz="5400" dirty="0"/>
              <a:t>также!</a:t>
            </a:r>
            <a:br>
              <a:rPr lang="ru-RU" sz="5400" dirty="0"/>
            </a:br>
            <a:r>
              <a:rPr lang="ru-RU" sz="5400" dirty="0"/>
              <a:t>Кто его отец?</a:t>
            </a:r>
            <a:br>
              <a:rPr lang="ru-RU" sz="5400" dirty="0"/>
            </a:br>
            <a:r>
              <a:rPr lang="ru-RU" sz="5400" dirty="0"/>
              <a:t>Значит, мы напишем…</a:t>
            </a:r>
          </a:p>
        </p:txBody>
      </p:sp>
    </p:spTree>
    <p:extLst>
      <p:ext uri="{BB962C8B-B14F-4D97-AF65-F5344CB8AC3E}">
        <p14:creationId xmlns:p14="http://schemas.microsoft.com/office/powerpoint/2010/main" val="4070081713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dc68deca23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64" y="118863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7860" y="6027003"/>
            <a:ext cx="188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СЛ</a:t>
            </a:r>
            <a:r>
              <a:rPr lang="ru-RU" sz="4800" dirty="0">
                <a:solidFill>
                  <a:srgbClr val="C00000"/>
                </a:solidFill>
              </a:rPr>
              <a:t>О</a:t>
            </a:r>
            <a:r>
              <a:rPr lang="ru-RU" sz="4800" dirty="0"/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233727859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2434282"/>
          </a:xfrm>
        </p:spPr>
        <p:txBody>
          <a:bodyPr/>
          <a:lstStyle/>
          <a:p>
            <a:pPr algn="ctr"/>
            <a:r>
              <a:rPr lang="ru-RU" dirty="0"/>
              <a:t>Проверь свою догадку: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608" y="1988840"/>
            <a:ext cx="7498080" cy="4259560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сл</a:t>
            </a:r>
            <a:r>
              <a:rPr lang="ru-RU" sz="4800" u="sng" dirty="0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нёнок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10583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9302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Попробуем ещё!</a:t>
            </a:r>
            <a:br>
              <a:rPr lang="ru-RU" dirty="0"/>
            </a:br>
            <a:r>
              <a:rPr lang="ru-RU" dirty="0"/>
              <a:t>Вставь буквы в слова: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608" y="2420888"/>
            <a:ext cx="7498080" cy="3168352"/>
          </a:xfrm>
        </p:spPr>
        <p:txBody>
          <a:bodyPr/>
          <a:lstStyle/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к _ 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тёнок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т _ 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грёнок</a:t>
            </a: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237570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80667762_large_67042619_3793383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13"/>
            <a:ext cx="5700904" cy="4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04" y="2120410"/>
            <a:ext cx="6491096" cy="5038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122" y="4347449"/>
            <a:ext cx="402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Кот- котёнок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11965" y="5022574"/>
            <a:ext cx="331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18591" y="5122283"/>
            <a:ext cx="331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7936423">
            <a:off x="1236083" y="3644528"/>
            <a:ext cx="1615088" cy="1616434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39411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\Desktop\2e0ee41d964e0ec189eb3fb867138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3"/>
            <a:ext cx="6111872" cy="44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73" y="2145393"/>
            <a:ext cx="6229627" cy="4694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65" y="4903304"/>
            <a:ext cx="567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Т</a:t>
            </a:r>
            <a:r>
              <a:rPr lang="ru-RU" sz="4800" dirty="0">
                <a:solidFill>
                  <a:srgbClr val="C00000"/>
                </a:solidFill>
              </a:rPr>
              <a:t>и</a:t>
            </a:r>
            <a:r>
              <a:rPr lang="ru-RU" sz="4800" dirty="0"/>
              <a:t>гр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dirty="0"/>
              <a:t>-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dirty="0"/>
              <a:t>т</a:t>
            </a:r>
            <a:r>
              <a:rPr lang="ru-RU" sz="4800" dirty="0">
                <a:solidFill>
                  <a:srgbClr val="C00000"/>
                </a:solidFill>
              </a:rPr>
              <a:t>и</a:t>
            </a:r>
            <a:r>
              <a:rPr lang="ru-RU" sz="4800" dirty="0"/>
              <a:t>грёнок</a:t>
            </a:r>
          </a:p>
        </p:txBody>
      </p:sp>
      <p:sp>
        <p:nvSpPr>
          <p:cNvPr id="6" name="Дуга 5"/>
          <p:cNvSpPr/>
          <p:nvPr/>
        </p:nvSpPr>
        <p:spPr>
          <a:xfrm rot="8472855">
            <a:off x="520594" y="4208395"/>
            <a:ext cx="2282786" cy="1584595"/>
          </a:xfrm>
          <a:prstGeom prst="arc">
            <a:avLst>
              <a:gd name="adj1" fmla="val 15453605"/>
              <a:gd name="adj2" fmla="val 63632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03583" y="5526157"/>
            <a:ext cx="291547" cy="13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3583" y="5605670"/>
            <a:ext cx="344556" cy="13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017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5" y="-86493"/>
            <a:ext cx="4174435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СДЕЛАЙ    ВЫВОД!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452" y="894657"/>
            <a:ext cx="10866783" cy="85463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800" dirty="0"/>
              <a:t>Как  проверить </a:t>
            </a:r>
            <a:r>
              <a:rPr lang="ru-RU" sz="4800" dirty="0">
                <a:solidFill>
                  <a:srgbClr val="C00000"/>
                </a:solidFill>
              </a:rPr>
              <a:t>безударную  гласную</a:t>
            </a:r>
            <a:r>
              <a:rPr lang="ru-RU" sz="4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583" y="1842052"/>
            <a:ext cx="11595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Чтобы </a:t>
            </a:r>
            <a:r>
              <a:rPr lang="ru-RU" sz="4800" b="1" dirty="0"/>
              <a:t>проверить</a:t>
            </a:r>
            <a:r>
              <a:rPr lang="ru-RU" sz="4800" dirty="0"/>
              <a:t>, какой буквой </a:t>
            </a:r>
            <a:r>
              <a:rPr lang="ru-RU" sz="4800" dirty="0" err="1"/>
              <a:t>обозна-чить</a:t>
            </a:r>
            <a:r>
              <a:rPr lang="ru-RU" sz="4800" dirty="0"/>
              <a:t> </a:t>
            </a:r>
            <a:r>
              <a:rPr lang="ru-RU" sz="4800" b="1" dirty="0"/>
              <a:t>безударный гласный звук </a:t>
            </a:r>
            <a:r>
              <a:rPr lang="ru-RU" sz="4800" dirty="0"/>
              <a:t>в слове, надо изменить слово так, чтобы </a:t>
            </a:r>
            <a:r>
              <a:rPr lang="ru-RU" sz="4800" dirty="0" err="1"/>
              <a:t>безудар-ный</a:t>
            </a:r>
            <a:r>
              <a:rPr lang="ru-RU" sz="4800" dirty="0"/>
              <a:t> звук стал </a:t>
            </a:r>
            <a:r>
              <a:rPr lang="ru-RU" sz="4800" b="1" dirty="0"/>
              <a:t>ударным</a:t>
            </a:r>
            <a:r>
              <a:rPr lang="ru-RU" sz="4800" dirty="0"/>
              <a:t>:</a:t>
            </a:r>
          </a:p>
          <a:p>
            <a:r>
              <a:rPr lang="ru-RU" sz="4800" dirty="0"/>
              <a:t>       С</a:t>
            </a:r>
            <a:r>
              <a:rPr lang="ru-RU" sz="4800" dirty="0">
                <a:solidFill>
                  <a:srgbClr val="C00000"/>
                </a:solidFill>
              </a:rPr>
              <a:t>о</a:t>
            </a:r>
            <a:r>
              <a:rPr lang="ru-RU" sz="4800" dirty="0"/>
              <a:t>ва - с</a:t>
            </a:r>
            <a:r>
              <a:rPr lang="ru-RU" sz="4800" dirty="0">
                <a:solidFill>
                  <a:srgbClr val="C00000"/>
                </a:solidFill>
              </a:rPr>
              <a:t>о</a:t>
            </a:r>
            <a:r>
              <a:rPr lang="ru-RU" sz="4800" dirty="0"/>
              <a:t>вы</a:t>
            </a:r>
          </a:p>
          <a:p>
            <a:endParaRPr lang="ru-RU" sz="4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610677" y="4890052"/>
            <a:ext cx="119270" cy="119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657600" y="4890052"/>
            <a:ext cx="132522" cy="119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flipV="1">
            <a:off x="1895060" y="4890052"/>
            <a:ext cx="1669775" cy="868018"/>
          </a:xfrm>
          <a:prstGeom prst="arc">
            <a:avLst>
              <a:gd name="adj1" fmla="val 11437173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6237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313" y="2088443"/>
            <a:ext cx="8322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Фасоль, банан, лимон.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58817" y="2213113"/>
            <a:ext cx="53009" cy="172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69496" y="2239617"/>
            <a:ext cx="79513" cy="132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587409" y="2213113"/>
            <a:ext cx="66261" cy="172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4070" y="291548"/>
            <a:ext cx="1085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Подчеркни гласные , на которые не падает ударение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952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3130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Прочитай. В каких словах мы пишем так же, как и слышим?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5061" y="1170335"/>
            <a:ext cx="8216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</a:t>
            </a:r>
            <a:r>
              <a:rPr lang="ru-RU" sz="4800" dirty="0">
                <a:solidFill>
                  <a:srgbClr val="C00000"/>
                </a:solidFill>
              </a:rPr>
              <a:t>о</a:t>
            </a:r>
            <a:r>
              <a:rPr lang="ru-RU" sz="4800" dirty="0"/>
              <a:t>сна – с</a:t>
            </a:r>
            <a:r>
              <a:rPr lang="ru-RU" sz="4800" dirty="0">
                <a:solidFill>
                  <a:srgbClr val="C00000"/>
                </a:solidFill>
              </a:rPr>
              <a:t>о</a:t>
            </a:r>
            <a:r>
              <a:rPr lang="ru-RU" sz="4800" dirty="0"/>
              <a:t>сны</a:t>
            </a:r>
          </a:p>
          <a:p>
            <a:endParaRPr lang="ru-RU" sz="4800" dirty="0"/>
          </a:p>
          <a:p>
            <a:r>
              <a:rPr lang="ru-RU" sz="4800" dirty="0"/>
              <a:t>З</a:t>
            </a:r>
            <a:r>
              <a:rPr lang="ru-RU" sz="4800" dirty="0">
                <a:solidFill>
                  <a:srgbClr val="C00000"/>
                </a:solidFill>
              </a:rPr>
              <a:t>е</a:t>
            </a:r>
            <a:r>
              <a:rPr lang="ru-RU" sz="4800" dirty="0"/>
              <a:t>мля -  з</a:t>
            </a:r>
            <a:r>
              <a:rPr lang="ru-RU" sz="4800" dirty="0">
                <a:solidFill>
                  <a:srgbClr val="C00000"/>
                </a:solidFill>
              </a:rPr>
              <a:t>е</a:t>
            </a:r>
            <a:r>
              <a:rPr lang="ru-RU" sz="4800" dirty="0"/>
              <a:t>мли</a:t>
            </a:r>
          </a:p>
          <a:p>
            <a:endParaRPr lang="ru-RU" sz="4800" dirty="0"/>
          </a:p>
          <a:p>
            <a:r>
              <a:rPr lang="ru-RU" sz="4800" dirty="0"/>
              <a:t>З</a:t>
            </a:r>
            <a:r>
              <a:rPr lang="ru-RU" sz="4800" dirty="0">
                <a:solidFill>
                  <a:srgbClr val="C00000"/>
                </a:solidFill>
              </a:rPr>
              <a:t>и</a:t>
            </a:r>
            <a:r>
              <a:rPr lang="ru-RU" sz="4800" dirty="0"/>
              <a:t>ма - з</a:t>
            </a:r>
            <a:r>
              <a:rPr lang="ru-RU" sz="4800" dirty="0">
                <a:solidFill>
                  <a:srgbClr val="C00000"/>
                </a:solidFill>
              </a:rPr>
              <a:t>и</a:t>
            </a:r>
            <a:r>
              <a:rPr lang="ru-RU" sz="4800" dirty="0"/>
              <a:t>мы</a:t>
            </a:r>
          </a:p>
        </p:txBody>
      </p:sp>
      <p:sp>
        <p:nvSpPr>
          <p:cNvPr id="4" name="Дуга 3"/>
          <p:cNvSpPr/>
          <p:nvPr/>
        </p:nvSpPr>
        <p:spPr>
          <a:xfrm rot="8484912">
            <a:off x="2292513" y="-376656"/>
            <a:ext cx="2829109" cy="2452316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432313" y="1285461"/>
            <a:ext cx="106017" cy="1590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85252" y="1272209"/>
            <a:ext cx="79513" cy="145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rot="8474776">
            <a:off x="2019269" y="692531"/>
            <a:ext cx="3464831" cy="2872704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538330" y="2690191"/>
            <a:ext cx="145774" cy="1987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664765" y="2690191"/>
            <a:ext cx="132522" cy="1590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8105003">
            <a:off x="2091798" y="2661873"/>
            <a:ext cx="2561758" cy="2442026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273287" y="4161183"/>
            <a:ext cx="159026" cy="172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253948" y="4161183"/>
            <a:ext cx="119269" cy="172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5393635"/>
            <a:ext cx="1172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словах с </a:t>
            </a:r>
            <a:r>
              <a:rPr lang="ru-RU" sz="3600" dirty="0">
                <a:solidFill>
                  <a:srgbClr val="C00000"/>
                </a:solidFill>
              </a:rPr>
              <a:t>ударными </a:t>
            </a:r>
            <a:r>
              <a:rPr lang="ru-RU" sz="3600" dirty="0"/>
              <a:t>гласными. Это </a:t>
            </a:r>
            <a:r>
              <a:rPr lang="ru-RU" sz="3600" dirty="0">
                <a:solidFill>
                  <a:srgbClr val="C00000"/>
                </a:solidFill>
              </a:rPr>
              <a:t>проверочные</a:t>
            </a:r>
            <a:r>
              <a:rPr lang="ru-RU" sz="3600" dirty="0"/>
              <a:t> слова.</a:t>
            </a:r>
          </a:p>
        </p:txBody>
      </p:sp>
    </p:spTree>
    <p:extLst>
      <p:ext uri="{BB962C8B-B14F-4D97-AF65-F5344CB8AC3E}">
        <p14:creationId xmlns:p14="http://schemas.microsoft.com/office/powerpoint/2010/main" val="11967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365" y="304800"/>
            <a:ext cx="1070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Какие же безударные гласные нужно проверять?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487" y="1484243"/>
            <a:ext cx="8097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ТОЛЬКО:</a:t>
            </a:r>
            <a:r>
              <a:rPr lang="ru-RU" sz="6000" dirty="0"/>
              <a:t> </a:t>
            </a:r>
            <a:r>
              <a:rPr lang="ru-RU" sz="6000" dirty="0">
                <a:solidFill>
                  <a:srgbClr val="C00000"/>
                </a:solidFill>
              </a:rPr>
              <a:t>А О И Е Я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18" y="185530"/>
            <a:ext cx="122185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Запиши</a:t>
            </a:r>
            <a:r>
              <a:rPr lang="ru-RU" sz="3600" dirty="0"/>
              <a:t> слова парами. Поставь ударение. Соедини простым карандашом ударные и безударные гласные.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0591" y="1608552"/>
            <a:ext cx="9183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Грач – грачи</a:t>
            </a:r>
          </a:p>
          <a:p>
            <a:r>
              <a:rPr lang="ru-RU" sz="4800" dirty="0">
                <a:solidFill>
                  <a:srgbClr val="002060"/>
                </a:solidFill>
              </a:rPr>
              <a:t>Ряд – ряды</a:t>
            </a:r>
          </a:p>
          <a:p>
            <a:r>
              <a:rPr lang="ru-RU" sz="4800" dirty="0">
                <a:solidFill>
                  <a:srgbClr val="002060"/>
                </a:solidFill>
              </a:rPr>
              <a:t>Лес – леса</a:t>
            </a:r>
          </a:p>
          <a:p>
            <a:r>
              <a:rPr lang="ru-RU" sz="4800" dirty="0">
                <a:solidFill>
                  <a:srgbClr val="002060"/>
                </a:solidFill>
              </a:rPr>
              <a:t>Мост – мосты</a:t>
            </a:r>
          </a:p>
          <a:p>
            <a:r>
              <a:rPr lang="ru-RU" sz="4800" dirty="0">
                <a:solidFill>
                  <a:srgbClr val="002060"/>
                </a:solidFill>
              </a:rPr>
              <a:t>Гриб – грибы</a:t>
            </a:r>
          </a:p>
          <a:p>
            <a:r>
              <a:rPr lang="ru-RU" sz="4800" dirty="0">
                <a:solidFill>
                  <a:srgbClr val="002060"/>
                </a:solidFill>
              </a:rPr>
              <a:t>След - следы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247861" y="1709530"/>
            <a:ext cx="145774" cy="132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8197495">
            <a:off x="2567219" y="272938"/>
            <a:ext cx="2466094" cy="223321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2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83" y="225287"/>
            <a:ext cx="102439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Спиши. Поставь, где надо, точки.</a:t>
            </a:r>
          </a:p>
          <a:p>
            <a:r>
              <a:rPr lang="ru-RU" sz="5400" dirty="0"/>
              <a:t>     </a:t>
            </a:r>
          </a:p>
          <a:p>
            <a:r>
              <a:rPr lang="ru-RU" sz="5400" dirty="0"/>
              <a:t>        </a:t>
            </a:r>
            <a:r>
              <a:rPr lang="ru-RU" sz="5400" dirty="0">
                <a:solidFill>
                  <a:srgbClr val="002060"/>
                </a:solidFill>
              </a:rPr>
              <a:t>Наступил март журчат ручьи дует тёплый ветер солнышко </a:t>
            </a:r>
            <a:r>
              <a:rPr lang="ru-RU" sz="5400" dirty="0" err="1">
                <a:solidFill>
                  <a:srgbClr val="002060"/>
                </a:solidFill>
              </a:rPr>
              <a:t>гре-ет</a:t>
            </a:r>
            <a:r>
              <a:rPr lang="ru-RU" sz="5400" dirty="0">
                <a:solidFill>
                  <a:srgbClr val="002060"/>
                </a:solidFill>
              </a:rPr>
              <a:t> землю на поля вышли машины начался сев.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791" y="5353878"/>
            <a:ext cx="981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Подчеркни слова, отвечающие на вопрос </a:t>
            </a:r>
            <a:r>
              <a:rPr lang="ru-RU" sz="3600" b="1" dirty="0"/>
              <a:t>что?</a:t>
            </a:r>
          </a:p>
        </p:txBody>
      </p:sp>
    </p:spTree>
    <p:extLst>
      <p:ext uri="{BB962C8B-B14F-4D97-AF65-F5344CB8AC3E}">
        <p14:creationId xmlns:p14="http://schemas.microsoft.com/office/powerpoint/2010/main" val="29670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313" y="2088443"/>
            <a:ext cx="8322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prstClr val="black"/>
                </a:solidFill>
              </a:rPr>
              <a:t>Фасоль, банан, лимон.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58817" y="2213113"/>
            <a:ext cx="53009" cy="172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69496" y="2239617"/>
            <a:ext cx="79513" cy="132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587409" y="2213113"/>
            <a:ext cx="66261" cy="172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4070" y="291548"/>
            <a:ext cx="1085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Подчеркни гласные , на которые не падает ударение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38400" y="2915478"/>
            <a:ext cx="424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62330" y="2915478"/>
            <a:ext cx="357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81461" y="2915478"/>
            <a:ext cx="4240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339" y="1113183"/>
            <a:ext cx="645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Как называются такие гласные?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5930" y="1139687"/>
            <a:ext cx="261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Безударные</a:t>
            </a:r>
          </a:p>
        </p:txBody>
      </p:sp>
    </p:spTree>
    <p:extLst>
      <p:ext uri="{BB962C8B-B14F-4D97-AF65-F5344CB8AC3E}">
        <p14:creationId xmlns:p14="http://schemas.microsoft.com/office/powerpoint/2010/main" val="19433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3" y="55659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Прочитай скороговорку. Запиши её в тетрадь.</a:t>
            </a:r>
          </a:p>
          <a:p>
            <a:r>
              <a:rPr lang="ru-RU" sz="4000" dirty="0"/>
              <a:t>Поставь ударение. Подчеркни </a:t>
            </a:r>
            <a:r>
              <a:rPr lang="ru-RU" sz="4000" dirty="0">
                <a:solidFill>
                  <a:srgbClr val="C00000"/>
                </a:solidFill>
              </a:rPr>
              <a:t>безударные </a:t>
            </a:r>
            <a:r>
              <a:rPr lang="ru-RU" sz="4000" dirty="0"/>
              <a:t>гласные.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9287" y="3048001"/>
            <a:ext cx="956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На дворе трава, на траве дрова.</a:t>
            </a:r>
          </a:p>
        </p:txBody>
      </p:sp>
    </p:spTree>
    <p:extLst>
      <p:ext uri="{BB962C8B-B14F-4D97-AF65-F5344CB8AC3E}">
        <p14:creationId xmlns:p14="http://schemas.microsoft.com/office/powerpoint/2010/main" val="374688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0782" y="2273541"/>
            <a:ext cx="10774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На дворе трава, на траве дрова.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843" y="291548"/>
            <a:ext cx="58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Проверь себя.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644348" y="2273541"/>
            <a:ext cx="119269" cy="28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43200" y="3021496"/>
            <a:ext cx="29154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446643" y="2273541"/>
            <a:ext cx="92766" cy="28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11757" y="3021496"/>
            <a:ext cx="198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56104" y="2372139"/>
            <a:ext cx="66261" cy="18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81461" y="3021496"/>
            <a:ext cx="2650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151165" y="2372139"/>
            <a:ext cx="92765" cy="18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303026" y="3021496"/>
            <a:ext cx="278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8052" y="937879"/>
            <a:ext cx="1187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Какие же безударные гласные звуки мы </a:t>
            </a:r>
            <a:r>
              <a:rPr lang="ru-RU" sz="3600" dirty="0">
                <a:solidFill>
                  <a:srgbClr val="C00000"/>
                </a:solidFill>
              </a:rPr>
              <a:t>слышим</a:t>
            </a:r>
            <a:r>
              <a:rPr lang="ru-RU" sz="3600" dirty="0">
                <a:solidFill>
                  <a:prstClr val="black"/>
                </a:solidFill>
              </a:rPr>
              <a:t>, а какие буквы </a:t>
            </a:r>
            <a:r>
              <a:rPr lang="ru-RU" sz="3600" dirty="0">
                <a:solidFill>
                  <a:srgbClr val="C00000"/>
                </a:solidFill>
              </a:rPr>
              <a:t>пишем</a:t>
            </a:r>
            <a:r>
              <a:rPr lang="ru-RU" sz="36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30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912" y="2273541"/>
            <a:ext cx="10774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На дворе трава, на траве дрова.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843" y="291548"/>
            <a:ext cx="58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Проверь себя.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644348" y="2273541"/>
            <a:ext cx="119269" cy="28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43200" y="3021496"/>
            <a:ext cx="29154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446643" y="2273541"/>
            <a:ext cx="92766" cy="28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11757" y="3021496"/>
            <a:ext cx="198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56104" y="2372139"/>
            <a:ext cx="66261" cy="18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81461" y="3021496"/>
            <a:ext cx="2650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151165" y="2372139"/>
            <a:ext cx="92765" cy="18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303026" y="3021496"/>
            <a:ext cx="278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8052" y="937879"/>
            <a:ext cx="1187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СЛЫШИМ - ПИШЕМ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8158" y="1955023"/>
            <a:ext cx="1444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6715" y="1955022"/>
            <a:ext cx="113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16418" y="1874381"/>
            <a:ext cx="9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057864" y="188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912" y="2273541"/>
            <a:ext cx="10774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На дворе трава, на траве дрова.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843" y="291548"/>
            <a:ext cx="58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Проверь себя.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644348" y="2273541"/>
            <a:ext cx="119269" cy="28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43200" y="3021496"/>
            <a:ext cx="29154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446643" y="2273541"/>
            <a:ext cx="92766" cy="28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11757" y="3021496"/>
            <a:ext cx="198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56104" y="2372139"/>
            <a:ext cx="66261" cy="18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81461" y="3021496"/>
            <a:ext cx="2650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151165" y="2372139"/>
            <a:ext cx="92765" cy="18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303026" y="3021496"/>
            <a:ext cx="278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727199" y="3502833"/>
          <a:ext cx="8128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c</a:t>
                      </a:r>
                      <a:r>
                        <a:rPr lang="ru-RU" sz="4800" dirty="0" err="1"/>
                        <a:t>лышим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пишем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/>
                        <a:t>На </a:t>
                      </a:r>
                      <a:r>
                        <a:rPr lang="ru-RU" sz="4800" dirty="0" err="1"/>
                        <a:t>дв</a:t>
                      </a:r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[</a:t>
                      </a:r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]</a:t>
                      </a:r>
                      <a:r>
                        <a:rPr lang="ru-RU" sz="4800" dirty="0"/>
                        <a:t>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На дв</a:t>
                      </a:r>
                      <a:r>
                        <a:rPr lang="ru-RU" sz="4800" u="sng" dirty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4800" dirty="0"/>
                        <a:t>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/>
                        <a:t>На </a:t>
                      </a:r>
                      <a:r>
                        <a:rPr lang="ru-RU" sz="4800" dirty="0" err="1"/>
                        <a:t>тр</a:t>
                      </a:r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[</a:t>
                      </a:r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]</a:t>
                      </a:r>
                      <a:r>
                        <a:rPr lang="ru-RU" sz="4800" dirty="0" err="1"/>
                        <a:t>ве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На тр</a:t>
                      </a:r>
                      <a:r>
                        <a:rPr lang="ru-RU" sz="4800" u="sng" dirty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ru-RU" sz="4800" dirty="0"/>
                        <a:t>ве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err="1"/>
                        <a:t>Др</a:t>
                      </a:r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[</a:t>
                      </a:r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en-US" sz="4800" dirty="0">
                          <a:solidFill>
                            <a:srgbClr val="C00000"/>
                          </a:solidFill>
                        </a:rPr>
                        <a:t>]</a:t>
                      </a:r>
                      <a:r>
                        <a:rPr lang="ru-RU" sz="4800" dirty="0" err="1"/>
                        <a:t>ва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др</a:t>
                      </a:r>
                      <a:r>
                        <a:rPr lang="ru-RU" sz="4800" u="sng" dirty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4800" dirty="0"/>
                        <a:t>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478158" y="1955023"/>
            <a:ext cx="1444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6715" y="1955022"/>
            <a:ext cx="113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4492487" y="4426226"/>
            <a:ext cx="11927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346715" y="5300870"/>
            <a:ext cx="132520" cy="119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644348" y="6082748"/>
            <a:ext cx="119270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8136836" y="4426226"/>
            <a:ext cx="152398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057322" y="5300870"/>
            <a:ext cx="155713" cy="119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7381461" y="6082748"/>
            <a:ext cx="132521" cy="14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16418" y="1874381"/>
            <a:ext cx="9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057864" y="188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[a]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2" y="424070"/>
            <a:ext cx="10747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Вывод: </a:t>
            </a:r>
            <a:r>
              <a:rPr lang="ru-RU" sz="5400" dirty="0"/>
              <a:t>Безударный гласный звук может обозначаться разными буквами.</a:t>
            </a:r>
          </a:p>
        </p:txBody>
      </p:sp>
    </p:spTree>
    <p:extLst>
      <p:ext uri="{BB962C8B-B14F-4D97-AF65-F5344CB8AC3E}">
        <p14:creationId xmlns:p14="http://schemas.microsoft.com/office/powerpoint/2010/main" val="15302469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522</Words>
  <Application>Microsoft Office PowerPoint</Application>
  <PresentationFormat>Широкоэкранный</PresentationFormat>
  <Paragraphs>121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Corbel</vt:lpstr>
      <vt:lpstr>Gill Sans MT</vt:lpstr>
      <vt:lpstr>Times New Roman</vt:lpstr>
      <vt:lpstr>Verdana</vt:lpstr>
      <vt:lpstr>Wingdings 2</vt:lpstr>
      <vt:lpstr>Тема Office</vt:lpstr>
      <vt:lpstr>Солнцестояние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правильно написать?</vt:lpstr>
      <vt:lpstr>Презентация PowerPoint</vt:lpstr>
      <vt:lpstr>Если папу зовут ВОЛК,  значит, писать надо</vt:lpstr>
      <vt:lpstr>А кто здесь?</vt:lpstr>
      <vt:lpstr>Как правильно написать:</vt:lpstr>
      <vt:lpstr>Презентация PowerPoint</vt:lpstr>
      <vt:lpstr> Если его папа – ЛИС, значит, мы будем писать так:</vt:lpstr>
      <vt:lpstr>Кто тут?</vt:lpstr>
      <vt:lpstr>Как напишем:</vt:lpstr>
      <vt:lpstr>Попробуй рассуждать также! Кто его отец? Значит, мы напишем…</vt:lpstr>
      <vt:lpstr>Презентация PowerPoint</vt:lpstr>
      <vt:lpstr>Проверь свою догадку:</vt:lpstr>
      <vt:lpstr>Попробуем ещё! Вставь буквы в слова:</vt:lpstr>
      <vt:lpstr>Презентация PowerPoint</vt:lpstr>
      <vt:lpstr>Презентация PowerPoint</vt:lpstr>
      <vt:lpstr>СДЕЛАЙ    ВЫВОД!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Гусейнова</dc:creator>
  <cp:lastModifiedBy>Наталья Гусейнова</cp:lastModifiedBy>
  <cp:revision>37</cp:revision>
  <dcterms:created xsi:type="dcterms:W3CDTF">2020-05-05T16:38:17Z</dcterms:created>
  <dcterms:modified xsi:type="dcterms:W3CDTF">2023-11-20T16:11:56Z</dcterms:modified>
</cp:coreProperties>
</file>