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8" r:id="rId3"/>
    <p:sldId id="270" r:id="rId4"/>
    <p:sldId id="259" r:id="rId5"/>
    <p:sldId id="272" r:id="rId6"/>
    <p:sldId id="271" r:id="rId7"/>
    <p:sldId id="260" r:id="rId8"/>
    <p:sldId id="269" r:id="rId9"/>
    <p:sldId id="261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9A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18" y="-5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99B55E-51DB-40F0-AD9A-E6886EE5270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F6A74D-3C0F-4B38-A369-CABB00F2B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9B55E-51DB-40F0-AD9A-E6886EE5270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6A74D-3C0F-4B38-A369-CABB00F2B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99B55E-51DB-40F0-AD9A-E6886EE5270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F6A74D-3C0F-4B38-A369-CABB00F2B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9B55E-51DB-40F0-AD9A-E6886EE5270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6A74D-3C0F-4B38-A369-CABB00F2B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99B55E-51DB-40F0-AD9A-E6886EE5270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FF6A74D-3C0F-4B38-A369-CABB00F2B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9B55E-51DB-40F0-AD9A-E6886EE5270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6A74D-3C0F-4B38-A369-CABB00F2B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9B55E-51DB-40F0-AD9A-E6886EE5270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6A74D-3C0F-4B38-A369-CABB00F2B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9B55E-51DB-40F0-AD9A-E6886EE5270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6A74D-3C0F-4B38-A369-CABB00F2B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99B55E-51DB-40F0-AD9A-E6886EE5270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6A74D-3C0F-4B38-A369-CABB00F2B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9B55E-51DB-40F0-AD9A-E6886EE5270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6A74D-3C0F-4B38-A369-CABB00F2B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9B55E-51DB-40F0-AD9A-E6886EE5270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6A74D-3C0F-4B38-A369-CABB00F2BD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99B55E-51DB-40F0-AD9A-E6886EE5270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FF6A74D-3C0F-4B38-A369-CABB00F2B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09_Girl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07_Michelle.mp3" TargetMode="Externa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gif"/><Relationship Id="rId7" Type="http://schemas.openxmlformats.org/officeDocument/2006/relationships/hyperlink" Target="http://images.yandex.ru/yandsearch?ed=1&amp;rpt=simage&amp;text=%D1%84%D0%BB%D0%B0%D0%B3%20%D0%A8%D0%BE%D1%82%D0%BB%D0%B0%D0%BD%D0%B4%D0%B8%D0%B8&amp;img_url=nat922.narod.ru/building/scotland_flag.jpg&amp;spsite=fake-007-2373105.ru&amp;p=3" TargetMode="Externa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09_Girl.mp3" TargetMode="External"/><Relationship Id="rId6" Type="http://schemas.openxmlformats.org/officeDocument/2006/relationships/image" Target="../media/image7.gif"/><Relationship Id="rId11" Type="http://schemas.openxmlformats.org/officeDocument/2006/relationships/image" Target="../media/image10.jpeg"/><Relationship Id="rId5" Type="http://schemas.openxmlformats.org/officeDocument/2006/relationships/image" Target="../media/image6.gif"/><Relationship Id="rId10" Type="http://schemas.openxmlformats.org/officeDocument/2006/relationships/hyperlink" Target="http://images.yandex.ru/yandsearch?rpt=simage&amp;ed=1&amp;text=%D1%84%D0%BB%D0%B0%D0%B3%20%D0%90%D0%BD%D0%B3%D0%BB%D0%B8%D0%B8&amp;img_url=topoboi.by.ru/img/flg/flg_1024x768/flgb_england.jpg&amp;spsite=fake-036-9771735.ru&amp;p=6" TargetMode="External"/><Relationship Id="rId4" Type="http://schemas.openxmlformats.org/officeDocument/2006/relationships/image" Target="../media/image5.gif"/><Relationship Id="rId9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6000792" cy="4572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   </a:t>
            </a:r>
            <a:r>
              <a:rPr lang="en-US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Do you know </a:t>
            </a:r>
            <a:br>
              <a:rPr lang="en-US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</a:br>
            <a:r>
              <a:rPr lang="en-US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English  – speaking </a:t>
            </a:r>
            <a:br>
              <a:rPr lang="en-US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</a:br>
            <a:r>
              <a:rPr lang="en-US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countries?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pic>
        <p:nvPicPr>
          <p:cNvPr id="4" name="Рисунок 3" descr="j028363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4572008"/>
            <a:ext cx="2071702" cy="1566868"/>
          </a:xfrm>
          <a:prstGeom prst="rect">
            <a:avLst/>
          </a:prstGeom>
        </p:spPr>
      </p:pic>
      <p:pic>
        <p:nvPicPr>
          <p:cNvPr id="5" name="09_Gir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214414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19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79ADE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1142984"/>
          <a:ext cx="6929486" cy="5678424"/>
        </p:xfrm>
        <a:graphic>
          <a:graphicData uri="http://schemas.openxmlformats.org/drawingml/2006/table">
            <a:tbl>
              <a:tblPr/>
              <a:tblGrid>
                <a:gridCol w="2858770"/>
                <a:gridCol w="4070716"/>
              </a:tblGrid>
              <a:tr h="3105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Elizabeth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Liz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Thomas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Tom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William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Bill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Susan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Sue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Michal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Mike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Robert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Bobby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Patricia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Pat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Antony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Tony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Pamela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Bernard MT Condensed" pitchFamily="18" charset="0"/>
                          <a:ea typeface="Times New Roman"/>
                          <a:cs typeface="Times New Roman"/>
                        </a:rPr>
                        <a:t>Pam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72440"/>
            <a:ext cx="7239000" cy="680068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67945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ShoRt</a:t>
            </a:r>
            <a:r>
              <a:rPr lang="en-US" dirty="0" smtClean="0">
                <a:solidFill>
                  <a:srgbClr val="C00000"/>
                </a:solidFill>
              </a:rPr>
              <a:t>   and  Full  Names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3399">
                <a:alpha val="81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1857364"/>
            <a:ext cx="642942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you!</a:t>
            </a:r>
          </a:p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Good luck!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                                         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-390256" y="2967335"/>
            <a:ext cx="9924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                      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9" name="07_Michel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929454" y="5786454"/>
            <a:ext cx="304800" cy="304800"/>
          </a:xfrm>
          <a:prstGeom prst="rect">
            <a:avLst/>
          </a:prstGeom>
        </p:spPr>
      </p:pic>
      <p:pic>
        <p:nvPicPr>
          <p:cNvPr id="10" name="Рисунок 9" descr="1cd3d300ea8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94" y="4357694"/>
            <a:ext cx="2857520" cy="1857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5946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accent6">
                <a:lumMod val="40000"/>
                <a:lumOff val="60000"/>
                <a:alpha val="26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6481786" cy="92867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Flags  and capitals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229600" cy="5268931"/>
          </a:xfrm>
          <a:noFill/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20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32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32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32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32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3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200" dirty="0" smtClean="0">
              <a:latin typeface="Arial Black" pitchFamily="34" charset="0"/>
            </a:endParaRPr>
          </a:p>
          <a:p>
            <a:pPr>
              <a:buNone/>
            </a:pPr>
            <a:endParaRPr lang="en-US" sz="3200" dirty="0" smtClean="0">
              <a:latin typeface="Arial Black" pitchFamily="34" charset="0"/>
            </a:endParaRPr>
          </a:p>
          <a:p>
            <a:pPr algn="ctr">
              <a:buNone/>
            </a:pPr>
            <a:endParaRPr lang="en-US" sz="3200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 Black" pitchFamily="34" charset="0"/>
              </a:rPr>
              <a:t> </a:t>
            </a:r>
          </a:p>
        </p:txBody>
      </p:sp>
      <p:pic>
        <p:nvPicPr>
          <p:cNvPr id="6" name="Рисунок 5" descr="flag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5357826"/>
            <a:ext cx="2381253" cy="1695452"/>
          </a:xfrm>
          <a:prstGeom prst="rect">
            <a:avLst/>
          </a:prstGeom>
        </p:spPr>
      </p:pic>
      <p:pic>
        <p:nvPicPr>
          <p:cNvPr id="5" name="Рисунок 4" descr="Флаг Новой Зеландии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928670"/>
            <a:ext cx="321471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28596" y="2214554"/>
            <a:ext cx="342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Arial Black" pitchFamily="34" charset="0"/>
              </a:rPr>
              <a:t>New  Zealand   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  <a:latin typeface="Arial Black" pitchFamily="34" charset="0"/>
              </a:rPr>
              <a:t> Wellington</a:t>
            </a:r>
            <a:endParaRPr lang="ru-RU" dirty="0"/>
          </a:p>
        </p:txBody>
      </p:sp>
      <p:pic>
        <p:nvPicPr>
          <p:cNvPr id="8" name="Рисунок 7" descr="http://www.idsa.com.ua/images/flags/canada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2786058"/>
            <a:ext cx="314327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Флаг Великобритании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4643446"/>
            <a:ext cx="300039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28596" y="6000768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Great Britain</a:t>
            </a:r>
          </a:p>
          <a:p>
            <a:pPr algn="ctr"/>
            <a:r>
              <a:rPr lang="en-US" dirty="0" smtClean="0">
                <a:latin typeface="Arial Black" pitchFamily="34" charset="0"/>
              </a:rPr>
              <a:t>London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14" name="Рисунок 13" descr="http://im5-tub.yandex.net/i?id=121489617-01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57752" y="785794"/>
            <a:ext cx="285752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4857752" y="2214554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Black" pitchFamily="34" charset="0"/>
              </a:rPr>
              <a:t>Scotland - Edinburgh</a:t>
            </a:r>
            <a:endParaRPr lang="ru-RU" b="1" dirty="0">
              <a:latin typeface="Arial Black" pitchFamily="34" charset="0"/>
            </a:endParaRPr>
          </a:p>
        </p:txBody>
      </p:sp>
      <p:pic>
        <p:nvPicPr>
          <p:cNvPr id="19" name="Содержимое 3" descr="Флаг Австралии"/>
          <p:cNvPicPr>
            <a:picLocks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57752" y="2643182"/>
            <a:ext cx="300039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4643438" y="421481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Black" pitchFamily="34" charset="0"/>
              </a:rPr>
              <a:t>Australia - Canberra</a:t>
            </a:r>
            <a:endParaRPr lang="ru-RU" b="1" dirty="0">
              <a:latin typeface="Arial Black" pitchFamily="34" charset="0"/>
            </a:endParaRPr>
          </a:p>
        </p:txBody>
      </p:sp>
      <p:pic>
        <p:nvPicPr>
          <p:cNvPr id="21" name="Рисунок 20" descr="http://im8-tub.yandex.net/i?id=26890377-01">
            <a:hlinkClick r:id="rId10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929190" y="4572008"/>
            <a:ext cx="3071834" cy="142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4857752" y="614364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Black" pitchFamily="34" charset="0"/>
              </a:rPr>
              <a:t>England - London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34" y="414338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Black" pitchFamily="34" charset="0"/>
              </a:rPr>
              <a:t>Canada - Ottawa</a:t>
            </a:r>
            <a:endParaRPr lang="ru-RU" b="1" dirty="0">
              <a:latin typeface="Arial Black" pitchFamily="34" charset="0"/>
            </a:endParaRPr>
          </a:p>
        </p:txBody>
      </p:sp>
      <p:pic>
        <p:nvPicPr>
          <p:cNvPr id="17" name="09_Gir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/>
          <a:stretch>
            <a:fillRect/>
          </a:stretch>
        </p:blipFill>
        <p:spPr>
          <a:xfrm>
            <a:off x="7572396" y="4857760"/>
            <a:ext cx="304800" cy="304800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14282" y="1142984"/>
            <a:ext cx="35719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r>
              <a:rPr lang="ru-RU" sz="2800" b="1" dirty="0" smtClean="0">
                <a:solidFill>
                  <a:schemeClr val="tx1"/>
                </a:solidFill>
              </a:rPr>
              <a:t>1</a:t>
            </a:r>
            <a:endParaRPr lang="ru-RU" sz="28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357686" y="1071546"/>
            <a:ext cx="428628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4</a:t>
            </a:r>
            <a:endParaRPr lang="ru-RU" sz="28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85720" y="3000372"/>
            <a:ext cx="428628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</a:t>
            </a:r>
            <a:endParaRPr lang="ru-RU" sz="28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57158" y="4929198"/>
            <a:ext cx="428628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3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429124" y="3071810"/>
            <a:ext cx="428628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5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500562" y="4857760"/>
            <a:ext cx="428628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r>
              <a:rPr lang="ru-RU" sz="2800" b="1" dirty="0" smtClean="0">
                <a:solidFill>
                  <a:schemeClr val="tx1"/>
                </a:solidFill>
              </a:rPr>
              <a:t>6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50194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2" grpId="0"/>
      <p:bldP spid="7" grpId="0"/>
      <p:bldP spid="13" grpId="0"/>
      <p:bldP spid="18" grpId="0"/>
      <p:bldP spid="20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239000" cy="32004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072462" cy="6858000"/>
          </a:xfr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00B0F0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marL="0" lvl="0" indent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6000" b="1" dirty="0" smtClean="0">
              <a:solidFill>
                <a:srgbClr val="0070C0"/>
              </a:solidFill>
              <a:latin typeface="Brush Script MT" pitchFamily="66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7800" b="1" dirty="0" smtClean="0">
                <a:solidFill>
                  <a:srgbClr val="0070C0"/>
                </a:solidFill>
                <a:latin typeface="Brush Script MT" pitchFamily="66" charset="0"/>
                <a:ea typeface="Times New Roman" pitchFamily="18" charset="0"/>
                <a:cs typeface="Times New Roman" pitchFamily="18" charset="0"/>
              </a:rPr>
              <a:t>Guess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7800" b="1" dirty="0" smtClean="0">
                <a:solidFill>
                  <a:srgbClr val="0070C0"/>
                </a:solidFill>
                <a:latin typeface="Brush Script MT" pitchFamily="66" charset="0"/>
                <a:ea typeface="Times New Roman" pitchFamily="18" charset="0"/>
                <a:cs typeface="Times New Roman" pitchFamily="18" charset="0"/>
              </a:rPr>
              <a:t>the English proverb</a:t>
            </a:r>
            <a:endParaRPr lang="ru-RU" sz="7800" b="1" dirty="0" smtClean="0">
              <a:solidFill>
                <a:srgbClr val="0070C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6000" b="1" dirty="0" smtClean="0">
              <a:latin typeface="Brush Script MT" pitchFamily="66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food2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929066"/>
            <a:ext cx="2044556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239000" cy="32004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072462" cy="6858000"/>
          </a:xfr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00B0F0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</a:pPr>
            <a:r>
              <a:rPr lang="en-US" sz="3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friend in need is a friend indeed.</a:t>
            </a: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</a:pPr>
            <a:r>
              <a:rPr lang="en-US" sz="3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You can’t kill two birds with one stone.</a:t>
            </a: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</a:pPr>
            <a:r>
              <a:rPr lang="en-US" sz="3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Never put off till tomorrow what you can do today.</a:t>
            </a: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</a:pPr>
            <a:r>
              <a:rPr lang="en-US" sz="3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He who laughs last laughs best.</a:t>
            </a: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</a:pPr>
            <a:r>
              <a:rPr lang="en-US" sz="3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bird in the hand is worth two in the bush.</a:t>
            </a: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</a:pPr>
            <a:r>
              <a:rPr lang="en-US" sz="3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All is well that ends well.</a:t>
            </a:r>
            <a:endParaRPr lang="ru-RU" sz="36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239000" cy="32004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072462" cy="6858000"/>
          </a:xfr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00B0F0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6000" b="1" dirty="0" smtClean="0">
              <a:solidFill>
                <a:srgbClr val="0070C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6000" b="1" dirty="0" smtClean="0">
                <a:solidFill>
                  <a:srgbClr val="FF0000"/>
                </a:solidFill>
                <a:latin typeface="Brush Script MT" pitchFamily="66" charset="0"/>
                <a:ea typeface="Times New Roman" pitchFamily="18" charset="0"/>
                <a:cs typeface="Times New Roman" pitchFamily="18" charset="0"/>
              </a:rPr>
              <a:t>Stop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6000" b="1" dirty="0" smtClean="0">
                <a:solidFill>
                  <a:srgbClr val="FF0000"/>
                </a:solidFill>
                <a:latin typeface="Brush Script MT" pitchFamily="66" charset="0"/>
                <a:ea typeface="Times New Roman" pitchFamily="18" charset="0"/>
                <a:cs typeface="Times New Roman" pitchFamily="18" charset="0"/>
              </a:rPr>
              <a:t>game!</a:t>
            </a:r>
            <a:endParaRPr lang="en-US" sz="16000" b="1" dirty="0" smtClean="0">
              <a:solidFill>
                <a:srgbClr val="FF0000"/>
              </a:solidFill>
              <a:latin typeface="Brush Script MT" pitchFamily="66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food2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4643422"/>
            <a:ext cx="2044556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239000" cy="32004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072462" cy="6858000"/>
          </a:xfr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rgbClr val="00B0F0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5400" b="1" dirty="0" smtClean="0">
                <a:solidFill>
                  <a:srgbClr val="002060"/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Countries</a:t>
            </a:r>
            <a:r>
              <a:rPr lang="en-US" sz="4000" b="1" dirty="0" smtClean="0">
                <a:solidFill>
                  <a:srgbClr val="002060"/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4000" b="1" dirty="0" smtClean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4000" dirty="0" smtClean="0">
                <a:solidFill>
                  <a:srgbClr val="002060"/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Cities</a:t>
            </a:r>
            <a:endParaRPr lang="ru-RU" sz="5400" dirty="0" smtClean="0">
              <a:solidFill>
                <a:srgbClr val="002060"/>
              </a:solidFill>
              <a:latin typeface="Arial" pitchFamily="34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5400" b="1" dirty="0" smtClean="0">
                <a:solidFill>
                  <a:srgbClr val="002060"/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People</a:t>
            </a:r>
            <a:endParaRPr lang="ru-RU" sz="5400" dirty="0" smtClean="0">
              <a:solidFill>
                <a:srgbClr val="002060"/>
              </a:solidFill>
              <a:latin typeface="Arial" pitchFamily="34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4000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5400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Bernard MT Condensed" pitchFamily="18" charset="0"/>
                <a:ea typeface="Times New Roman" pitchFamily="18" charset="0"/>
                <a:cs typeface="Times New Roman" pitchFamily="18" charset="0"/>
              </a:rPr>
              <a:t>Facts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food2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929066"/>
            <a:ext cx="2044556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chemeClr val="tx2">
                <a:lumMod val="40000"/>
                <a:lumOff val="60000"/>
              </a:schemeClr>
            </a:gs>
            <a:gs pos="100000">
              <a:schemeClr val="accent4">
                <a:lumMod val="60000"/>
                <a:lumOff val="40000"/>
                <a:alpha val="69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215338" cy="1142984"/>
          </a:xfrm>
          <a:noFill/>
        </p:spPr>
        <p:txBody>
          <a:bodyPr>
            <a:normAutofit fontScale="90000"/>
          </a:bodyPr>
          <a:lstStyle/>
          <a:p>
            <a:r>
              <a:rPr lang="en-US" i="1" u="sng" dirty="0" smtClean="0"/>
              <a:t>The 6</a:t>
            </a:r>
            <a:r>
              <a:rPr lang="en-US" i="1" u="sng" baseline="30000" dirty="0" smtClean="0"/>
              <a:t>th</a:t>
            </a:r>
            <a:r>
              <a:rPr lang="en-US" i="1" u="sng" dirty="0" smtClean="0"/>
              <a:t> game</a:t>
            </a:r>
            <a:r>
              <a:rPr lang="en-US" i="1" dirty="0" smtClean="0"/>
              <a:t> ”Parts and Wholes”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714348" y="1214422"/>
          <a:ext cx="7143800" cy="5000660"/>
        </p:xfrm>
        <a:graphic>
          <a:graphicData uri="http://schemas.openxmlformats.org/drawingml/2006/table">
            <a:tbl>
              <a:tblPr/>
              <a:tblGrid>
                <a:gridCol w="3500462"/>
                <a:gridCol w="3643338"/>
              </a:tblGrid>
              <a:tr h="500066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San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Great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New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John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Ringo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George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Paul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Zealand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Starr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Harrison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Mc </a:t>
                      </a:r>
                      <a:r>
                        <a:rPr lang="en-US" sz="3600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Cartney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Britain</a:t>
                      </a:r>
                      <a:endParaRPr lang="ru-RU" sz="3600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Francisco</a:t>
                      </a:r>
                      <a:endParaRPr lang="ru-RU" sz="3600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Lennon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215338" cy="1142984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i="1" u="sng" dirty="0" smtClean="0">
                <a:solidFill>
                  <a:schemeClr val="tx2">
                    <a:lumMod val="50000"/>
                  </a:schemeClr>
                </a:solidFill>
              </a:rPr>
              <a:t>The 6</a:t>
            </a:r>
            <a:r>
              <a:rPr lang="en-US" i="1" u="sng" baseline="30000" dirty="0" smtClean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US" i="1" u="sng" dirty="0" smtClean="0">
                <a:solidFill>
                  <a:schemeClr val="tx2">
                    <a:lumMod val="50000"/>
                  </a:schemeClr>
                </a:solidFill>
              </a:rPr>
              <a:t> game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 ”Parts and Wholes”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714348" y="1214422"/>
          <a:ext cx="7143800" cy="5000660"/>
        </p:xfrm>
        <a:graphic>
          <a:graphicData uri="http://schemas.openxmlformats.org/drawingml/2006/table">
            <a:tbl>
              <a:tblPr/>
              <a:tblGrid>
                <a:gridCol w="3500462"/>
                <a:gridCol w="3643338"/>
              </a:tblGrid>
              <a:tr h="500066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San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Great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New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John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Ringo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George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Paul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Francisco</a:t>
                      </a:r>
                      <a:endParaRPr lang="ru-RU" sz="3600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Britain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Zealand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Lennon</a:t>
                      </a:r>
                      <a:endParaRPr lang="ru-RU" sz="3600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Starr</a:t>
                      </a:r>
                      <a:endParaRPr lang="ru-RU" sz="3600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Harrison</a:t>
                      </a:r>
                      <a:endParaRPr lang="ru-RU" sz="3600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Mc </a:t>
                      </a:r>
                      <a:r>
                        <a:rPr lang="en-US" sz="360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Cartney</a:t>
                      </a:r>
                      <a:endParaRPr lang="ru-RU" sz="36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5646" marR="65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chemeClr val="accent4">
                <a:lumMod val="60000"/>
                <a:lumOff val="40000"/>
              </a:schemeClr>
            </a:gs>
            <a:gs pos="39999">
              <a:schemeClr val="accent6">
                <a:lumMod val="40000"/>
                <a:lumOff val="60000"/>
                <a:alpha val="50000"/>
              </a:schemeClr>
            </a:gs>
            <a:gs pos="20000">
              <a:schemeClr val="tx2">
                <a:lumMod val="40000"/>
                <a:lumOff val="60000"/>
              </a:schemeClr>
            </a:gs>
            <a:gs pos="100000">
              <a:schemeClr val="accent4">
                <a:lumMod val="60000"/>
                <a:lumOff val="40000"/>
                <a:alpha val="69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ShoRt</a:t>
            </a:r>
            <a:r>
              <a:rPr lang="en-US" dirty="0" smtClean="0">
                <a:solidFill>
                  <a:srgbClr val="C00000"/>
                </a:solidFill>
              </a:rPr>
              <a:t>   and  Full  Names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1142984"/>
          <a:ext cx="6929486" cy="5047488"/>
        </p:xfrm>
        <a:graphic>
          <a:graphicData uri="http://schemas.openxmlformats.org/drawingml/2006/table">
            <a:tbl>
              <a:tblPr/>
              <a:tblGrid>
                <a:gridCol w="2858770"/>
                <a:gridCol w="4070716"/>
              </a:tblGrid>
              <a:tr h="3105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Elizabeth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Mike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Thomas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Bobby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William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Pat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Susan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Tony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Michal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Sue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Robert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Pam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Patricia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Bill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Antony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Tom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Pamela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7030A0"/>
                          </a:solidFill>
                          <a:latin typeface="Algerian" pitchFamily="82" charset="0"/>
                          <a:ea typeface="Times New Roman"/>
                          <a:cs typeface="Times New Roman"/>
                        </a:rPr>
                        <a:t>Liz</a:t>
                      </a:r>
                      <a:endParaRPr lang="ru-RU" sz="3200" b="1" i="1" dirty="0">
                        <a:solidFill>
                          <a:srgbClr val="7030A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294</TotalTime>
  <Words>201</Words>
  <Application>Microsoft Office PowerPoint</Application>
  <PresentationFormat>Экран (4:3)</PresentationFormat>
  <Paragraphs>120</Paragraphs>
  <Slides>11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Слайд 1</vt:lpstr>
      <vt:lpstr>Flags  and capitals</vt:lpstr>
      <vt:lpstr>Слайд 3</vt:lpstr>
      <vt:lpstr>Слайд 4</vt:lpstr>
      <vt:lpstr>Слайд 5</vt:lpstr>
      <vt:lpstr>Слайд 6</vt:lpstr>
      <vt:lpstr>The 6th game ”Parts and Wholes” </vt:lpstr>
      <vt:lpstr>The 6th game ”Parts and Wholes” </vt:lpstr>
      <vt:lpstr>ShoRt   and  Full  Names</vt:lpstr>
      <vt:lpstr>ShoRt   and  Full  Names</vt:lpstr>
      <vt:lpstr>Слайд 11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AMD Athlon</dc:creator>
  <cp:lastModifiedBy>Ирина</cp:lastModifiedBy>
  <cp:revision>43</cp:revision>
  <dcterms:created xsi:type="dcterms:W3CDTF">2010-11-07T16:51:55Z</dcterms:created>
  <dcterms:modified xsi:type="dcterms:W3CDTF">2023-11-20T13:27:52Z</dcterms:modified>
</cp:coreProperties>
</file>