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0" r:id="rId3"/>
    <p:sldId id="263" r:id="rId4"/>
    <p:sldId id="267" r:id="rId5"/>
    <p:sldId id="264" r:id="rId6"/>
    <p:sldId id="265" r:id="rId7"/>
    <p:sldId id="268" r:id="rId8"/>
    <p:sldId id="266" r:id="rId9"/>
    <p:sldId id="269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65" d="100"/>
          <a:sy n="65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25.10.2023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6624736" cy="115212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школа – партнёры в воспитании»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115157" cy="288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1663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Педагогика должна стать наукой для</a:t>
            </a:r>
          </a:p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 – и для учителей, и для родителей.</a:t>
            </a:r>
          </a:p>
          <a:p>
            <a:pPr algn="r"/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В.А. Сухомлинский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0919" y="5661248"/>
            <a:ext cx="317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Составитель: Николаева Ф.Ф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Классный руководитель 7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            Все </a:t>
            </a:r>
            <a:r>
              <a:rPr lang="ru-RU" sz="2400" b="1" dirty="0"/>
              <a:t>это позволяет родителям лучше узнать своих детей, открыть для себя еще не известные стороны их интересов и увлечений. К сожалению, активность родителей снижается, когда дети переходят в среднее и старшее звено. Но даже единичные коллективные дела класса, проводимые совместно с родителями, имеют огромный воспитательный эффект.</a:t>
            </a:r>
          </a:p>
          <a:p>
            <a:pPr marL="0" indent="0" algn="just">
              <a:buNone/>
            </a:pPr>
            <a:r>
              <a:rPr lang="ru-RU" sz="2400" b="1" dirty="0" smtClean="0"/>
              <a:t>             Все </a:t>
            </a:r>
            <a:r>
              <a:rPr lang="ru-RU" sz="2400" b="1" dirty="0"/>
              <a:t>рассмотренные направления, формы и методы работы классного руководителя с родителями обучающихся способствуют созданию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благоприятной среды </a:t>
            </a:r>
            <a:r>
              <a:rPr lang="ru-RU" sz="2400" b="1" dirty="0"/>
              <a:t>для организации школьного воспитательного процесса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7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"/>
            <a:ext cx="8424936" cy="1052735"/>
          </a:xfrm>
        </p:spPr>
        <p:txBody>
          <a:bodyPr>
            <a:norm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ритча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        Четыре свечи спокойно горели и потихоньку таяли.… Было так тихо, что слышалось, как они разговаривают.</a:t>
            </a:r>
          </a:p>
          <a:p>
            <a:pPr marL="0" indent="0">
              <a:buNone/>
            </a:pPr>
            <a:r>
              <a:rPr lang="ru-RU" sz="1600" b="1" dirty="0" smtClean="0"/>
              <a:t>Первая сказала:</a:t>
            </a:r>
          </a:p>
          <a:p>
            <a:pPr marL="0" indent="0">
              <a:buNone/>
            </a:pPr>
            <a:r>
              <a:rPr lang="ru-RU" sz="1600" b="1" dirty="0" smtClean="0"/>
              <a:t> -Я -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спокойствие</a:t>
            </a:r>
            <a:r>
              <a:rPr lang="ru-RU" sz="1600" b="1" dirty="0" smtClean="0"/>
              <a:t>. К сожалению, люди не могут меня сохранить. Думаю, мне не остаётся ничего другого, как погаснуть!</a:t>
            </a:r>
          </a:p>
          <a:p>
            <a:pPr marL="0" indent="0">
              <a:buNone/>
            </a:pPr>
            <a:r>
              <a:rPr lang="ru-RU" sz="1600" b="1" dirty="0" smtClean="0"/>
              <a:t>И </a:t>
            </a:r>
            <a:r>
              <a:rPr lang="ru-RU" sz="1600" b="1" dirty="0"/>
              <a:t>огонёк этой свечи погас.</a:t>
            </a:r>
          </a:p>
          <a:p>
            <a:pPr marL="0" indent="0">
              <a:buNone/>
            </a:pPr>
            <a:r>
              <a:rPr lang="ru-RU" sz="1600" b="1" dirty="0"/>
              <a:t>Вторая сказала:</a:t>
            </a:r>
          </a:p>
          <a:p>
            <a:pPr marL="0" indent="0">
              <a:buNone/>
            </a:pPr>
            <a:r>
              <a:rPr lang="ru-RU" sz="1600" b="1" dirty="0" smtClean="0"/>
              <a:t> -</a:t>
            </a:r>
            <a:r>
              <a:rPr lang="ru-RU" sz="1600" b="1" dirty="0"/>
              <a:t>Я -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вера</a:t>
            </a:r>
            <a:r>
              <a:rPr lang="ru-RU" sz="1600" b="1" dirty="0"/>
              <a:t>, к сожалению, я никому не нужна. Люди не хотят ничего слушать обо мне, поэтому мне нет смысла гореть дальше.</a:t>
            </a:r>
          </a:p>
          <a:p>
            <a:pPr marL="0" indent="0">
              <a:buNone/>
            </a:pPr>
            <a:r>
              <a:rPr lang="ru-RU" sz="1600" b="1" dirty="0"/>
              <a:t>Подул лёгкий ветерок и загасил свечу.</a:t>
            </a:r>
          </a:p>
          <a:p>
            <a:pPr marL="0" indent="0">
              <a:buNone/>
            </a:pPr>
            <a:r>
              <a:rPr lang="ru-RU" sz="1600" b="1" dirty="0"/>
              <a:t>Опечалившись, третья свеча произнесла:</a:t>
            </a:r>
          </a:p>
          <a:p>
            <a:pPr marL="0" indent="0">
              <a:buNone/>
            </a:pPr>
            <a:r>
              <a:rPr lang="ru-RU" sz="1600" b="1" dirty="0" smtClean="0"/>
              <a:t> -</a:t>
            </a:r>
            <a:r>
              <a:rPr lang="ru-RU" sz="1600" b="1" dirty="0"/>
              <a:t>Я -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любовь, </a:t>
            </a:r>
            <a:r>
              <a:rPr lang="ru-RU" sz="1600" b="1" dirty="0"/>
              <a:t>у меня нет больше сил гореть. Люди не ценят меня и не понимают. И эта свеча угасла</a:t>
            </a:r>
            <a:r>
              <a:rPr lang="ru-RU" sz="1600" b="1" dirty="0" smtClean="0"/>
              <a:t>…   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         Вдруг…в </a:t>
            </a:r>
            <a:r>
              <a:rPr lang="ru-RU" sz="1600" b="1" dirty="0"/>
              <a:t>комнату зашёл ребёнок и увидел три потухшие свечи. Испугавшись, он закричал:</a:t>
            </a:r>
          </a:p>
          <a:p>
            <a:pPr marL="0" indent="0">
              <a:buNone/>
            </a:pPr>
            <a:r>
              <a:rPr lang="ru-RU" sz="1600" b="1" dirty="0"/>
              <a:t>- Что вы делаете?! Вы должны гореть - я боюсь темноты! - произнеся это, он заплакал.</a:t>
            </a:r>
          </a:p>
          <a:p>
            <a:pPr marL="0" indent="0">
              <a:buNone/>
            </a:pPr>
            <a:r>
              <a:rPr lang="ru-RU" sz="1600" b="1" dirty="0"/>
              <a:t>Тогда четвёртая свеча сказала:</a:t>
            </a:r>
          </a:p>
          <a:p>
            <a:pPr marL="0" indent="0">
              <a:buNone/>
            </a:pPr>
            <a:r>
              <a:rPr lang="ru-RU" sz="1600" b="1" dirty="0"/>
              <a:t>-Не бойся и не плачь! Пока я горю, всегда можно зажечь и другие три свечи: я -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надежда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6007" r="12336" b="20929"/>
          <a:stretch/>
        </p:blipFill>
        <p:spPr bwMode="auto">
          <a:xfrm>
            <a:off x="2571187" y="1988840"/>
            <a:ext cx="47401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46" y="3275856"/>
            <a:ext cx="469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75" y="4199154"/>
            <a:ext cx="485910" cy="52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822846" cy="8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1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04056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94C600">
                    <a:lumMod val="50000"/>
                  </a:srgbClr>
                </a:solidFill>
              </a:rPr>
              <a:t>          Этой </a:t>
            </a:r>
            <a:r>
              <a:rPr lang="ru-RU" sz="2400" b="1" dirty="0">
                <a:solidFill>
                  <a:srgbClr val="94C600">
                    <a:lumMod val="50000"/>
                  </a:srgbClr>
                </a:solidFill>
              </a:rPr>
              <a:t>свечой в жизни ребёнка являются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родители и педагоги</a:t>
            </a:r>
            <a:r>
              <a:rPr lang="ru-RU" sz="2400" b="1" dirty="0">
                <a:solidFill>
                  <a:srgbClr val="94C600">
                    <a:lumMod val="50000"/>
                  </a:srgbClr>
                </a:solidFill>
              </a:rPr>
              <a:t>, которые светят другим, сгорая сами. Именно мы с вами должны зажечь в сердцах детей огонь желания познать этот мир, захотеть его изменить, сделать себя и окружающих лучше.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68" y="2852936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родителях, на одних родителях лежит священнейшая обязанность сделать своих детей человеками, обязанность же учебных заведений – сделать их учеными, гражданами, членами государства.…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Виссарион </a:t>
            </a:r>
            <a:r>
              <a:rPr lang="ru-RU" dirty="0"/>
              <a:t>Григорьевич </a:t>
            </a:r>
            <a:r>
              <a:rPr lang="ru-RU" dirty="0" smtClean="0"/>
              <a:t>Белинский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Так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давайте же вместе делать наших детей человеками. Хорошо воспитанные дети -  эта наша счастливое будущее. Так думайте о будущем, а будущее – это наши дети».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Цените и берегите свою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семью</a:t>
            </a:r>
            <a:r>
              <a:rPr lang="ru-RU" b="1" dirty="0"/>
              <a:t>, потому что именно она нужна вам и вашим детям для душевного комфорта. Это ваша крепость от бурь и невзгод современной жизни.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58" y="3212976"/>
            <a:ext cx="418011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1723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Хочу пожелать  вам здоровья,  удачи и творческих успехов.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Всем </a:t>
            </a:r>
            <a:r>
              <a:rPr lang="ru-RU" sz="2400" b="1" dirty="0" smtClean="0">
                <a:solidFill>
                  <a:srgbClr val="C00000"/>
                </a:solidFill>
              </a:rPr>
              <a:t>спасибо!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4644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Цель: </a:t>
            </a:r>
            <a:r>
              <a:rPr lang="ru-RU" sz="2400" b="1" dirty="0"/>
              <a:t>поиск оптимальных форм совместной работы школы и семьи в интересах ребенка.</a:t>
            </a:r>
          </a:p>
          <a:p>
            <a:endParaRPr lang="ru-RU" sz="2400" b="1" dirty="0"/>
          </a:p>
          <a:p>
            <a:r>
              <a:rPr lang="ru-RU" sz="2400" b="1" dirty="0"/>
              <a:t>Какие </a:t>
            </a:r>
            <a:r>
              <a:rPr lang="ru-RU" sz="2400" b="1" dirty="0">
                <a:solidFill>
                  <a:schemeClr val="accent6"/>
                </a:solidFill>
              </a:rPr>
              <a:t>задачи </a:t>
            </a:r>
            <a:r>
              <a:rPr lang="ru-RU" sz="2400" b="1" dirty="0"/>
              <a:t>стоят перед нами? </a:t>
            </a:r>
          </a:p>
          <a:p>
            <a:r>
              <a:rPr lang="ru-RU" sz="2400" b="1" dirty="0"/>
              <a:t>1) Сделать школу и семью союзниками в воспитании детей;</a:t>
            </a:r>
          </a:p>
          <a:p>
            <a:r>
              <a:rPr lang="ru-RU" sz="2400" b="1" dirty="0"/>
              <a:t>2) Обеспечить полное взаимопонимание и согласованное взаимодействие школы и семьи в осуществлении комплексного подхода к воспитанию;</a:t>
            </a:r>
          </a:p>
          <a:p>
            <a:r>
              <a:rPr lang="ru-RU" sz="2400" b="1" dirty="0"/>
              <a:t>3) Обеспечить единство требований школы и семьи.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002890"/>
            <a:ext cx="8856984" cy="494639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b="1" dirty="0"/>
              <a:t>Проблема взаимодействия семьи и школы  является актуальной. Современные родители зачастую неправильно видят «благо» для своих детей: работают днём и ночью, чтобы обеспечить своих чад материально всем самым необходимым, лучшим и модным. Но, к сожалению, в таком ритме жизни не вкладывают самое главное и самое дорогое 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моральные ценности</a:t>
            </a:r>
            <a:r>
              <a:rPr lang="ru-RU" sz="2400" b="1" dirty="0"/>
              <a:t>, полностью полагаясь в воспитании на школу. Школа, в свою очередь, говорит о роли семьи в воспитании. Нет, не с целью переложить ответственность, просто, как говорил Л.Н. Толстой: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«Счастлив тот, кто счастлив у себя дома».</a:t>
            </a:r>
            <a:r>
              <a:rPr lang="ru-RU" sz="2400" b="1" dirty="0"/>
              <a:t> И, если в семье принято уважать старших, то ребёнок будет это делать и вне дома. Ведь самый главный пример  для любого ребёнка его родитель – самый лучший, самый важный; тот, который на его взгляд, всегда поступает  правильно. Себастьян Брандт сказал: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«Ребёнок учится тому, что видит у себя в дому».</a:t>
            </a:r>
          </a:p>
        </p:txBody>
      </p:sp>
    </p:spTree>
    <p:extLst>
      <p:ext uri="{BB962C8B-B14F-4D97-AF65-F5344CB8AC3E}">
        <p14:creationId xmlns:p14="http://schemas.microsoft.com/office/powerpoint/2010/main" val="35915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23" y="1772816"/>
            <a:ext cx="2841018" cy="1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" y="1772816"/>
            <a:ext cx="2609217" cy="173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46545"/>
            <a:ext cx="2528084" cy="168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3778"/>
            <a:ext cx="4029150" cy="26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Ребёнка должны воспитывать родители, а все социальные институты могут лишь помочь им в обеспечении условий для саморазвития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2167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8245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Обычно </a:t>
            </a:r>
            <a:r>
              <a:rPr lang="ru-RU" sz="2400" b="1" dirty="0"/>
              <a:t>говорят так: «Мы – школа, а вы, родители, должны воспитывать детей, почему вы не воспитываете?» Родители же говорят обратное: «Мы отдали детей в школу, пускай школа и воспитывает их, почему она не воспитывает?»    Получается так, что желание захватить власть в свои руки в деле воспитания </a:t>
            </a:r>
            <a:r>
              <a:rPr lang="ru-RU" sz="2400" b="1" dirty="0" smtClean="0"/>
              <a:t>детей </a:t>
            </a:r>
            <a:r>
              <a:rPr lang="ru-RU" sz="2400" b="1" dirty="0"/>
              <a:t>нет ни у семьи, ни у школы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903984" cy="256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820472" cy="936105"/>
          </a:xfrm>
        </p:spPr>
        <p:txBody>
          <a:bodyPr>
            <a:normAutofit/>
          </a:bodyPr>
          <a:lstStyle/>
          <a:p>
            <a:r>
              <a:rPr lang="ru-RU" b="1" dirty="0" smtClean="0"/>
              <a:t> Семья </a:t>
            </a:r>
            <a:r>
              <a:rPr lang="ru-RU" b="1" dirty="0"/>
              <a:t>и школа – это берег и море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7" y="1628800"/>
            <a:ext cx="6984242" cy="465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14908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берегу ребенок делает свои первые шаги, получает первые уроки жизни, а потом перед ним открывается необозримое море Знаний, и курс в этом море прокладывает школа. Это не значит, что он должен совсем оторваться от берега»</a:t>
            </a:r>
          </a:p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(Лев Кассиль)</a:t>
            </a:r>
          </a:p>
        </p:txBody>
      </p:sp>
    </p:spTree>
    <p:extLst>
      <p:ext uri="{BB962C8B-B14F-4D97-AF65-F5344CB8AC3E}">
        <p14:creationId xmlns:p14="http://schemas.microsoft.com/office/powerpoint/2010/main" val="35719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 </a:t>
            </a:r>
            <a:r>
              <a:rPr lang="ru-RU" sz="2400" b="1" dirty="0"/>
              <a:t>Школа и семья должны из состояния «сосуществования» перейти к теснейшему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сотрудничеству.</a:t>
            </a:r>
            <a:r>
              <a:rPr lang="ru-RU" sz="2400" b="1" dirty="0"/>
              <a:t> Постоянный дружеский контакт семьи и школы — это залог достижения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успеха</a:t>
            </a:r>
            <a:r>
              <a:rPr lang="ru-RU" sz="2400" b="1" dirty="0"/>
              <a:t> в воспитании подрастающего поколения. </a:t>
            </a:r>
          </a:p>
          <a:p>
            <a:pPr marL="0" indent="0" algn="just">
              <a:buNone/>
            </a:pPr>
            <a:r>
              <a:rPr lang="ru-RU" sz="2400" b="1" dirty="0" smtClean="0"/>
              <a:t>         Укрепление </a:t>
            </a:r>
            <a:r>
              <a:rPr lang="ru-RU" sz="2400" b="1" dirty="0"/>
              <a:t>взаимосвязи семьи и  школы на сегодняшний день является одной их важных проблем воспитания. В этом сотрудничестве школа выступает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ведущей организацией и руководящей силой.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942184" cy="262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4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544616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sz="2400" b="1" dirty="0"/>
              <a:t> эффективного сотрудничества с родителями: повысить ответственность родителей за процесс воспитания своих детей, заинтересовать их в положительном результате образовательного процесса.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ru-RU" sz="2400" b="1" dirty="0"/>
              <a:t>, которые помогут прийти к поставленной цели:</a:t>
            </a:r>
          </a:p>
          <a:p>
            <a:r>
              <a:rPr lang="ru-RU" sz="2400" b="1" dirty="0"/>
              <a:t>1. создать атмосферу взаимопонимания между детьми, учителями и родителями в образовательной и воспитательной среде;</a:t>
            </a:r>
          </a:p>
          <a:p>
            <a:r>
              <a:rPr lang="ru-RU" sz="2400" b="1" dirty="0"/>
              <a:t>2. изучить семьи учащихся и условия воспитания ребёнка в семье;</a:t>
            </a:r>
          </a:p>
          <a:p>
            <a:r>
              <a:rPr lang="ru-RU" sz="2400" b="1" dirty="0"/>
              <a:t>3. установить тесную и плодотворную связь с родителями, привлекать их к учебной деятельности детей и внеурочной, внеклассной работе;</a:t>
            </a:r>
          </a:p>
          <a:p>
            <a:r>
              <a:rPr lang="ru-RU" sz="2400" b="1" dirty="0"/>
              <a:t>4. способствовать формированию доверительных и доброжелательных отношений между родителями и детьми, педагогами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4865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544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Совместная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родителей 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обучающихся</a:t>
            </a:r>
          </a:p>
          <a:p>
            <a:pPr marL="0" indent="0">
              <a:buNone/>
            </a:pPr>
            <a:r>
              <a:rPr lang="ru-RU" sz="2800" b="1" dirty="0"/>
              <a:t>1.	Конференция;</a:t>
            </a:r>
          </a:p>
          <a:p>
            <a:pPr marL="0" indent="0">
              <a:buNone/>
            </a:pPr>
            <a:r>
              <a:rPr lang="ru-RU" sz="2800" b="1" dirty="0"/>
              <a:t>2.	Практикум</a:t>
            </a:r>
          </a:p>
          <a:p>
            <a:pPr marL="0" indent="0">
              <a:buNone/>
            </a:pPr>
            <a:r>
              <a:rPr lang="ru-RU" sz="2800" b="1" dirty="0"/>
              <a:t>3.	Открытые уроки и внеклассные мероприятия;</a:t>
            </a:r>
          </a:p>
          <a:p>
            <a:pPr marL="0" indent="0">
              <a:buNone/>
            </a:pPr>
            <a:r>
              <a:rPr lang="ru-RU" sz="2800" b="1" dirty="0"/>
              <a:t>4.	Педагогическая дискуссия</a:t>
            </a:r>
          </a:p>
          <a:p>
            <a:pPr marL="0" indent="0">
              <a:buNone/>
            </a:pPr>
            <a:r>
              <a:rPr lang="ru-RU" sz="2800" b="1" dirty="0"/>
              <a:t>5.	Переписка с родителями;</a:t>
            </a:r>
          </a:p>
          <a:p>
            <a:pPr marL="0" indent="0">
              <a:buNone/>
            </a:pPr>
            <a:r>
              <a:rPr lang="ru-RU" sz="2800" b="1" dirty="0"/>
              <a:t>6.	Совместные мероприятия;</a:t>
            </a:r>
          </a:p>
          <a:p>
            <a:pPr marL="0" indent="0">
              <a:buNone/>
            </a:pPr>
            <a:r>
              <a:rPr lang="ru-RU" sz="2800" b="1" dirty="0"/>
              <a:t>7.	живой разговор</a:t>
            </a:r>
          </a:p>
          <a:p>
            <a:pPr marL="0" indent="0">
              <a:buNone/>
            </a:pPr>
            <a:r>
              <a:rPr lang="ru-RU" sz="2800" b="1" dirty="0"/>
              <a:t>8.	телефонный звонок</a:t>
            </a:r>
          </a:p>
          <a:p>
            <a:pPr marL="0" indent="0">
              <a:buNone/>
            </a:pPr>
            <a:r>
              <a:rPr lang="ru-RU" sz="2800" b="1" dirty="0"/>
              <a:t>9.	опросники и анкеты</a:t>
            </a:r>
          </a:p>
          <a:p>
            <a:pPr marL="0" indent="0">
              <a:buNone/>
            </a:pPr>
            <a:r>
              <a:rPr lang="ru-RU" sz="2800" b="1" dirty="0"/>
              <a:t>10.	благодарственные письма</a:t>
            </a:r>
          </a:p>
          <a:p>
            <a:pPr marL="0" indent="0">
              <a:buNone/>
            </a:pPr>
            <a:r>
              <a:rPr lang="ru-RU" sz="2800" b="1" dirty="0"/>
              <a:t>11.	родительский мастер-класс</a:t>
            </a:r>
          </a:p>
          <a:p>
            <a:pPr marL="0" indent="0">
              <a:buNone/>
            </a:pPr>
            <a:r>
              <a:rPr lang="ru-RU" sz="2800" b="1" dirty="0"/>
              <a:t>12.	родительские </a:t>
            </a:r>
            <a:r>
              <a:rPr lang="ru-RU" sz="2800" b="1" dirty="0" smtClean="0"/>
              <a:t>лектории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687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ec1478d473574f99a70b4c2793af5d4ab2"/>
</p:tagLst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985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«Семья и школа – партнёры в воспитании»  </vt:lpstr>
      <vt:lpstr>Презентация PowerPoint</vt:lpstr>
      <vt:lpstr>Презентация PowerPoint</vt:lpstr>
      <vt:lpstr>Презентация PowerPoint</vt:lpstr>
      <vt:lpstr>Презентация PowerPoint</vt:lpstr>
      <vt:lpstr> Семья и школа – это берег и море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Притча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Противоборство и объединение</dc:title>
  <dc:creator>obstinate</dc:creator>
  <dc:description>Шаблон презентации с сайта https://presentation-creation.ru/</dc:description>
  <cp:lastModifiedBy>Федианна</cp:lastModifiedBy>
  <cp:revision>567</cp:revision>
  <dcterms:created xsi:type="dcterms:W3CDTF">2018-02-25T09:09:03Z</dcterms:created>
  <dcterms:modified xsi:type="dcterms:W3CDTF">2023-10-25T06:02:21Z</dcterms:modified>
</cp:coreProperties>
</file>