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7" r:id="rId9"/>
    <p:sldId id="276" r:id="rId10"/>
    <p:sldId id="263" r:id="rId11"/>
    <p:sldId id="266" r:id="rId12"/>
    <p:sldId id="265" r:id="rId13"/>
    <p:sldId id="278" r:id="rId14"/>
    <p:sldId id="274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2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doshkolnik.ru/patriotizm/11989-blokada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intolimp.org/publication/biesieda-sniatiie-blokady-lieninghrada.html" TargetMode="External"/><Relationship Id="rId4" Type="http://schemas.openxmlformats.org/officeDocument/2006/relationships/hyperlink" Target="https://nsportal.ru/nachalnaya-shkola/vospitatelnaya-rabota/2017/10/21/klassnyy-chas-po-teme-blokada-leningrad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47;&#1072;&#1075;&#1088;&#1091;&#1079;&#1082;&#1080;%20&#1080;&#1079;%20&#1048;&#1085;&#1090;&#1077;&#1088;&#1085;&#1077;&#1090;&#1072;\&#1074;&#1089;&#1090;&#1072;&#1074;&#1072;&#1081;%20&#1089;&#1090;&#1088;&#1072;&#1085;&#1072;%20&#1086;&#1075;&#1088;&#1086;&#1084;&#1085;&#1072;&#1103;.mp3" TargetMode="Externa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.wallhere.com/photos/81/e7/wall_brick_hole-629665.jpg!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4320480" cy="1470025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C00000"/>
                </a:solidFill>
                <a:cs typeface="Aharoni" pitchFamily="2" charset="-79"/>
              </a:rPr>
              <a:t>Город герой – </a:t>
            </a:r>
            <a:br>
              <a:rPr lang="ru-RU" b="1" dirty="0" smtClean="0">
                <a:solidFill>
                  <a:srgbClr val="C00000"/>
                </a:solidFill>
                <a:cs typeface="Aharoni" pitchFamily="2" charset="-79"/>
              </a:rPr>
            </a:br>
            <a:r>
              <a:rPr lang="ru-RU" b="1" dirty="0" smtClean="0">
                <a:solidFill>
                  <a:srgbClr val="C00000"/>
                </a:solidFill>
                <a:cs typeface="Aharoni" pitchFamily="2" charset="-79"/>
              </a:rPr>
              <a:t>           Ленинград</a:t>
            </a:r>
            <a:endParaRPr lang="ru-RU" b="1" dirty="0">
              <a:solidFill>
                <a:srgbClr val="C00000"/>
              </a:solidFill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12160" y="1628800"/>
            <a:ext cx="2908920" cy="4032448"/>
          </a:xfrm>
        </p:spPr>
        <p:txBody>
          <a:bodyPr>
            <a:normAutofit fontScale="92500"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27 января 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1944 года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День ПОЛНОГО освобождения ЛЕНИНГРАДА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 от фашистской БЛОКАДЫ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33" name="Picture 9" descr="http://img-fotki.yandex.ru/get/4907/47407354.efd/0_169187_20ef6eae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188640"/>
            <a:ext cx="720080" cy="1489821"/>
          </a:xfrm>
          <a:prstGeom prst="rect">
            <a:avLst/>
          </a:prstGeom>
          <a:noFill/>
        </p:spPr>
      </p:pic>
      <p:pic>
        <p:nvPicPr>
          <p:cNvPr id="9" name="Picture 9" descr="http://img-fotki.yandex.ru/get/4907/47407354.efd/0_169187_20ef6eae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88640"/>
            <a:ext cx="720080" cy="1489823"/>
          </a:xfrm>
          <a:prstGeom prst="rect">
            <a:avLst/>
          </a:prstGeom>
          <a:noFill/>
        </p:spPr>
      </p:pic>
      <p:pic>
        <p:nvPicPr>
          <p:cNvPr id="1035" name="Picture 11" descr="http://www.playcast.ru/uploads/2015/04/10/131088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0"/>
            <a:ext cx="1656185" cy="1871005"/>
          </a:xfrm>
          <a:prstGeom prst="rect">
            <a:avLst/>
          </a:prstGeom>
          <a:noFill/>
        </p:spPr>
      </p:pic>
      <p:pic>
        <p:nvPicPr>
          <p:cNvPr id="1037" name="Picture 13" descr="http://spbfoto.spb.ru/foto/data/media/4/DSC_0450.jpg"/>
          <p:cNvPicPr>
            <a:picLocks noChangeAspect="1" noChangeArrowheads="1"/>
          </p:cNvPicPr>
          <p:nvPr/>
        </p:nvPicPr>
        <p:blipFill>
          <a:blip r:embed="rId5" cstate="print"/>
          <a:srcRect l="9934" r="2079" b="4255"/>
          <a:stretch>
            <a:fillRect/>
          </a:stretch>
        </p:blipFill>
        <p:spPr bwMode="auto">
          <a:xfrm>
            <a:off x="179512" y="1700808"/>
            <a:ext cx="5841441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.wallhere.com/photos/81/e7/wall_brick_hole-629665.jpg!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9"/>
            <a:ext cx="6552728" cy="864096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Arial Black" pitchFamily="34" charset="0"/>
              </a:rPr>
              <a:t>Заводская больница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13314" name="Picture 2" descr="http://fenixclub.com/uploads/56904/img-686676-d41d8cd98f.jpg"/>
          <p:cNvPicPr>
            <a:picLocks noChangeAspect="1" noChangeArrowheads="1"/>
          </p:cNvPicPr>
          <p:nvPr/>
        </p:nvPicPr>
        <p:blipFill>
          <a:blip r:embed="rId3" cstate="print"/>
          <a:srcRect t="18900" b="13376"/>
          <a:stretch>
            <a:fillRect/>
          </a:stretch>
        </p:blipFill>
        <p:spPr bwMode="auto">
          <a:xfrm>
            <a:off x="251520" y="4293096"/>
            <a:ext cx="4504660" cy="2232248"/>
          </a:xfrm>
          <a:prstGeom prst="rect">
            <a:avLst/>
          </a:prstGeom>
          <a:noFill/>
        </p:spPr>
      </p:pic>
      <p:pic>
        <p:nvPicPr>
          <p:cNvPr id="8" name="Picture 4" descr="LastSca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980728"/>
            <a:ext cx="4049712" cy="557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79512" y="1124744"/>
            <a:ext cx="4572000" cy="270843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700" dirty="0" smtClean="0">
                <a:latin typeface="Arial Black" pitchFamily="34" charset="0"/>
              </a:rPr>
              <a:t>В первые дни войны хирург А.Н.Хрусталёв прочитал врачам лекции по военно-полевой хирургии.29 августа  было полно раненых. Все, кто мог, оказывали первую помощь. В первые дни обстрела был частично разрушен второй этаж больницы. Всего же за время блокады было 69 прямых попаданий.  </a:t>
            </a:r>
            <a:endParaRPr lang="ru-RU" sz="17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.wallhere.com/photos/81/e7/wall_brick_hole-629665.jpg!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0" name="Picture 2" descr="https://kolpino.ru/upload/medialibrary/0cb/0cba3a46c7c4795c5de30a6206fc6824.jpg"/>
          <p:cNvPicPr>
            <a:picLocks noChangeAspect="1" noChangeArrowheads="1"/>
          </p:cNvPicPr>
          <p:nvPr/>
        </p:nvPicPr>
        <p:blipFill>
          <a:blip r:embed="rId3" cstate="print"/>
          <a:srcRect l="2105" t="2604" b="23167"/>
          <a:stretch>
            <a:fillRect/>
          </a:stretch>
        </p:blipFill>
        <p:spPr bwMode="auto">
          <a:xfrm>
            <a:off x="3419872" y="3140968"/>
            <a:ext cx="5404390" cy="3312368"/>
          </a:xfrm>
          <a:prstGeom prst="rect">
            <a:avLst/>
          </a:prstGeom>
          <a:noFill/>
        </p:spPr>
      </p:pic>
      <p:pic>
        <p:nvPicPr>
          <p:cNvPr id="12292" name="Picture 4" descr="https://aopetros.ru/images/stories/kolpinoshkola/p10807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764704"/>
            <a:ext cx="4644008" cy="34786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.wallhere.com/photos/81/e7/wall_brick_hole-629665.jpg!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4" descr="IMG_257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04664"/>
            <a:ext cx="7704856" cy="612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.wallhere.com/photos/81/e7/wall_brick_hole-629665.jpg!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755576" y="1124744"/>
            <a:ext cx="75608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Вечером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27 января по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радио объявили о полном снятии блокады.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323528" y="1628800"/>
            <a:ext cx="84248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30-го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января из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Ленинграда пришёл первый пассажирский поезд.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323528" y="2060848"/>
            <a:ext cx="842493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Началась новая жизнь – послевоенная. Отдыхать было некогда. Из 2183 жилых домов к январю 1944 осталось 327. Из 45000  жителей – 2196. Постепенно люди стали возвращаться…</a:t>
            </a: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323528" y="3068960"/>
            <a:ext cx="82089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восстановлении родного города и завода принимали участие все, и даже дети.</a:t>
            </a:r>
          </a:p>
        </p:txBody>
      </p:sp>
      <p:pic>
        <p:nvPicPr>
          <p:cNvPr id="9" name="Picture 2" descr="http://risunkipobedy.ru/wp-content/uploads/2018/11/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501008"/>
            <a:ext cx="4313568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.wallhere.com/photos/81/e7/wall_brick_hole-629665.jpg!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2656"/>
            <a:ext cx="7812360" cy="792088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Arial Black" pitchFamily="34" charset="0"/>
              </a:rPr>
              <a:t>Мы не забудем тех , кто </a:t>
            </a: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отдал жизнь за Родину, за счастье нынешних поколений.</a:t>
            </a:r>
            <a:endParaRPr lang="ru-RU" sz="2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212976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51520" y="4869160"/>
            <a:ext cx="4608512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http://r78.fssprus.ru/files/78/gallery_2016/08.05.2016/5_201651016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24744"/>
            <a:ext cx="7784463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.wallhere.com/photos/81/e7/wall_brick_hole-629665.jpg!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316416" cy="5328592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b="1" dirty="0" smtClean="0"/>
              <a:t>Источники информации:</a:t>
            </a:r>
            <a:br>
              <a:rPr lang="ru-RU" sz="1800" b="1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1. Адамович А., </a:t>
            </a:r>
            <a:r>
              <a:rPr lang="ru-RU" sz="1800" dirty="0" err="1" smtClean="0"/>
              <a:t>Гранин</a:t>
            </a:r>
            <a:r>
              <a:rPr lang="ru-RU" sz="1800" dirty="0" smtClean="0"/>
              <a:t> Д. Блокадная </a:t>
            </a:r>
            <a:r>
              <a:rPr lang="ru-RU" sz="1800" dirty="0" err="1" smtClean="0"/>
              <a:t>книга.-СПб</a:t>
            </a:r>
            <a:r>
              <a:rPr lang="ru-RU" sz="1800" dirty="0" smtClean="0"/>
              <a:t>. «</a:t>
            </a:r>
            <a:r>
              <a:rPr lang="ru-RU" sz="1800" dirty="0" err="1" smtClean="0"/>
              <a:t>Печаный</a:t>
            </a:r>
            <a:r>
              <a:rPr lang="ru-RU" sz="1800" dirty="0" smtClean="0"/>
              <a:t> двор», 1994.-390с.</a:t>
            </a:r>
            <a:br>
              <a:rPr lang="ru-RU" sz="1800" dirty="0" smtClean="0"/>
            </a:br>
            <a:r>
              <a:rPr lang="ru-RU" sz="1800" dirty="0" smtClean="0"/>
              <a:t>2.</a:t>
            </a:r>
            <a:r>
              <a:rPr lang="ru-RU" sz="1800" u="sng" dirty="0" smtClean="0">
                <a:hlinkClick r:id="rId3"/>
              </a:rPr>
              <a:t>http://doshkolnik.ru/patriotizm/11989-blokada.html</a:t>
            </a:r>
            <a:r>
              <a:rPr lang="ru-RU" sz="1800" dirty="0" smtClean="0"/>
              <a:t>;</a:t>
            </a:r>
            <a:br>
              <a:rPr lang="ru-RU" sz="1800" dirty="0" smtClean="0"/>
            </a:br>
            <a:r>
              <a:rPr lang="ru-RU" sz="1800" dirty="0" smtClean="0"/>
              <a:t>3. </a:t>
            </a:r>
            <a:r>
              <a:rPr lang="ru-RU" sz="1800" u="sng" dirty="0" smtClean="0">
                <a:hlinkClick r:id="rId4"/>
              </a:rPr>
              <a:t>https://nsportal.ru/nachalnaya-shkola/vospitatelnaya-rabota/2017/10/21/klassnyy-chas-po-teme-blokada-leningrada</a:t>
            </a:r>
            <a:r>
              <a:rPr lang="ru-RU" sz="1800" dirty="0" smtClean="0"/>
              <a:t>;</a:t>
            </a:r>
            <a:br>
              <a:rPr lang="ru-RU" sz="1800" dirty="0" smtClean="0"/>
            </a:br>
            <a:r>
              <a:rPr lang="ru-RU" sz="1800" dirty="0" smtClean="0"/>
              <a:t>4. </a:t>
            </a:r>
            <a:r>
              <a:rPr lang="ru-RU" sz="1800" u="sng" dirty="0" smtClean="0">
                <a:hlinkClick r:id="rId3"/>
              </a:rPr>
              <a:t>http://doshkolnik.ru/patriotizm/11989-blokada.html</a:t>
            </a:r>
            <a:r>
              <a:rPr lang="ru-RU" sz="1800" dirty="0" smtClean="0"/>
              <a:t>;</a:t>
            </a:r>
            <a:br>
              <a:rPr lang="ru-RU" sz="1800" dirty="0" smtClean="0"/>
            </a:br>
            <a:r>
              <a:rPr lang="ru-RU" sz="1800" dirty="0" smtClean="0"/>
              <a:t>5. </a:t>
            </a:r>
            <a:r>
              <a:rPr lang="ru-RU" sz="1800" u="sng" dirty="0" smtClean="0">
                <a:hlinkClick r:id="rId5"/>
              </a:rPr>
              <a:t>https://intolimp.org/publication/biesieda-sniatiie-blokady-lieninghrada.html</a:t>
            </a:r>
            <a:r>
              <a:rPr lang="ru-RU" sz="1800" dirty="0" smtClean="0"/>
              <a:t>;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51520" y="4869160"/>
            <a:ext cx="4608512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.wallhere.com/photos/81/e7/wall_brick_hole-629665.jpg!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548680"/>
            <a:ext cx="8568952" cy="1512168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C00000"/>
                </a:solidFill>
                <a:cs typeface="Aharoni" pitchFamily="2" charset="-79"/>
              </a:rPr>
              <a:t>22 июня 1941года</a:t>
            </a:r>
            <a:br>
              <a:rPr lang="ru-RU" b="1" dirty="0" smtClean="0">
                <a:solidFill>
                  <a:srgbClr val="C00000"/>
                </a:solidFill>
                <a:cs typeface="Aharoni" pitchFamily="2" charset="-79"/>
              </a:rPr>
            </a:br>
            <a:r>
              <a:rPr lang="ru-RU" sz="2900" b="1" dirty="0" smtClean="0">
                <a:latin typeface="Arial Black" pitchFamily="34" charset="0"/>
                <a:cs typeface="Aharoni" pitchFamily="2" charset="-79"/>
              </a:rPr>
              <a:t>Началась  Великая Отечественная война.</a:t>
            </a:r>
            <a:r>
              <a:rPr lang="ru-RU" sz="3500" b="1" dirty="0" smtClean="0">
                <a:solidFill>
                  <a:srgbClr val="C00000"/>
                </a:solidFill>
                <a:cs typeface="Aharoni" pitchFamily="2" charset="-79"/>
              </a:rPr>
              <a:t/>
            </a:r>
            <a:br>
              <a:rPr lang="ru-RU" sz="3500" b="1" dirty="0" smtClean="0">
                <a:solidFill>
                  <a:srgbClr val="C00000"/>
                </a:solidFill>
                <a:cs typeface="Aharoni" pitchFamily="2" charset="-79"/>
              </a:rPr>
            </a:br>
            <a:r>
              <a:rPr lang="ru-RU" sz="3500" b="1" dirty="0" smtClean="0">
                <a:solidFill>
                  <a:srgbClr val="C00000"/>
                </a:solidFill>
                <a:cs typeface="Aharoni" pitchFamily="2" charset="-79"/>
              </a:rPr>
              <a:t/>
            </a:r>
            <a:br>
              <a:rPr lang="ru-RU" sz="3500" b="1" dirty="0" smtClean="0">
                <a:solidFill>
                  <a:srgbClr val="C00000"/>
                </a:solidFill>
                <a:cs typeface="Aharoni" pitchFamily="2" charset="-79"/>
              </a:rPr>
            </a:br>
            <a:endParaRPr lang="ru-RU" sz="35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жжжж</a:t>
            </a:r>
            <a:endParaRPr lang="ru-RU" dirty="0"/>
          </a:p>
        </p:txBody>
      </p:sp>
      <p:pic>
        <p:nvPicPr>
          <p:cNvPr id="16386" name="Picture 2" descr="http://www.ekkl.ru/images/buc6djLJUV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3645024"/>
            <a:ext cx="3865175" cy="2916999"/>
          </a:xfrm>
          <a:prstGeom prst="rect">
            <a:avLst/>
          </a:prstGeom>
          <a:noFill/>
        </p:spPr>
      </p:pic>
      <p:pic>
        <p:nvPicPr>
          <p:cNvPr id="16388" name="Picture 4" descr="https://b1.culture.ru/c/729738.jpg"/>
          <p:cNvPicPr>
            <a:picLocks noChangeAspect="1" noChangeArrowheads="1"/>
          </p:cNvPicPr>
          <p:nvPr/>
        </p:nvPicPr>
        <p:blipFill>
          <a:blip r:embed="rId5" cstate="print"/>
          <a:srcRect r="24716"/>
          <a:stretch>
            <a:fillRect/>
          </a:stretch>
        </p:blipFill>
        <p:spPr bwMode="auto">
          <a:xfrm>
            <a:off x="251520" y="1340768"/>
            <a:ext cx="3936109" cy="2942007"/>
          </a:xfrm>
          <a:prstGeom prst="rect">
            <a:avLst/>
          </a:prstGeom>
          <a:noFill/>
        </p:spPr>
      </p:pic>
      <p:pic>
        <p:nvPicPr>
          <p:cNvPr id="16390" name="Picture 6" descr="https://b1.culture.ru/c/241380.jpg"/>
          <p:cNvPicPr>
            <a:picLocks noChangeAspect="1" noChangeArrowheads="1"/>
          </p:cNvPicPr>
          <p:nvPr/>
        </p:nvPicPr>
        <p:blipFill>
          <a:blip r:embed="rId6" cstate="print"/>
          <a:srcRect l="2568" r="4978"/>
          <a:stretch>
            <a:fillRect/>
          </a:stretch>
        </p:blipFill>
        <p:spPr bwMode="auto">
          <a:xfrm>
            <a:off x="5796136" y="1268760"/>
            <a:ext cx="3086886" cy="4044752"/>
          </a:xfrm>
          <a:prstGeom prst="rect">
            <a:avLst/>
          </a:prstGeom>
          <a:noFill/>
        </p:spPr>
      </p:pic>
      <p:pic>
        <p:nvPicPr>
          <p:cNvPr id="8" name="вставай страна огромна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8244408" y="548680"/>
            <a:ext cx="304800" cy="304800"/>
          </a:xfrm>
          <a:prstGeom prst="rect">
            <a:avLst/>
          </a:prstGeom>
        </p:spPr>
      </p:pic>
      <p:pic>
        <p:nvPicPr>
          <p:cNvPr id="9" name="Picture 4" descr="https://b1.culture.ru/c/729738.jpg"/>
          <p:cNvPicPr>
            <a:picLocks noChangeAspect="1" noChangeArrowheads="1"/>
          </p:cNvPicPr>
          <p:nvPr/>
        </p:nvPicPr>
        <p:blipFill>
          <a:blip r:embed="rId5" cstate="print"/>
          <a:srcRect r="24716"/>
          <a:stretch>
            <a:fillRect/>
          </a:stretch>
        </p:blipFill>
        <p:spPr bwMode="auto">
          <a:xfrm>
            <a:off x="179512" y="1340768"/>
            <a:ext cx="3936109" cy="2942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77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.wallhere.com/photos/81/e7/wall_brick_hole-629665.jpg!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764704"/>
            <a:ext cx="8064896" cy="1080120"/>
          </a:xfrm>
        </p:spPr>
        <p:txBody>
          <a:bodyPr>
            <a:normAutofit fontScale="90000"/>
          </a:bodyPr>
          <a:lstStyle/>
          <a:p>
            <a:pPr algn="l"/>
            <a:r>
              <a:rPr lang="ru-RU" sz="2900" dirty="0" smtClean="0">
                <a:solidFill>
                  <a:srgbClr val="C00000"/>
                </a:solidFill>
                <a:latin typeface="Arial Black" pitchFamily="34" charset="0"/>
              </a:rPr>
              <a:t>8 сентября 1941 г.</a:t>
            </a:r>
            <a:r>
              <a:rPr lang="ru-RU" sz="2900" dirty="0" smtClean="0">
                <a:latin typeface="Arial Black" pitchFamily="34" charset="0"/>
              </a:rPr>
              <a:t/>
            </a:r>
            <a:br>
              <a:rPr lang="ru-RU" sz="2900" dirty="0" smtClean="0">
                <a:latin typeface="Arial Black" pitchFamily="34" charset="0"/>
              </a:rPr>
            </a:br>
            <a:r>
              <a:rPr lang="ru-RU" sz="2900" dirty="0" smtClean="0">
                <a:latin typeface="Arial Black" pitchFamily="34" charset="0"/>
              </a:rPr>
              <a:t> фашисты захватили Шлиссельбург. Ленинград был блокирован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upload.wikimedia.org/wikipedia/commons/thumb/1/10/Siege_of_Leningrad%2C_1941-09-21.svg/1280px-Siege_of_Leningrad%2C_1941-09-21.svg.png"/>
          <p:cNvPicPr>
            <a:picLocks noChangeAspect="1" noChangeArrowheads="1"/>
          </p:cNvPicPr>
          <p:nvPr/>
        </p:nvPicPr>
        <p:blipFill>
          <a:blip r:embed="rId3" cstate="print"/>
          <a:srcRect l="1791" t="4798" r="7778" b="4030"/>
          <a:stretch>
            <a:fillRect/>
          </a:stretch>
        </p:blipFill>
        <p:spPr bwMode="auto">
          <a:xfrm>
            <a:off x="467544" y="2060848"/>
            <a:ext cx="7920879" cy="447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.wallhere.com/photos/81/e7/wall_brick_hole-629665.jpg!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27576" y="980728"/>
            <a:ext cx="3816424" cy="504056"/>
          </a:xfrm>
        </p:spPr>
        <p:txBody>
          <a:bodyPr>
            <a:normAutofit fontScale="77500" lnSpcReduction="20000"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Arial Black" pitchFamily="34" charset="0"/>
              </a:rPr>
              <a:t>Вводятся патрули и проверка документов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7" name="Picture 4" descr="https://kolpino.ru/photo/retro/R023.jpg"/>
          <p:cNvPicPr>
            <a:picLocks noChangeAspect="1" noChangeArrowheads="1"/>
          </p:cNvPicPr>
          <p:nvPr/>
        </p:nvPicPr>
        <p:blipFill>
          <a:blip r:embed="rId3" cstate="print"/>
          <a:srcRect t="7968"/>
          <a:stretch>
            <a:fillRect/>
          </a:stretch>
        </p:blipFill>
        <p:spPr bwMode="auto">
          <a:xfrm>
            <a:off x="323528" y="980728"/>
            <a:ext cx="4752528" cy="2802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солда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412776"/>
            <a:ext cx="2479675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https://pastvu.com/_p/a/w/r/m/wrmy8ib811yuuqxwmy.jpg"/>
          <p:cNvPicPr>
            <a:picLocks noChangeAspect="1" noChangeArrowheads="1"/>
          </p:cNvPicPr>
          <p:nvPr/>
        </p:nvPicPr>
        <p:blipFill>
          <a:blip r:embed="rId5" cstate="print"/>
          <a:srcRect l="3188" t="2359" r="2763" b="5621"/>
          <a:stretch>
            <a:fillRect/>
          </a:stretch>
        </p:blipFill>
        <p:spPr bwMode="auto">
          <a:xfrm>
            <a:off x="2411760" y="3717032"/>
            <a:ext cx="3960440" cy="2616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0" y="4509120"/>
            <a:ext cx="2555776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Строятся оборонительные сооружения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827584" y="548680"/>
            <a:ext cx="3816424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Формирование Ижорского батальона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.wallhere.com/photos/81/e7/wall_brick_hole-629665.jpg!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4572000" y="620688"/>
            <a:ext cx="439248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>
                <a:latin typeface="Arial Black" pitchFamily="34" charset="0"/>
              </a:rPr>
              <a:t>Вырыто  два противотанковых рва,120 км траншей, установлено 290 огневых точек: 9 дотов, 214 дзотов,  67 врытых в землю танковых башен, более 3000 щитков из корабельной брони</a:t>
            </a:r>
            <a:r>
              <a:rPr lang="ru-RU" i="1" dirty="0">
                <a:latin typeface="Arial Black" pitchFamily="34" charset="0"/>
              </a:rPr>
              <a:t>.</a:t>
            </a: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8936" y="3068960"/>
            <a:ext cx="442265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rдотis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356992"/>
            <a:ext cx="4147255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https://history-doc.ru/wp-content/uploads/2020/07/2-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620688"/>
            <a:ext cx="4329099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.wallhere.com/photos/81/e7/wall_brick_hole-629665.jpg!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18" descr="рубежи колпин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04664"/>
            <a:ext cx="6912768" cy="613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.wallhere.com/photos/81/e7/wall_brick_hole-629665.jpg!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848872" cy="79208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700" b="1" dirty="0" smtClean="0">
                <a:latin typeface="Arial Black" pitchFamily="34" charset="0"/>
              </a:rPr>
              <a:t>Организация работы завода</a:t>
            </a:r>
            <a:br>
              <a:rPr lang="ru-RU" sz="2700" b="1" dirty="0" smtClean="0">
                <a:latin typeface="Arial Black" pitchFamily="34" charset="0"/>
              </a:rPr>
            </a:br>
            <a:r>
              <a:rPr lang="ru-RU" sz="2700" b="1" dirty="0" smtClean="0">
                <a:latin typeface="Arial Black" pitchFamily="34" charset="0"/>
              </a:rPr>
              <a:t> в условиях блокады</a:t>
            </a:r>
            <a:r>
              <a:rPr lang="ru-RU" sz="2700" dirty="0" smtClean="0">
                <a:latin typeface="Arial Black" pitchFamily="34" charset="0"/>
              </a:rPr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5362" name="Picture 2" descr="https://diletant.media/upload/medialibrary/a5b/a5bf3bcb6da7aa500910d449384e328e.jpg"/>
          <p:cNvPicPr>
            <a:picLocks noChangeAspect="1" noChangeArrowheads="1"/>
          </p:cNvPicPr>
          <p:nvPr/>
        </p:nvPicPr>
        <p:blipFill>
          <a:blip r:embed="rId3" cstate="print"/>
          <a:srcRect l="11791"/>
          <a:stretch>
            <a:fillRect/>
          </a:stretch>
        </p:blipFill>
        <p:spPr bwMode="auto">
          <a:xfrm>
            <a:off x="323528" y="1412776"/>
            <a:ext cx="3960440" cy="2699884"/>
          </a:xfrm>
          <a:prstGeom prst="rect">
            <a:avLst/>
          </a:prstGeom>
          <a:noFill/>
        </p:spPr>
      </p:pic>
      <p:pic>
        <p:nvPicPr>
          <p:cNvPr id="8" name="Picture 8" descr="https://ds02.infourok.ru/uploads/ex/0913/0008bba2-5a832b5f/5/img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340768"/>
            <a:ext cx="3672408" cy="2754306"/>
          </a:xfrm>
          <a:prstGeom prst="rect">
            <a:avLst/>
          </a:prstGeom>
          <a:noFill/>
        </p:spPr>
      </p:pic>
      <p:pic>
        <p:nvPicPr>
          <p:cNvPr id="15364" name="Picture 4" descr="https://sun9-13.userapi.com/c858120/v858120074/19aacf/SOd4xXM5txA.jpg"/>
          <p:cNvPicPr>
            <a:picLocks noChangeAspect="1" noChangeArrowheads="1"/>
          </p:cNvPicPr>
          <p:nvPr/>
        </p:nvPicPr>
        <p:blipFill>
          <a:blip r:embed="rId5" cstate="print"/>
          <a:srcRect r="9698" b="4762"/>
          <a:stretch>
            <a:fillRect/>
          </a:stretch>
        </p:blipFill>
        <p:spPr bwMode="auto">
          <a:xfrm>
            <a:off x="467544" y="4149080"/>
            <a:ext cx="3781333" cy="2542374"/>
          </a:xfrm>
          <a:prstGeom prst="rect">
            <a:avLst/>
          </a:prstGeom>
          <a:noFill/>
        </p:spPr>
      </p:pic>
      <p:pic>
        <p:nvPicPr>
          <p:cNvPr id="15366" name="Picture 6" descr="https://spleten.net/wp-content/uploads/2021/02/CbjtbJ_read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4221088"/>
            <a:ext cx="3744416" cy="2426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.wallhere.com/photos/81/e7/wall_brick_hole-629665.jpg!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5" descr="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052736"/>
            <a:ext cx="426802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716016" y="1196752"/>
            <a:ext cx="4176464" cy="410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dirty="0" smtClean="0">
              <a:latin typeface="Arial Black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ru-RU" dirty="0" smtClean="0">
                <a:latin typeface="Arial Black" pitchFamily="34" charset="0"/>
              </a:rPr>
              <a:t>23 января 1944 года. На </a:t>
            </a:r>
            <a:r>
              <a:rPr lang="ru-RU" dirty="0">
                <a:latin typeface="Arial Black" pitchFamily="34" charset="0"/>
              </a:rPr>
              <a:t>территории Ижорского завода около заводской трубы разорвался последний 8942 – </a:t>
            </a:r>
            <a:r>
              <a:rPr lang="ru-RU" dirty="0" err="1">
                <a:latin typeface="Arial Black" pitchFamily="34" charset="0"/>
              </a:rPr>
              <a:t>й</a:t>
            </a:r>
            <a:r>
              <a:rPr lang="ru-RU" dirty="0">
                <a:latin typeface="Arial Black" pitchFamily="34" charset="0"/>
              </a:rPr>
              <a:t> по счёту снаряд. Эта труба простояла всю блокаду. В  ней был оборудован наблюдательный пункт, который корректировал огонь наших батарей и засекал вражеские. Немцы пристрелялись к трубе (в ней было 23 пробоины).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.wallhere.com/photos/81/e7/wall_brick_hole-629665.jpg!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30" descr="Колпино улицы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548680"/>
            <a:ext cx="3960812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AutoShape 2" descr="https://cdn.spbdnevnik.ru/uploads/block/image/277206/__medium_%D0%91%D0%BB%D0%BE%D0%BA%D0%B0%D0%B4%D0%B08_cmyk.jp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https://cdn.spbdnevnik.ru/uploads/block/image/277206/__medium_%D0%91%D0%BB%D0%BE%D0%BA%D0%B0%D0%B4%D0%B08_cmyk.jp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https://cdn.spbdnevnik.ru/uploads/block/image/277206/__medium_%D0%91%D0%BB%D0%BE%D0%BA%D0%B0%D0%B4%D0%B08_cmyk.jp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4" name="AutoShape 8" descr="https://smolbattle.ru/data/attachments/1101/1101565-c935c91374589162da8b95ee14bf66c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6" name="AutoShape 10" descr="https://smolbattle.ru/data/attachments/1101/1101565-c935c91374589162da8b95ee14bf66c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4" cstate="print"/>
          <a:srcRect l="26869" t="37371" r="39466" b="24977"/>
          <a:stretch>
            <a:fillRect/>
          </a:stretch>
        </p:blipFill>
        <p:spPr bwMode="auto">
          <a:xfrm>
            <a:off x="755576" y="620688"/>
            <a:ext cx="3528392" cy="3156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Picture 13" descr="https://fsd.kopilkaurokov.ru/uploads/user_file_5641698811526/img_user_file_5641698811526_1_3.jpg"/>
          <p:cNvPicPr>
            <a:picLocks noChangeAspect="1" noChangeArrowheads="1"/>
          </p:cNvPicPr>
          <p:nvPr/>
        </p:nvPicPr>
        <p:blipFill>
          <a:blip r:embed="rId5" cstate="print"/>
          <a:srcRect l="8851" t="28350" r="9644" b="16526"/>
          <a:stretch>
            <a:fillRect/>
          </a:stretch>
        </p:blipFill>
        <p:spPr bwMode="auto">
          <a:xfrm>
            <a:off x="1619672" y="4005064"/>
            <a:ext cx="4968552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1547</TotalTime>
  <Words>254</Words>
  <Application>Microsoft Office PowerPoint</Application>
  <PresentationFormat>Экран (4:3)</PresentationFormat>
  <Paragraphs>23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Город герой –             Ленинград</vt:lpstr>
      <vt:lpstr>22 июня 1941года Началась  Великая Отечественная война.  </vt:lpstr>
      <vt:lpstr>8 сентября 1941 г.  фашисты захватили Шлиссельбург. Ленинград был блокирован.</vt:lpstr>
      <vt:lpstr>Презентация PowerPoint</vt:lpstr>
      <vt:lpstr>Презентация PowerPoint</vt:lpstr>
      <vt:lpstr>Презентация PowerPoint</vt:lpstr>
      <vt:lpstr>     Организация работы завода  в условиях блокады   </vt:lpstr>
      <vt:lpstr>Презентация PowerPoint</vt:lpstr>
      <vt:lpstr>Презентация PowerPoint</vt:lpstr>
      <vt:lpstr>Заводская больница</vt:lpstr>
      <vt:lpstr>Презентация PowerPoint</vt:lpstr>
      <vt:lpstr>Презентация PowerPoint</vt:lpstr>
      <vt:lpstr>Презентация PowerPoint</vt:lpstr>
      <vt:lpstr>Мы не забудем тех , кто отдал жизнь за Родину, за счастье нынешних поколений.</vt:lpstr>
      <vt:lpstr>Источники информации:  1. Адамович А., Гранин Д. Блокадная книга.-СПб. «Печаный двор», 1994.-390с. 2.http://doshkolnik.ru/patriotizm/11989-blokada.html; 3. https://nsportal.ru/nachalnaya-shkola/vospitatelnaya-rabota/2017/10/21/klassnyy-chas-po-teme-blokada-leningrada; 4. http://doshkolnik.ru/patriotizm/11989-blokada.html; 5. https://intolimp.org/publication/biesieda-sniatiie-blokady-lieninghrada.html;          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309PC</dc:creator>
  <cp:lastModifiedBy>Социальный педагог</cp:lastModifiedBy>
  <cp:revision>118</cp:revision>
  <dcterms:created xsi:type="dcterms:W3CDTF">2018-12-27T07:41:13Z</dcterms:created>
  <dcterms:modified xsi:type="dcterms:W3CDTF">2023-11-13T10:47:46Z</dcterms:modified>
</cp:coreProperties>
</file>