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6" r:id="rId3"/>
    <p:sldId id="257" r:id="rId4"/>
    <p:sldId id="267" r:id="rId5"/>
    <p:sldId id="269" r:id="rId6"/>
    <p:sldId id="273" r:id="rId7"/>
    <p:sldId id="272" r:id="rId8"/>
    <p:sldId id="259" r:id="rId9"/>
    <p:sldId id="260" r:id="rId10"/>
    <p:sldId id="285" r:id="rId11"/>
    <p:sldId id="268" r:id="rId12"/>
    <p:sldId id="263" r:id="rId13"/>
    <p:sldId id="287" r:id="rId14"/>
    <p:sldId id="281" r:id="rId15"/>
    <p:sldId id="264" r:id="rId16"/>
    <p:sldId id="279" r:id="rId17"/>
    <p:sldId id="265" r:id="rId18"/>
    <p:sldId id="280" r:id="rId19"/>
    <p:sldId id="277" r:id="rId20"/>
    <p:sldId id="276" r:id="rId21"/>
    <p:sldId id="284" r:id="rId22"/>
    <p:sldId id="283" r:id="rId23"/>
    <p:sldId id="282" r:id="rId24"/>
    <p:sldId id="262" r:id="rId25"/>
    <p:sldId id="275" r:id="rId26"/>
    <p:sldId id="286" r:id="rId27"/>
    <p:sldId id="288" r:id="rId28"/>
    <p:sldId id="289" r:id="rId29"/>
    <p:sldId id="278" r:id="rId30"/>
    <p:sldId id="270" r:id="rId31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06" autoAdjust="0"/>
    <p:restoredTop sz="94709" autoAdjust="0"/>
  </p:normalViewPr>
  <p:slideViewPr>
    <p:cSldViewPr>
      <p:cViewPr varScale="1">
        <p:scale>
          <a:sx n="105" d="100"/>
          <a:sy n="105" d="100"/>
        </p:scale>
        <p:origin x="-33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92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add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adou-33@mail.r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048000"/>
            <a:ext cx="7848600" cy="3276600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Гражданско-патриотическое </a:t>
            </a:r>
            <a:r>
              <a:rPr lang="ru-RU" sz="40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воспитание, как основа становление  личности дошкольников 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b="1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47800" y="4953000"/>
            <a:ext cx="7010400" cy="1295400"/>
          </a:xfrm>
        </p:spPr>
        <p:txBody>
          <a:bodyPr>
            <a:normAutofit lnSpcReduction="10000"/>
          </a:bodyPr>
          <a:lstStyle/>
          <a:p>
            <a:endParaRPr lang="ru-RU" sz="2400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ru-RU" sz="2400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4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Воспитатель: Косова Валентина Георгиевна</a:t>
            </a:r>
          </a:p>
          <a:p>
            <a:endParaRPr lang="ru-RU" sz="2400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ru-RU" sz="2400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DB4C6F-510A-43B5-89D3-FD4FF1240DEB}"/>
              </a:ext>
            </a:extLst>
          </p:cNvPr>
          <p:cNvSpPr txBox="1"/>
          <p:nvPr/>
        </p:nvSpPr>
        <p:spPr>
          <a:xfrm>
            <a:off x="457200" y="1371600"/>
            <a:ext cx="8153400" cy="1326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</a:t>
            </a:r>
            <a:endParaRPr lang="ru-RU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«ДЕТСКИЙ САД №33 «ПЛАНЕТА ДЕТСТВА»</a:t>
            </a:r>
            <a:endParaRPr lang="ru-RU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143980, РФ Московская обл. г. Балашиха, </a:t>
            </a:r>
            <a:r>
              <a:rPr lang="ru-RU" sz="1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Железнодорожный, ул. Октябрьская д. 7А</a:t>
            </a:r>
            <a:endParaRPr lang="ru-RU" sz="1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ИНН 5012090488, ОГРН 1155012004762, тел.8(495) 522 – 28 – 38, </a:t>
            </a:r>
            <a:r>
              <a:rPr lang="en-US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en-US" sz="100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madou</a:t>
            </a:r>
            <a:r>
              <a:rPr lang="ru-RU" sz="100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-33@</a:t>
            </a:r>
            <a:r>
              <a:rPr lang="en-US" sz="100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mail</a:t>
            </a:r>
            <a:r>
              <a:rPr lang="ru-RU" sz="100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sz="100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ru</a:t>
            </a:r>
            <a:r>
              <a:rPr lang="ru-RU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ru-RU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sz="1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zddou</a:t>
            </a:r>
            <a:r>
              <a:rPr lang="ru-RU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33.</a:t>
            </a:r>
            <a:r>
              <a:rPr lang="en-US" sz="1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edumsko</a:t>
            </a:r>
            <a:r>
              <a:rPr lang="ru-RU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ru-RU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ru-RU" sz="1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630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C6E66E2-AF7B-4EE6-9F18-1577BCE8D010}"/>
              </a:ext>
            </a:extLst>
          </p:cNvPr>
          <p:cNvSpPr txBox="1"/>
          <p:nvPr/>
        </p:nvSpPr>
        <p:spPr>
          <a:xfrm rot="19816616">
            <a:off x="527391" y="2736836"/>
            <a:ext cx="3449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</a:t>
            </a:r>
          </a:p>
          <a:p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патриотизм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A423C42-2015-4298-A381-C69917839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724562"/>
            <a:ext cx="4887228" cy="487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26709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838200"/>
          </a:xfrm>
        </p:spPr>
        <p:txBody>
          <a:bodyPr/>
          <a:lstStyle/>
          <a:p>
            <a:r>
              <a:rPr lang="ru-RU" sz="3200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патриотического воспитания</a:t>
            </a:r>
            <a:endParaRPr lang="ru-RU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xmlns="" id="{E3F3D1AA-0856-487D-8A78-4194759BDA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082" y="1759519"/>
            <a:ext cx="2190942" cy="2546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CB9EC04A-6005-4C5E-B5A2-BE45DAAB76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66" y="1772838"/>
            <a:ext cx="2145035" cy="2532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354170F-97C9-45E9-8AE4-B205651E29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028" y="4238961"/>
            <a:ext cx="2107763" cy="2337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0D89546-EA63-493B-85B9-E0590BC821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638" y="1759518"/>
            <a:ext cx="2005653" cy="2546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D40FD64-06DA-4340-A0AB-730B210F1F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693" y="4238961"/>
            <a:ext cx="2005652" cy="2337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4F6F8BFE-AA8A-48A5-849D-1561DE1366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542" y="4244058"/>
            <a:ext cx="2033220" cy="2337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00071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8229600" cy="1219200"/>
          </a:xfrm>
        </p:spPr>
        <p:txBody>
          <a:bodyPr>
            <a:normAutofit/>
          </a:bodyPr>
          <a:lstStyle/>
          <a:p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Продуктивная деятельность</a:t>
            </a:r>
            <a:br>
              <a:rPr lang="ru-RU" sz="20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Выражение умений и знаний где ребенок имеет определенный результат качества.</a:t>
            </a:r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99902FF9-092D-49D1-876C-1259B0B1B98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44" y="3429000"/>
            <a:ext cx="3931356" cy="3029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18EDBAF6-EE01-4D61-8D9D-97E9E29AD4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822" y="2362200"/>
            <a:ext cx="3838223" cy="3029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344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7794E98-EAD3-4A07-B71C-9BAA42BF6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3733800" cy="495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EC5B856-F511-41DD-A9B7-09BF642B1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180" y="1676400"/>
            <a:ext cx="3609620" cy="4950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0905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773903C-B2B3-4B06-9A6F-434E2FFB65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20" y="1390218"/>
            <a:ext cx="3657600" cy="2590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648CBFE-1C22-4D87-ABCB-A0330C1709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269" y="1390218"/>
            <a:ext cx="3581400" cy="2589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388A1BFC-9B87-4C06-AA29-489B0EB12C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980" y="4172381"/>
            <a:ext cx="3581400" cy="2361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DA5F200-0960-4F95-BE9C-473DEAAB41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42" y="4149803"/>
            <a:ext cx="3657600" cy="2361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24550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8199"/>
            <a:ext cx="8153400" cy="982135"/>
          </a:xfrm>
        </p:spPr>
        <p:txBody>
          <a:bodyPr>
            <a:normAutofit/>
          </a:bodyPr>
          <a:lstStyle/>
          <a:p>
            <a:pPr algn="l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Дети читают стихи о войне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«Мы помним- мы гордимся»</a:t>
            </a:r>
          </a:p>
        </p:txBody>
      </p:sp>
      <p:pic>
        <p:nvPicPr>
          <p:cNvPr id="22" name="Объект 21">
            <a:extLst>
              <a:ext uri="{FF2B5EF4-FFF2-40B4-BE49-F238E27FC236}">
                <a16:creationId xmlns:a16="http://schemas.microsoft.com/office/drawing/2014/main" xmlns="" id="{8032CA8F-CC6C-44EC-9B17-6694D45DD7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63" y="1828800"/>
            <a:ext cx="2620294" cy="4700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Объект 23">
            <a:extLst>
              <a:ext uri="{FF2B5EF4-FFF2-40B4-BE49-F238E27FC236}">
                <a16:creationId xmlns:a16="http://schemas.microsoft.com/office/drawing/2014/main" xmlns="" id="{7CD16E29-36AA-41EC-B6C5-5050C44C06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82" y="1820335"/>
            <a:ext cx="2382255" cy="467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1A687A4B-277A-495F-9022-36AF26B010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819" y="1828799"/>
            <a:ext cx="2502401" cy="4678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78086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6F935B3-B26B-46AB-A55F-44D1BFCB5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76400"/>
            <a:ext cx="3657600" cy="4800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904EAC6-C53E-4131-B6ED-D86ADD3FD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676399"/>
            <a:ext cx="3581400" cy="4800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AFBE813-16A7-4BF2-A420-53737BB372D8}"/>
              </a:ext>
            </a:extLst>
          </p:cNvPr>
          <p:cNvSpPr txBox="1"/>
          <p:nvPr/>
        </p:nvSpPr>
        <p:spPr>
          <a:xfrm>
            <a:off x="1371600" y="1219200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«Мы помним- мы гордимся»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17474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83820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 и развлечения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8D8B5731-ED63-4BDE-83B9-21376388E8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212" y="1803332"/>
            <a:ext cx="3250130" cy="21050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83AFFA8A-DBD4-44C4-BBE9-5B223DAC2B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1803332"/>
            <a:ext cx="3159849" cy="2235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27467D7-8F6D-477B-9843-96837B858B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3" y="4233013"/>
            <a:ext cx="3159850" cy="2370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3AB5A12-B8E1-4F4E-AB9D-25E706A47C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456" y="4162458"/>
            <a:ext cx="3250131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32164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2FD35FE-22ED-4C38-99BD-5C70D0F5D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08478"/>
            <a:ext cx="3714750" cy="4952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5B457BD-3F31-4963-964E-5D16281F5A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556" y="1516944"/>
            <a:ext cx="3587262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F12A19F-0818-4323-8FCD-4F5F865744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556" y="4121856"/>
            <a:ext cx="3587262" cy="2339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59392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591878F-E204-4692-87EB-D1045E4C5788}"/>
              </a:ext>
            </a:extLst>
          </p:cNvPr>
          <p:cNvSpPr txBox="1"/>
          <p:nvPr/>
        </p:nvSpPr>
        <p:spPr>
          <a:xfrm>
            <a:off x="533401" y="1143000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альбома « Дети герои»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5309786-4B47-4613-B93E-2C263D136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34" y="1905000"/>
            <a:ext cx="3486151" cy="4648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FD63676-A731-41A6-A60C-538D75EAB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735" y="1905000"/>
            <a:ext cx="3555231" cy="4617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6271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24001"/>
            <a:ext cx="7772400" cy="4952999"/>
          </a:xfrm>
        </p:spPr>
        <p:txBody>
          <a:bodyPr>
            <a:noAutofit/>
          </a:bodyPr>
          <a:lstStyle/>
          <a:p>
            <a:r>
              <a:rPr lang="ru-RU" sz="3200" i="1" kern="0" dirty="0">
                <a:solidFill>
                  <a:srgbClr val="161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SimSun"/>
              </a:rPr>
              <a:t>«Любовь к родному краю, родной культуре, родной речи начинается </a:t>
            </a:r>
            <a:br>
              <a:rPr lang="ru-RU" sz="3200" i="1" kern="0" dirty="0">
                <a:solidFill>
                  <a:srgbClr val="161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SimSun"/>
              </a:rPr>
            </a:br>
            <a:r>
              <a:rPr lang="ru-RU" sz="3200" i="1" kern="0" dirty="0">
                <a:solidFill>
                  <a:srgbClr val="161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SimSun"/>
              </a:rPr>
              <a:t>с малого – с любви к своей семье,</a:t>
            </a:r>
            <a:br>
              <a:rPr lang="ru-RU" sz="3200" i="1" kern="0" dirty="0">
                <a:solidFill>
                  <a:srgbClr val="161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SimSun"/>
              </a:rPr>
            </a:br>
            <a:r>
              <a:rPr lang="ru-RU" sz="3200" i="1" kern="0" dirty="0">
                <a:solidFill>
                  <a:srgbClr val="161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SimSun"/>
              </a:rPr>
              <a:t> к </a:t>
            </a:r>
            <a:r>
              <a:rPr lang="ru-RU" sz="3200" i="1" kern="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SimSun"/>
              </a:rPr>
              <a:t>своему</a:t>
            </a:r>
            <a:r>
              <a:rPr lang="ru-RU" sz="3200" i="1" kern="0" dirty="0">
                <a:solidFill>
                  <a:srgbClr val="161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SimSun"/>
              </a:rPr>
              <a:t> жилищу, к своему детскому саду. Постепенно расширяясь, эта любовь переходит в любовь к Родине, её истории, прошлому и настоящему, ко всему человечеству»</a:t>
            </a:r>
            <a:br>
              <a:rPr lang="ru-RU" sz="3200" i="1" kern="0" dirty="0">
                <a:solidFill>
                  <a:srgbClr val="161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SimSun"/>
              </a:rPr>
            </a:br>
            <a:r>
              <a:rPr lang="ru-RU" sz="3200" i="1" kern="0" dirty="0">
                <a:solidFill>
                  <a:srgbClr val="161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SimSun"/>
              </a:rPr>
              <a:t>                                               </a:t>
            </a:r>
            <a:r>
              <a:rPr lang="ru-RU" sz="3200" i="1" kern="0" dirty="0" err="1">
                <a:solidFill>
                  <a:srgbClr val="1616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SimSun"/>
              </a:rPr>
              <a:t>Д.С.Лихачёв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7467600"/>
            <a:ext cx="6400800" cy="457200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E86E169-E4A2-4003-9361-B5DA743CEB53}"/>
              </a:ext>
            </a:extLst>
          </p:cNvPr>
          <p:cNvSpPr txBox="1"/>
          <p:nvPr/>
        </p:nvSpPr>
        <p:spPr>
          <a:xfrm>
            <a:off x="990600" y="1219200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рассказать детям о войне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8E537EE-0AFE-4FAD-A232-525CE603C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05000"/>
            <a:ext cx="3253038" cy="4649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C15589C-CB27-427F-A5F9-AE16501C9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775" y="1905000"/>
            <a:ext cx="4588625" cy="4649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9352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BC00CF2-EE91-4780-952A-3C4E1110D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66" y="1412871"/>
            <a:ext cx="3756378" cy="1987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4C37330-10B3-4F6D-824E-E50A0E0E1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544825"/>
            <a:ext cx="3984691" cy="3048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DE8DAD2-B7F9-4EC6-A8F9-66BEE356FA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3544826"/>
            <a:ext cx="3810001" cy="3035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364D2AD-E3F0-41CF-81E9-6B48BC719768}"/>
              </a:ext>
            </a:extLst>
          </p:cNvPr>
          <p:cNvSpPr txBox="1"/>
          <p:nvPr/>
        </p:nvSpPr>
        <p:spPr>
          <a:xfrm>
            <a:off x="533400" y="1066800"/>
            <a:ext cx="40608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Беседа с дошкольниками -  «История и значение Георгиевской ленточки»</a:t>
            </a:r>
          </a:p>
        </p:txBody>
      </p:sp>
    </p:spTree>
    <p:extLst>
      <p:ext uri="{BB962C8B-B14F-4D97-AF65-F5344CB8AC3E}">
        <p14:creationId xmlns:p14="http://schemas.microsoft.com/office/powerpoint/2010/main" val="93918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A37CDE4-8CC8-4B0F-8C00-7176A3DDE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2393244"/>
            <a:ext cx="3962401" cy="4141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09C176C-C359-4CF6-A625-C02193A6B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398888"/>
            <a:ext cx="3962401" cy="41720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C7AFBBF-FB07-4C8C-8ED6-8C1DEEB3BBA2}"/>
              </a:ext>
            </a:extLst>
          </p:cNvPr>
          <p:cNvSpPr txBox="1"/>
          <p:nvPr/>
        </p:nvSpPr>
        <p:spPr>
          <a:xfrm>
            <a:off x="1629946" y="1219200"/>
            <a:ext cx="60662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</a:t>
            </a:r>
          </a:p>
        </p:txBody>
      </p:sp>
    </p:spTree>
    <p:extLst>
      <p:ext uri="{BB962C8B-B14F-4D97-AF65-F5344CB8AC3E}">
        <p14:creationId xmlns:p14="http://schemas.microsoft.com/office/powerpoint/2010/main" val="2777233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E31AB6-FDCE-4BED-8DE0-216B862CE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133" y="2024944"/>
            <a:ext cx="4191000" cy="3943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1ADB063-ADC4-40D3-B32F-2B4EBDAD0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78" y="1371600"/>
            <a:ext cx="3810000" cy="5250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105119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2286000"/>
          </a:xfrm>
        </p:spPr>
        <p:txBody>
          <a:bodyPr>
            <a:normAutofit/>
          </a:bodyPr>
          <a:lstStyle/>
          <a:p>
            <a:r>
              <a:rPr lang="ru-RU" sz="2900" b="1" i="1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900" b="1" i="1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i="1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438400"/>
            <a:ext cx="4038600" cy="4419600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endParaRPr lang="ru-RU" sz="1800" i="1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25962479-9284-4ACB-8236-206DC87037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828800"/>
            <a:ext cx="8001000" cy="48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1EC668A-A093-46D8-ADC4-8B009D16A99B}"/>
              </a:ext>
            </a:extLst>
          </p:cNvPr>
          <p:cNvSpPr txBox="1"/>
          <p:nvPr/>
        </p:nvSpPr>
        <p:spPr>
          <a:xfrm>
            <a:off x="1295400" y="1157624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Окна Победы</a:t>
            </a:r>
          </a:p>
        </p:txBody>
      </p:sp>
    </p:spTree>
    <p:extLst>
      <p:ext uri="{BB962C8B-B14F-4D97-AF65-F5344CB8AC3E}">
        <p14:creationId xmlns:p14="http://schemas.microsoft.com/office/powerpoint/2010/main" val="39807773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A67AE3F-846C-40F0-A0E5-973CEC29D5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828800"/>
            <a:ext cx="7814733" cy="472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BF5DEA9-5787-48A2-9D50-2CBA6B6B6699}"/>
              </a:ext>
            </a:extLst>
          </p:cNvPr>
          <p:cNvSpPr txBox="1"/>
          <p:nvPr/>
        </p:nvSpPr>
        <p:spPr>
          <a:xfrm>
            <a:off x="838200" y="1143000"/>
            <a:ext cx="746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будущие защитники</a:t>
            </a:r>
          </a:p>
        </p:txBody>
      </p:sp>
    </p:spTree>
    <p:extLst>
      <p:ext uri="{BB962C8B-B14F-4D97-AF65-F5344CB8AC3E}">
        <p14:creationId xmlns:p14="http://schemas.microsoft.com/office/powerpoint/2010/main" val="9380252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A815B6F-3AD4-46E4-9C87-C234A635B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34" y="1981200"/>
            <a:ext cx="8041132" cy="4648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425D9E8-5721-4A0E-A6CC-B6A27BEA75C6}"/>
              </a:ext>
            </a:extLst>
          </p:cNvPr>
          <p:cNvSpPr txBox="1"/>
          <p:nvPr/>
        </p:nvSpPr>
        <p:spPr>
          <a:xfrm>
            <a:off x="609600" y="1219200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наша родина-Россия</a:t>
            </a:r>
          </a:p>
        </p:txBody>
      </p:sp>
    </p:spTree>
    <p:extLst>
      <p:ext uri="{BB962C8B-B14F-4D97-AF65-F5344CB8AC3E}">
        <p14:creationId xmlns:p14="http://schemas.microsoft.com/office/powerpoint/2010/main" val="35207360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0DE7647-C483-4062-8F9F-8F07937AF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82" y="1187047"/>
            <a:ext cx="2938628" cy="2969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0C988FC-4B5F-4291-8313-B2B2A3C28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792" y="3048000"/>
            <a:ext cx="2854678" cy="3510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F8BC4A2-35FD-44A9-BBE9-374E962EE0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048000"/>
            <a:ext cx="2590800" cy="3510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933B468-6DEB-43D9-B5D5-92AB71BB621B}"/>
              </a:ext>
            </a:extLst>
          </p:cNvPr>
          <p:cNvSpPr txBox="1"/>
          <p:nvPr/>
        </p:nvSpPr>
        <p:spPr>
          <a:xfrm>
            <a:off x="4267200" y="1676400"/>
            <a:ext cx="4359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Край мой любимый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4A658E2-1590-4DCE-ABD1-023785094D9E}"/>
              </a:ext>
            </a:extLst>
          </p:cNvPr>
          <p:cNvSpPr txBox="1"/>
          <p:nvPr/>
        </p:nvSpPr>
        <p:spPr>
          <a:xfrm rot="19654258">
            <a:off x="572759" y="4284760"/>
            <a:ext cx="2702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Край мой родной</a:t>
            </a:r>
          </a:p>
        </p:txBody>
      </p:sp>
    </p:spTree>
    <p:extLst>
      <p:ext uri="{BB962C8B-B14F-4D97-AF65-F5344CB8AC3E}">
        <p14:creationId xmlns:p14="http://schemas.microsoft.com/office/powerpoint/2010/main" val="18375848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1BB7841-A435-410E-AA2E-C8B1F8DD42C6}"/>
              </a:ext>
            </a:extLst>
          </p:cNvPr>
          <p:cNvSpPr txBox="1"/>
          <p:nvPr/>
        </p:nvSpPr>
        <p:spPr>
          <a:xfrm>
            <a:off x="990600" y="1143000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Достопримечательности Балашихи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91E8321-DA32-4256-8CFB-67D0DA3DC6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350" y="1790701"/>
            <a:ext cx="248285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699A81EF-CED0-4BB2-BAFE-4AE863DC75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44" y="4244094"/>
            <a:ext cx="2521656" cy="2304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CD167223-4A24-4AAD-91CF-0A9DA50C1E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349" y="4226938"/>
            <a:ext cx="2482851" cy="2304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1185EE9C-ABBD-4046-B62F-C12A0EFE1A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27" y="1790701"/>
            <a:ext cx="2596925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D74C562A-3F64-48F8-BFBF-A3CB4240A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149" y="4244094"/>
            <a:ext cx="2553404" cy="2287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61DD1A56-E85D-4624-BF3A-C9E7F9F853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54" y="1790701"/>
            <a:ext cx="2558345" cy="2305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454802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6385FAF-A850-461D-8858-8F02A96DC967}"/>
              </a:ext>
            </a:extLst>
          </p:cNvPr>
          <p:cNvSpPr txBox="1"/>
          <p:nvPr/>
        </p:nvSpPr>
        <p:spPr>
          <a:xfrm>
            <a:off x="762000" y="1066800"/>
            <a:ext cx="7507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для родителей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27940B1-6A3A-4F33-AD9E-EE5880A0B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150" y="1761012"/>
            <a:ext cx="3489960" cy="4804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38F5D42-FE9B-4E9B-88C7-21A4B753A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23" y="1761012"/>
            <a:ext cx="3549228" cy="4828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77247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4800600"/>
          </a:xfrm>
        </p:spPr>
        <p:txBody>
          <a:bodyPr>
            <a:noAutofit/>
          </a:bodyPr>
          <a:lstStyle/>
          <a:p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Цель:</a:t>
            </a:r>
            <a:r>
              <a:rPr lang="ru-RU" sz="36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формирование у детей гендерной, семейной, гражданской принадлежности, воспитание любви к Родине, гордости за её достижения, патриотических чувств.</a:t>
            </a:r>
          </a:p>
        </p:txBody>
      </p:sp>
    </p:spTree>
    <p:extLst>
      <p:ext uri="{BB962C8B-B14F-4D97-AF65-F5344CB8AC3E}">
        <p14:creationId xmlns:p14="http://schemas.microsoft.com/office/powerpoint/2010/main" val="36163066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0381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533400"/>
          </a:xfrm>
        </p:spPr>
        <p:txBody>
          <a:bodyPr>
            <a:noAutofit/>
          </a:bodyPr>
          <a:lstStyle/>
          <a:p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Задачи нравственно-патриотического воспитания: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9600" y="2133600"/>
            <a:ext cx="7848600" cy="51054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ru-RU" sz="38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1. воспитывать у ребенка любовь и привязанность к своей    семье, дому, детскому саду, улице, городу;</a:t>
            </a:r>
          </a:p>
          <a:p>
            <a:pPr algn="l"/>
            <a:r>
              <a:rPr lang="ru-RU" sz="38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2. формировать бережное отношение к природе и всему живому;</a:t>
            </a:r>
          </a:p>
          <a:p>
            <a:pPr algn="l"/>
            <a:r>
              <a:rPr lang="ru-RU" sz="38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3.воспитывать уважения к труду;</a:t>
            </a:r>
          </a:p>
          <a:p>
            <a:pPr algn="l"/>
            <a:r>
              <a:rPr lang="ru-RU" sz="38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4. развивать интерес к русским традициям и промыслам;</a:t>
            </a:r>
          </a:p>
          <a:p>
            <a:pPr algn="l"/>
            <a:r>
              <a:rPr lang="ru-RU" sz="38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5. формировать элементарные знания о правах человека;</a:t>
            </a:r>
          </a:p>
          <a:p>
            <a:pPr algn="l"/>
            <a:r>
              <a:rPr lang="ru-RU" sz="38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6.расширять представления о городах России;</a:t>
            </a:r>
          </a:p>
          <a:p>
            <a:pPr algn="l"/>
            <a:r>
              <a:rPr lang="ru-RU" sz="38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7. знакомить детей с символами государства </a:t>
            </a:r>
          </a:p>
          <a:p>
            <a:pPr algn="l"/>
            <a:r>
              <a:rPr lang="ru-RU" sz="38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(герб, флаг, гимн);</a:t>
            </a:r>
          </a:p>
          <a:p>
            <a:pPr algn="l"/>
            <a:r>
              <a:rPr lang="ru-RU" sz="38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8. развивать чувства ответственности и гордости за достижения страны;</a:t>
            </a:r>
          </a:p>
          <a:p>
            <a:pPr algn="l"/>
            <a:r>
              <a:rPr lang="ru-RU" sz="38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9. формировать толерантность, чувства уважения к другим народам, их традициям.</a:t>
            </a:r>
          </a:p>
          <a:p>
            <a:pPr algn="l"/>
            <a:endParaRPr lang="ru-RU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817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5181600"/>
          </a:xfrm>
        </p:spPr>
        <p:txBody>
          <a:bodyPr>
            <a:normAutofit fontScale="90000"/>
          </a:bodyPr>
          <a:lstStyle/>
          <a:p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6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6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Реализация этих задач возможна через все виды деятельности дошкольников:</a:t>
            </a:r>
            <a:br>
              <a:rPr lang="ru-RU" sz="36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6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игры, занятия, трудовую деятельность. Чаще всего воспитатели реализуют патриотическое воспитание, приурочивая тематические мероприятия к праздникам и датам , таким как День Победы,</a:t>
            </a:r>
            <a:br>
              <a:rPr lang="ru-RU" sz="36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6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День защитника Отечества, </a:t>
            </a:r>
            <a:r>
              <a:rPr lang="ru-RU" sz="32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2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2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sz="3200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351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6400800"/>
          </a:xfrm>
        </p:spPr>
        <p:txBody>
          <a:bodyPr>
            <a:normAutofit fontScale="90000"/>
          </a:bodyPr>
          <a:lstStyle/>
          <a:p>
            <a:r>
              <a:rPr lang="ru-RU" sz="24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Система и последовательность работы выстроена следующим образом</a:t>
            </a:r>
            <a:br>
              <a:rPr lang="ru-RU" sz="24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Тематические блоки:</a:t>
            </a:r>
            <a:br>
              <a:rPr lang="ru-RU" sz="24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Семья</a:t>
            </a:r>
            <a:r>
              <a:rPr lang="ru-RU" sz="24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4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расширять представления детей об истории семьи в контексте истории родной страны (роль каждого поколения в разные периоды истории  страны).</a:t>
            </a:r>
            <a:br>
              <a:rPr lang="ru-RU" sz="24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Детский сад</a:t>
            </a:r>
            <a:br>
              <a:rPr lang="ru-RU" sz="2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формировать умение эстетически оценивать окружающую среду, высказывать оценочные суждения, обосновывать свое мнение.</a:t>
            </a:r>
            <a:br>
              <a:rPr lang="ru-RU" sz="24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Родная страна</a:t>
            </a:r>
            <a:br>
              <a:rPr lang="ru-RU" sz="2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углублять и уточнять представления о Родине – России </a:t>
            </a:r>
            <a:br>
              <a:rPr lang="ru-RU" sz="24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углублять знания о Российской армии</a:t>
            </a:r>
            <a:br>
              <a:rPr lang="ru-RU" sz="24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воспитывать уважение к защитникам Отечества, к памяти павших бойцов.</a:t>
            </a:r>
            <a:br>
              <a:rPr lang="ru-RU" sz="24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4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4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sz="2400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25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своей работе мы используем различные технологии: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2209800"/>
            <a:ext cx="7848600" cy="4267200"/>
          </a:xfrm>
        </p:spPr>
        <p:txBody>
          <a:bodyPr>
            <a:normAutofit lnSpcReduction="10000"/>
          </a:bodyPr>
          <a:lstStyle/>
          <a:p>
            <a:r>
              <a:rPr lang="ru-RU" sz="28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игровые, информационные, коммуникативные, проблемные, развивающего обучения, консультативные, визуальные, проектные, ИКТ.</a:t>
            </a:r>
          </a:p>
          <a:p>
            <a:r>
              <a:rPr lang="ru-RU" sz="24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работе с родителями используем разнообразные формы:</a:t>
            </a:r>
          </a:p>
          <a:p>
            <a:endParaRPr lang="ru-RU" sz="1800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8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семинары – практикумы, конкурсы, выставки.</a:t>
            </a:r>
          </a:p>
          <a:p>
            <a:endParaRPr lang="ru-RU" sz="1800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206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685800"/>
          </a:xfrm>
        </p:spPr>
        <p:txBody>
          <a:bodyPr>
            <a:noAutofit/>
          </a:bodyPr>
          <a:lstStyle/>
          <a:p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Формы работы по патриотическому воспитанию</a:t>
            </a:r>
            <a:br>
              <a:rPr lang="ru-RU" sz="2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(занятия, беседы, рассказывания)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8200" y="2362200"/>
            <a:ext cx="7620000" cy="4191000"/>
          </a:xfrm>
        </p:spPr>
        <p:txBody>
          <a:bodyPr>
            <a:normAutofit fontScale="70000" lnSpcReduction="20000"/>
          </a:bodyPr>
          <a:lstStyle/>
          <a:p>
            <a:r>
              <a:rPr lang="ru-RU" sz="31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Основная организационная форма общения между воспитателем и ребенком, которая позволяет получить новые знания. </a:t>
            </a:r>
          </a:p>
          <a:p>
            <a:r>
              <a:rPr lang="ru-RU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«Мой родной город», </a:t>
            </a:r>
          </a:p>
          <a:p>
            <a:r>
              <a:rPr lang="ru-RU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«История возникновения города»,</a:t>
            </a:r>
          </a:p>
          <a:p>
            <a:r>
              <a:rPr lang="ru-RU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«Достопримечательности города»,</a:t>
            </a:r>
          </a:p>
          <a:p>
            <a:r>
              <a:rPr lang="ru-RU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«Моя улица», «День города», «Улицы родного </a:t>
            </a:r>
          </a:p>
          <a:p>
            <a:r>
              <a:rPr lang="ru-RU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города», «Наша страна»,</a:t>
            </a:r>
          </a:p>
          <a:p>
            <a:r>
              <a:rPr lang="ru-RU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«Наша армия», </a:t>
            </a:r>
          </a:p>
          <a:p>
            <a:r>
              <a:rPr lang="ru-RU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«На дорогах города», </a:t>
            </a:r>
          </a:p>
          <a:p>
            <a:r>
              <a:rPr lang="ru-RU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«Почему наш город называется Балашиха</a:t>
            </a:r>
            <a:r>
              <a:rPr lang="en-US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?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». Праздники, досуги.</a:t>
            </a:r>
          </a:p>
        </p:txBody>
      </p:sp>
    </p:spTree>
    <p:extLst>
      <p:ext uri="{BB962C8B-B14F-4D97-AF65-F5344CB8AC3E}">
        <p14:creationId xmlns:p14="http://schemas.microsoft.com/office/powerpoint/2010/main" val="2684641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752599"/>
          </a:xfrm>
        </p:spPr>
        <p:txBody>
          <a:bodyPr>
            <a:normAutofit fontScale="90000"/>
          </a:bodyPr>
          <a:lstStyle/>
          <a:p>
            <a:r>
              <a:rPr lang="ru-RU" sz="27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Дидактические, словесные игры и упражнения: </a:t>
            </a:r>
            <a:r>
              <a:rPr lang="ru-RU" sz="2700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Средство первоначального обучения, усвоения детьми, где формируются не только игровые отношения, но и реальные.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3048000"/>
            <a:ext cx="7772400" cy="3505200"/>
          </a:xfrm>
        </p:spPr>
        <p:txBody>
          <a:bodyPr>
            <a:normAutofit fontScale="62500" lnSpcReduction="20000"/>
          </a:bodyPr>
          <a:lstStyle/>
          <a:p>
            <a:r>
              <a:rPr lang="ru-RU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«Моя семья», «Традиции моей семьи», «Мой детский </a:t>
            </a:r>
          </a:p>
          <a:p>
            <a:r>
              <a:rPr lang="ru-RU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сад», «Мой город», «Герб города», «Флаг города», </a:t>
            </a:r>
          </a:p>
          <a:p>
            <a:r>
              <a:rPr lang="ru-RU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«Узнай герб своего города», «Подбери картинку к </a:t>
            </a:r>
          </a:p>
          <a:p>
            <a:r>
              <a:rPr lang="ru-RU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названию», «Памятники моего города», «Отгадай, что </a:t>
            </a:r>
          </a:p>
          <a:p>
            <a:r>
              <a:rPr lang="ru-RU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это», «Придумай по смыслу»,</a:t>
            </a:r>
          </a:p>
          <a:p>
            <a:r>
              <a:rPr lang="ru-RU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«Живые слова», «Кто, что делает?», «Чего не </a:t>
            </a:r>
          </a:p>
          <a:p>
            <a:r>
              <a:rPr lang="ru-RU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стало?», «Расскажи про свой город», «Для чего </a:t>
            </a:r>
          </a:p>
          <a:p>
            <a:r>
              <a:rPr lang="ru-RU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предназначено это здание», «Кем быть?», </a:t>
            </a:r>
          </a:p>
          <a:p>
            <a:r>
              <a:rPr lang="ru-RU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словесная игра «Я начну, а ты продолжи (правильное </a:t>
            </a:r>
          </a:p>
          <a:p>
            <a:r>
              <a:rPr lang="ru-RU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поведение в городе)», «Дострой дом», «У кого какой дом»,</a:t>
            </a:r>
          </a:p>
          <a:p>
            <a:r>
              <a:rPr lang="ru-RU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«Скажи со словом «городской» и т.д. </a:t>
            </a:r>
          </a:p>
        </p:txBody>
      </p:sp>
    </p:spTree>
    <p:extLst>
      <p:ext uri="{BB962C8B-B14F-4D97-AF65-F5344CB8AC3E}">
        <p14:creationId xmlns:p14="http://schemas.microsoft.com/office/powerpoint/2010/main" val="23627708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</TotalTime>
  <Words>558</Words>
  <Application>Microsoft Office PowerPoint</Application>
  <PresentationFormat>Экран (4:3)</PresentationFormat>
  <Paragraphs>70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Office Theme</vt:lpstr>
      <vt:lpstr>Гражданско-патриотическое воспитание, как основа становление  личности дошкольников   </vt:lpstr>
      <vt:lpstr>«Любовь к родному краю, родной культуре, родной речи начинается  с малого – с любви к своей семье,  к своему жилищу, к своему детскому саду. Постепенно расширяясь, эта любовь переходит в любовь к Родине, её истории, прошлому и настоящему, ко всему человечеству»                                                Д.С.Лихачёв</vt:lpstr>
      <vt:lpstr>Цель: формирование у детей гендерной, семейной, гражданской принадлежности, воспитание любви к Родине, гордости за её достижения, патриотических чувств.</vt:lpstr>
      <vt:lpstr>Задачи нравственно-патриотического воспитания: </vt:lpstr>
      <vt:lpstr>  Реализация этих задач возможна через все виды деятельности дошкольников: игры, занятия, трудовую деятельность. Чаще всего воспитатели реализуют патриотическое воспитание, приурочивая тематические мероприятия к праздникам и датам , таким как День Победы,  День защитника Отечества,   </vt:lpstr>
      <vt:lpstr>Система и последовательность работы выстроена следующим образом Тематические блоки: Семья - расширять представления детей об истории семьи в контексте истории родной страны (роль каждого поколения в разные периоды истории  страны).  Детский сад - формировать умение эстетически оценивать окружающую среду, высказывать оценочные суждения, обосновывать свое мнение. Родная страна - углублять и уточнять представления о Родине – России  - углублять знания о Российской армии - воспитывать уважение к защитникам Отечества, к памяти павших бойцов.   </vt:lpstr>
      <vt:lpstr>В своей работе мы используем различные технологии:</vt:lpstr>
      <vt:lpstr>Формы работы по патриотическому воспитанию (занятия, беседы, рассказывания)</vt:lpstr>
      <vt:lpstr>Дидактические, словесные игры и упражнения: Средство первоначального обучения, усвоения детьми, где формируются не только игровые отношения, но и реальные.</vt:lpstr>
      <vt:lpstr>Презентация PowerPoint</vt:lpstr>
      <vt:lpstr>Уголок патриотического воспитания</vt:lpstr>
      <vt:lpstr>Продуктивная деятельность Выражение умений и знаний где ребенок имеет определенный результат качества.</vt:lpstr>
      <vt:lpstr>Презентация PowerPoint</vt:lpstr>
      <vt:lpstr>Презентация PowerPoint</vt:lpstr>
      <vt:lpstr>Дети читают стихи о войне                                         «Мы помним- мы гордимся»</vt:lpstr>
      <vt:lpstr>Презентация PowerPoint</vt:lpstr>
      <vt:lpstr>Праздники и развлечения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Катенок</dc:creator>
  <cp:lastModifiedBy>Надежда Пронская</cp:lastModifiedBy>
  <cp:revision>91</cp:revision>
  <dcterms:created xsi:type="dcterms:W3CDTF">2013-10-28T09:12:00Z</dcterms:created>
  <dcterms:modified xsi:type="dcterms:W3CDTF">2023-11-13T14:39:03Z</dcterms:modified>
</cp:coreProperties>
</file>