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317" r:id="rId3"/>
    <p:sldId id="318" r:id="rId4"/>
    <p:sldId id="319" r:id="rId5"/>
    <p:sldId id="320" r:id="rId6"/>
    <p:sldId id="321" r:id="rId7"/>
    <p:sldId id="322" r:id="rId8"/>
    <p:sldId id="323" r:id="rId9"/>
    <p:sldId id="324" r:id="rId10"/>
    <p:sldId id="325" r:id="rId11"/>
    <p:sldId id="326" r:id="rId12"/>
    <p:sldId id="328" r:id="rId13"/>
    <p:sldId id="303"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0033CC"/>
    <a:srgbClr val="3333CC"/>
    <a:srgbClr val="6600CC"/>
    <a:srgbClr val="E1CCF0"/>
    <a:srgbClr val="FF0000"/>
    <a:srgbClr val="000066"/>
    <a:srgbClr val="FFCCFF"/>
    <a:srgbClr val="2415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1F396-AE59-430C-9C7C-69DC28D3F30E}" v="110" dt="2022-04-11T16:54:32.981"/>
    <p1510:client id="{92B9CDDD-B68E-41A6-AFFF-0F3055B2609A}" v="396" dt="2022-03-22T19:03:52.155"/>
    <p1510:client id="{D6CE43CC-CF95-4247-804D-42CF2A937116}" v="1" dt="2022-03-30T18:49:19.704"/>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2" autoAdjust="0"/>
    <p:restoredTop sz="94660"/>
  </p:normalViewPr>
  <p:slideViewPr>
    <p:cSldViewPr snapToGrid="0">
      <p:cViewPr>
        <p:scale>
          <a:sx n="82" d="100"/>
          <a:sy n="82" d="100"/>
        </p:scale>
        <p:origin x="-552"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9"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30.01.2023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30.01.2023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30.01.2023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30.01.2023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30.01.2023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30.01.2023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alpha val="73000"/>
                <a:lumMod val="68000"/>
                <a:lumOff val="32000"/>
              </a:srgbClr>
            </a:gs>
            <a:gs pos="78000">
              <a:srgbClr val="E1CCF0">
                <a:lumMod val="100000"/>
                <a:alpha val="68000"/>
              </a:srgbClr>
            </a:gs>
            <a:gs pos="33000">
              <a:srgbClr val="C4D6EB"/>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FB779-270B-4192-84BA-A697F48306DC}" type="datetimeFigureOut">
              <a:rPr lang="ru-RU" smtClean="0"/>
              <a:t>30.01.2023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994" y="354108"/>
            <a:ext cx="10515600" cy="1325563"/>
          </a:xfrm>
          <a:noFill/>
        </p:spPr>
        <p:txBody>
          <a:bodyPr>
            <a:noAutofit/>
          </a:bodyPr>
          <a:lstStyle/>
          <a:p>
            <a:pPr algn="ctr"/>
            <a:r>
              <a:rPr lang="en-US" sz="5400" b="1" dirty="0">
                <a:solidFill>
                  <a:srgbClr val="0033CC"/>
                </a:solidFill>
                <a:effectLst>
                  <a:outerShdw blurRad="38100" dist="38100" dir="2700000" algn="tl">
                    <a:srgbClr val="000000">
                      <a:alpha val="43137"/>
                    </a:srgbClr>
                  </a:outerShdw>
                </a:effectLst>
                <a:latin typeface="Book Antiqua" pitchFamily="18" charset="0"/>
                <a:ea typeface="Cambria" pitchFamily="18" charset="0"/>
                <a:cs typeface="Calibri" pitchFamily="34" charset="0"/>
              </a:rPr>
              <a:t>The </a:t>
            </a:r>
            <a:r>
              <a:rPr lang="en-US" sz="5400" b="1" dirty="0" smtClean="0">
                <a:solidFill>
                  <a:srgbClr val="0033CC"/>
                </a:solidFill>
                <a:effectLst>
                  <a:outerShdw blurRad="38100" dist="38100" dir="2700000" algn="tl">
                    <a:srgbClr val="000000">
                      <a:alpha val="43137"/>
                    </a:srgbClr>
                  </a:outerShdw>
                </a:effectLst>
                <a:latin typeface="Book Antiqua" pitchFamily="18" charset="0"/>
                <a:ea typeface="Cambria" pitchFamily="18" charset="0"/>
                <a:cs typeface="Calibri" pitchFamily="34" charset="0"/>
              </a:rPr>
              <a:t>National Symbols </a:t>
            </a:r>
            <a:br>
              <a:rPr lang="en-US" sz="5400" b="1" dirty="0" smtClean="0">
                <a:solidFill>
                  <a:srgbClr val="0033CC"/>
                </a:solidFill>
                <a:effectLst>
                  <a:outerShdw blurRad="38100" dist="38100" dir="2700000" algn="tl">
                    <a:srgbClr val="000000">
                      <a:alpha val="43137"/>
                    </a:srgbClr>
                  </a:outerShdw>
                </a:effectLst>
                <a:latin typeface="Book Antiqua" pitchFamily="18" charset="0"/>
                <a:ea typeface="Cambria" pitchFamily="18" charset="0"/>
                <a:cs typeface="Calibri" pitchFamily="34" charset="0"/>
              </a:rPr>
            </a:br>
            <a:r>
              <a:rPr lang="en-US" sz="5400" b="1" dirty="0" smtClean="0">
                <a:solidFill>
                  <a:srgbClr val="0033CC"/>
                </a:solidFill>
                <a:effectLst>
                  <a:outerShdw blurRad="38100" dist="38100" dir="2700000" algn="tl">
                    <a:srgbClr val="000000">
                      <a:alpha val="43137"/>
                    </a:srgbClr>
                  </a:outerShdw>
                </a:effectLst>
                <a:latin typeface="Book Antiqua" pitchFamily="18" charset="0"/>
                <a:ea typeface="Cambria" pitchFamily="18" charset="0"/>
                <a:cs typeface="Calibri" pitchFamily="34" charset="0"/>
              </a:rPr>
              <a:t>of the Russian Federation</a:t>
            </a:r>
            <a:endParaRPr lang="ru-RU" sz="5400" b="1" dirty="0">
              <a:solidFill>
                <a:srgbClr val="0033CC"/>
              </a:solidFill>
              <a:effectLst>
                <a:outerShdw blurRad="38100" dist="38100" dir="2700000" algn="tl">
                  <a:srgbClr val="000000">
                    <a:alpha val="43137"/>
                  </a:srgbClr>
                </a:outerShdw>
              </a:effectLst>
              <a:latin typeface="Book Antiqua" pitchFamily="18" charset="0"/>
              <a:ea typeface="Cambria" pitchFamily="18" charset="0"/>
              <a:cs typeface="Calibri"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881" y="1828800"/>
            <a:ext cx="6687338" cy="375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982" y="3117772"/>
            <a:ext cx="2978623" cy="363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39" y="2357609"/>
            <a:ext cx="3254255" cy="439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828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6861" y="234497"/>
            <a:ext cx="11132976" cy="922499"/>
          </a:xfrm>
        </p:spPr>
        <p:txBody>
          <a:bodyPr>
            <a:normAutofit fontScale="90000"/>
          </a:bodyPr>
          <a:lstStyle/>
          <a:p>
            <a:r>
              <a:rPr lang="en-US" b="1" dirty="0" smtClean="0">
                <a:solidFill>
                  <a:srgbClr val="0000CC"/>
                </a:solidFill>
                <a:latin typeface="Georgia" pitchFamily="18" charset="0"/>
              </a:rPr>
              <a:t>The Coat </a:t>
            </a:r>
            <a:r>
              <a:rPr lang="en-US" b="1" dirty="0">
                <a:solidFill>
                  <a:srgbClr val="0000CC"/>
                </a:solidFill>
                <a:latin typeface="Georgia" pitchFamily="18" charset="0"/>
              </a:rPr>
              <a:t>of Arms of the Russian Empire</a:t>
            </a:r>
            <a:endParaRPr lang="ru-RU" b="1" dirty="0">
              <a:solidFill>
                <a:srgbClr val="0000CC"/>
              </a:solidFill>
              <a:latin typeface="Georgia"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49050" y="2733870"/>
            <a:ext cx="3761877" cy="396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282" y="1353742"/>
            <a:ext cx="4040156" cy="3108543"/>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rPr>
              <a:t>Large coat of arms is commonly depicted with a black double-headed eagle in a Golden shield, which was crowned by two Imperial crowns.</a:t>
            </a:r>
            <a:endParaRPr lang="ru-RU" sz="2800" dirty="0">
              <a:solidFill>
                <a:srgbClr val="002060"/>
              </a:solidFill>
              <a:latin typeface="Georgia" pitchFamily="18" charset="0"/>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750" y="1133568"/>
            <a:ext cx="3919776" cy="46252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69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4089" y="548680"/>
            <a:ext cx="4403104" cy="3539430"/>
          </a:xfrm>
          <a:prstGeom prst="rect">
            <a:avLst/>
          </a:prstGeom>
          <a:noFill/>
        </p:spPr>
        <p:txBody>
          <a:bodyPr wrap="square" rtlCol="0">
            <a:spAutoFit/>
          </a:bodyPr>
          <a:lstStyle/>
          <a:p>
            <a:r>
              <a:rPr lang="en-US" sz="2800" dirty="0">
                <a:solidFill>
                  <a:srgbClr val="002060"/>
                </a:solidFill>
                <a:latin typeface="Georgia" pitchFamily="18" charset="0"/>
                <a:cs typeface="Times New Roman" panose="02020603050405020304" pitchFamily="18" charset="0"/>
              </a:rPr>
              <a:t>July 20, 1920 approved a new version of the coat of arms. Finally, the new coat of arms was legalized by the Constitution of the RSFSR, adopted by the XII All-Russian Congress of Soviets on May </a:t>
            </a:r>
            <a:r>
              <a:rPr lang="en-US" sz="2800" dirty="0" smtClean="0">
                <a:solidFill>
                  <a:srgbClr val="002060"/>
                </a:solidFill>
                <a:latin typeface="Georgia" pitchFamily="18" charset="0"/>
                <a:cs typeface="Times New Roman" panose="02020603050405020304" pitchFamily="18" charset="0"/>
              </a:rPr>
              <a:t>11 </a:t>
            </a:r>
            <a:r>
              <a:rPr lang="en-US" sz="2800" dirty="0">
                <a:solidFill>
                  <a:srgbClr val="002060"/>
                </a:solidFill>
                <a:latin typeface="Georgia" pitchFamily="18" charset="0"/>
                <a:cs typeface="Times New Roman" panose="02020603050405020304" pitchFamily="18" charset="0"/>
              </a:rPr>
              <a:t>1925.</a:t>
            </a:r>
            <a:endParaRPr lang="ru-RU" sz="2800" dirty="0">
              <a:solidFill>
                <a:srgbClr val="002060"/>
              </a:solidFill>
              <a:latin typeface="Georgia"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031" y="1175657"/>
            <a:ext cx="5883393" cy="523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81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517" y="335289"/>
            <a:ext cx="4403104" cy="8279190"/>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The State Emblem of the Soviet </a:t>
            </a:r>
            <a:r>
              <a:rPr lang="en-US" sz="2800" dirty="0" smtClean="0">
                <a:solidFill>
                  <a:srgbClr val="002060"/>
                </a:solidFill>
                <a:latin typeface="Georgia" pitchFamily="18" charset="0"/>
                <a:cs typeface="Times New Roman" panose="02020603050405020304" pitchFamily="18" charset="0"/>
              </a:rPr>
              <a:t>Union </a:t>
            </a:r>
            <a:r>
              <a:rPr lang="en-US" sz="2800" dirty="0">
                <a:solidFill>
                  <a:srgbClr val="002060"/>
                </a:solidFill>
                <a:latin typeface="Georgia" pitchFamily="18" charset="0"/>
                <a:cs typeface="Times New Roman" panose="02020603050405020304" pitchFamily="18" charset="0"/>
              </a:rPr>
              <a:t>was adopted in 1923 and was used until the dissolution of the USSR in 1991. </a:t>
            </a:r>
            <a:endParaRPr lang="ru-RU" sz="2800" dirty="0" smtClean="0">
              <a:solidFill>
                <a:srgbClr val="002060"/>
              </a:solidFill>
              <a:latin typeface="Georgia" pitchFamily="18" charset="0"/>
              <a:cs typeface="Times New Roman" panose="02020603050405020304" pitchFamily="18" charset="0"/>
            </a:endParaRPr>
          </a:p>
          <a:p>
            <a:r>
              <a:rPr lang="en-US" sz="2800" dirty="0">
                <a:solidFill>
                  <a:srgbClr val="002060"/>
                </a:solidFill>
                <a:latin typeface="Georgia" pitchFamily="18" charset="0"/>
                <a:cs typeface="Times New Roman" panose="02020603050405020304" pitchFamily="18" charset="0"/>
              </a:rPr>
              <a:t>The state emblem shows the traditional Soviet emblems of the Hammer and Sickle and the Red Star over a globe, and two wreaths of emmer wheat covered by "Workers of the world, unite!" in the official languages of the Soviet Republics, in the reverse order they were mentioned in the Soviet Constitution.</a:t>
            </a:r>
            <a:endParaRPr lang="ru-RU" sz="2800" dirty="0">
              <a:solidFill>
                <a:srgbClr val="002060"/>
              </a:solidFill>
              <a:latin typeface="Georgia"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88" y="418050"/>
            <a:ext cx="5813495" cy="581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73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5730602" y="1434416"/>
            <a:ext cx="6191293" cy="5286412"/>
          </a:xfrm>
        </p:spPr>
        <p:txBody>
          <a:bodyPr>
            <a:normAutofit/>
          </a:bodyPr>
          <a:lstStyle/>
          <a:p>
            <a:pPr marL="0" indent="0">
              <a:lnSpc>
                <a:spcPct val="100000"/>
              </a:lnSpc>
              <a:spcBef>
                <a:spcPts val="0"/>
              </a:spcBef>
              <a:buNone/>
            </a:pPr>
            <a:r>
              <a:rPr lang="en-US" sz="3200" dirty="0" smtClean="0">
                <a:solidFill>
                  <a:srgbClr val="000066"/>
                </a:solidFill>
                <a:latin typeface="Georgia" pitchFamily="18" charset="0"/>
              </a:rPr>
              <a:t>The Russian National Emblem is a golden DOUBLE – HEADED EAGLE with a horseman (St George) on a shield on the eagle’s breast with a red background. Above the two heads of the eagle, there is an historical crown. </a:t>
            </a:r>
          </a:p>
          <a:p>
            <a:endParaRPr lang="ru-RU" dirty="0"/>
          </a:p>
        </p:txBody>
      </p:sp>
      <p:sp>
        <p:nvSpPr>
          <p:cNvPr id="2" name="Заголовок 1"/>
          <p:cNvSpPr>
            <a:spLocks noGrp="1"/>
          </p:cNvSpPr>
          <p:nvPr>
            <p:ph type="title"/>
          </p:nvPr>
        </p:nvSpPr>
        <p:spPr>
          <a:xfrm>
            <a:off x="926335" y="199873"/>
            <a:ext cx="10515600" cy="1144186"/>
          </a:xfrm>
        </p:spPr>
        <p:txBody>
          <a:bodyPr>
            <a:normAutofit/>
          </a:bodyPr>
          <a:lstStyle/>
          <a:p>
            <a:pPr algn="ctr"/>
            <a:r>
              <a:rPr lang="en-US" b="1" dirty="0">
                <a:solidFill>
                  <a:srgbClr val="0000CC"/>
                </a:solidFill>
                <a:latin typeface="Georgia" pitchFamily="18" charset="0"/>
              </a:rPr>
              <a:t>The Russian Coat of </a:t>
            </a:r>
            <a:r>
              <a:rPr lang="en-US" b="1" dirty="0" smtClean="0">
                <a:solidFill>
                  <a:srgbClr val="0000CC"/>
                </a:solidFill>
                <a:latin typeface="Georgia" pitchFamily="18" charset="0"/>
              </a:rPr>
              <a:t>Arms</a:t>
            </a:r>
            <a:endParaRPr lang="ru-RU" b="1" dirty="0">
              <a:solidFill>
                <a:srgbClr val="0000CC"/>
              </a:solidFill>
              <a:latin typeface="Georgia" pitchFamily="18" charset="0"/>
            </a:endParaRPr>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7839" y="1323744"/>
            <a:ext cx="4629312" cy="519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532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12794" y="108253"/>
            <a:ext cx="10515600" cy="1104727"/>
          </a:xfrm>
        </p:spPr>
        <p:txBody>
          <a:bodyPr/>
          <a:lstStyle/>
          <a:p>
            <a:pPr algn="ctr"/>
            <a:r>
              <a:rPr lang="en-US" b="1" dirty="0">
                <a:solidFill>
                  <a:srgbClr val="0000CC"/>
                </a:solidFill>
                <a:latin typeface="Georgia" pitchFamily="18" charset="0"/>
              </a:rPr>
              <a:t>The Russian Coat of Arms</a:t>
            </a:r>
            <a:endParaRPr lang="ru-RU" dirty="0"/>
          </a:p>
        </p:txBody>
      </p:sp>
      <p:sp>
        <p:nvSpPr>
          <p:cNvPr id="7" name="Объект 6"/>
          <p:cNvSpPr>
            <a:spLocks noGrp="1"/>
          </p:cNvSpPr>
          <p:nvPr>
            <p:ph idx="1"/>
          </p:nvPr>
        </p:nvSpPr>
        <p:spPr>
          <a:xfrm>
            <a:off x="430951" y="1021057"/>
            <a:ext cx="10515600" cy="4351338"/>
          </a:xfrm>
        </p:spPr>
        <p:txBody>
          <a:bodyPr/>
          <a:lstStyle/>
          <a:p>
            <a:pPr marL="0" indent="0">
              <a:buNone/>
            </a:pPr>
            <a:r>
              <a:rPr lang="en-US" dirty="0">
                <a:solidFill>
                  <a:srgbClr val="002060"/>
                </a:solidFill>
                <a:latin typeface="Georgia"/>
                <a:ea typeface="Georgia"/>
                <a:cs typeface="Georgia"/>
                <a:sym typeface="Georgia"/>
              </a:rPr>
              <a:t>The </a:t>
            </a:r>
            <a:r>
              <a:rPr lang="en-US" dirty="0" smtClean="0">
                <a:solidFill>
                  <a:srgbClr val="002060"/>
                </a:solidFill>
                <a:latin typeface="Georgia"/>
                <a:ea typeface="Georgia"/>
                <a:cs typeface="Georgia"/>
                <a:sym typeface="Georgia"/>
              </a:rPr>
              <a:t>double-headed Eagle </a:t>
            </a:r>
            <a:r>
              <a:rPr lang="en-US" dirty="0">
                <a:solidFill>
                  <a:srgbClr val="002060"/>
                </a:solidFill>
                <a:latin typeface="Georgia"/>
                <a:ea typeface="Georgia"/>
                <a:cs typeface="Georgia"/>
                <a:sym typeface="Georgia"/>
              </a:rPr>
              <a:t>serves as the Russian Coat of Arms since 15th </a:t>
            </a:r>
            <a:r>
              <a:rPr lang="en-US" dirty="0" smtClean="0">
                <a:solidFill>
                  <a:srgbClr val="002060"/>
                </a:solidFill>
                <a:latin typeface="Georgia"/>
                <a:ea typeface="Georgia"/>
                <a:cs typeface="Georgia"/>
                <a:sym typeface="Georgia"/>
              </a:rPr>
              <a:t>century</a:t>
            </a:r>
            <a:r>
              <a:rPr lang="ru-RU" dirty="0" smtClean="0">
                <a:solidFill>
                  <a:srgbClr val="002060"/>
                </a:solidFill>
                <a:latin typeface="Georgia"/>
                <a:ea typeface="Georgia"/>
                <a:cs typeface="Georgia"/>
                <a:sym typeface="Georgia"/>
              </a:rPr>
              <a:t> </a:t>
            </a:r>
            <a:r>
              <a:rPr lang="en-US" dirty="0">
                <a:solidFill>
                  <a:srgbClr val="002060"/>
                </a:solidFill>
                <a:latin typeface="Georgia"/>
                <a:ea typeface="Georgia"/>
                <a:cs typeface="Georgia"/>
                <a:sym typeface="Georgia"/>
              </a:rPr>
              <a:t>after the marriage of Ivan III of Russia and Sophia </a:t>
            </a:r>
            <a:r>
              <a:rPr lang="en-US" dirty="0" err="1">
                <a:solidFill>
                  <a:srgbClr val="002060"/>
                </a:solidFill>
                <a:latin typeface="Georgia"/>
                <a:ea typeface="Georgia"/>
                <a:cs typeface="Georgia"/>
                <a:sym typeface="Georgia"/>
              </a:rPr>
              <a:t>Paleologue</a:t>
            </a:r>
            <a:r>
              <a:rPr lang="en-US" dirty="0">
                <a:solidFill>
                  <a:srgbClr val="002060"/>
                </a:solidFill>
                <a:latin typeface="Georgia"/>
                <a:ea typeface="Georgia"/>
                <a:cs typeface="Georgia"/>
                <a:sym typeface="Georgia"/>
              </a:rPr>
              <a:t>, a niece of the last Byzantine emperor Constantine XI.</a:t>
            </a:r>
            <a:endParaRPr lang="ru-RU"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392" y="2573586"/>
            <a:ext cx="3697901" cy="410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35" y="2715408"/>
            <a:ext cx="4463916" cy="3966957"/>
          </a:xfrm>
          <a:prstGeom prst="rect">
            <a:avLst/>
          </a:prstGeom>
          <a:noFill/>
          <a:ln w="19050">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67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356" y="544827"/>
            <a:ext cx="11137237" cy="954107"/>
          </a:xfrm>
          <a:prstGeom prst="rect">
            <a:avLst/>
          </a:prstGeom>
          <a:noFill/>
        </p:spPr>
        <p:txBody>
          <a:bodyPr wrap="square" rtlCol="0">
            <a:spAutoFit/>
          </a:bodyPr>
          <a:lstStyle/>
          <a:p>
            <a:r>
              <a:rPr lang="en-US" sz="2800" dirty="0">
                <a:solidFill>
                  <a:srgbClr val="002060"/>
                </a:solidFill>
                <a:latin typeface="Georgia" pitchFamily="18" charset="0"/>
                <a:cs typeface="Times New Roman" panose="02020603050405020304" pitchFamily="18" charset="0"/>
              </a:rPr>
              <a:t>T</a:t>
            </a:r>
            <a:r>
              <a:rPr lang="en-US" sz="2800" dirty="0" smtClean="0">
                <a:solidFill>
                  <a:srgbClr val="002060"/>
                </a:solidFill>
                <a:latin typeface="Georgia" pitchFamily="18" charset="0"/>
                <a:cs typeface="Times New Roman" panose="02020603050405020304" pitchFamily="18" charset="0"/>
              </a:rPr>
              <a:t>he </a:t>
            </a:r>
            <a:r>
              <a:rPr lang="en-US" sz="2800" dirty="0">
                <a:solidFill>
                  <a:srgbClr val="002060"/>
                </a:solidFill>
                <a:latin typeface="Georgia" pitchFamily="18" charset="0"/>
                <a:cs typeface="Times New Roman" panose="02020603050405020304" pitchFamily="18" charset="0"/>
              </a:rPr>
              <a:t>double-headed eagle was placed on the national seal at the end of the XV century by Ivan III.</a:t>
            </a:r>
            <a:endParaRPr lang="ru-RU" sz="2800" dirty="0">
              <a:solidFill>
                <a:srgbClr val="002060"/>
              </a:solidFill>
              <a:latin typeface="Georgia"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5" y="1940767"/>
            <a:ext cx="9245600" cy="464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0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2595" y="727788"/>
            <a:ext cx="4991877" cy="5262979"/>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From the late 15th century the two-headed eagle appeared on the seals of the Moscow governor.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It </a:t>
            </a:r>
            <a:r>
              <a:rPr lang="en-US" sz="2800" dirty="0">
                <a:solidFill>
                  <a:srgbClr val="002060"/>
                </a:solidFill>
                <a:latin typeface="Georgia" pitchFamily="18" charset="0"/>
                <a:cs typeface="Times New Roman" panose="02020603050405020304" pitchFamily="18" charset="0"/>
              </a:rPr>
              <a:t>supplemented the former Moscow coat of arms with the image of St. George the Conqueror.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This </a:t>
            </a:r>
            <a:r>
              <a:rPr lang="en-US" sz="2800" dirty="0">
                <a:solidFill>
                  <a:srgbClr val="002060"/>
                </a:solidFill>
                <a:latin typeface="Georgia" pitchFamily="18" charset="0"/>
                <a:cs typeface="Times New Roman" panose="02020603050405020304" pitchFamily="18" charset="0"/>
              </a:rPr>
              <a:t>was a sign of Russia showing its belonging to Byzantium. </a:t>
            </a:r>
            <a:endParaRPr lang="en-US" sz="2800" dirty="0" smtClean="0">
              <a:solidFill>
                <a:srgbClr val="002060"/>
              </a:solidFill>
              <a:latin typeface="Georgia" pitchFamily="18" charset="0"/>
              <a:cs typeface="Times New Roman" panose="02020603050405020304" pitchFamily="18" charset="0"/>
            </a:endParaRPr>
          </a:p>
          <a:p>
            <a:endParaRPr lang="ru-RU" sz="2800" dirty="0">
              <a:solidFill>
                <a:srgbClr val="002060"/>
              </a:solidFill>
              <a:latin typeface="Georgia"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198" y="270706"/>
            <a:ext cx="4872295" cy="632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51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207" y="503854"/>
            <a:ext cx="5353136" cy="4832092"/>
          </a:xfrm>
          <a:prstGeom prst="rect">
            <a:avLst/>
          </a:prstGeom>
          <a:noFill/>
        </p:spPr>
        <p:txBody>
          <a:bodyPr wrap="square" rtlCol="0">
            <a:spAutoFit/>
          </a:bodyPr>
          <a:lstStyle/>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The </a:t>
            </a:r>
            <a:r>
              <a:rPr lang="en-US" sz="2800" dirty="0">
                <a:solidFill>
                  <a:srgbClr val="002060"/>
                </a:solidFill>
                <a:latin typeface="Georgia" pitchFamily="18" charset="0"/>
                <a:cs typeface="Times New Roman" panose="02020603050405020304" pitchFamily="18" charset="0"/>
              </a:rPr>
              <a:t>first ruler of the Romanov dynasty – Mikhail </a:t>
            </a:r>
            <a:r>
              <a:rPr lang="en-US" sz="2800" dirty="0" err="1">
                <a:solidFill>
                  <a:srgbClr val="002060"/>
                </a:solidFill>
                <a:latin typeface="Georgia" pitchFamily="18" charset="0"/>
                <a:cs typeface="Times New Roman" panose="02020603050405020304" pitchFamily="18" charset="0"/>
              </a:rPr>
              <a:t>Fedorovich</a:t>
            </a:r>
            <a:r>
              <a:rPr lang="en-US" sz="2800" dirty="0">
                <a:solidFill>
                  <a:srgbClr val="002060"/>
                </a:solidFill>
                <a:latin typeface="Georgia" pitchFamily="18" charset="0"/>
                <a:cs typeface="Times New Roman" panose="02020603050405020304" pitchFamily="18" charset="0"/>
              </a:rPr>
              <a:t> – was elected by </a:t>
            </a:r>
            <a:r>
              <a:rPr lang="en-US" sz="2800" dirty="0" err="1">
                <a:solidFill>
                  <a:srgbClr val="002060"/>
                </a:solidFill>
                <a:latin typeface="Georgia" pitchFamily="18" charset="0"/>
                <a:cs typeface="Times New Roman" panose="02020603050405020304" pitchFamily="18" charset="0"/>
              </a:rPr>
              <a:t>Zemsky</a:t>
            </a:r>
            <a:r>
              <a:rPr lang="en-US" sz="2800" dirty="0">
                <a:solidFill>
                  <a:srgbClr val="002060"/>
                </a:solidFill>
                <a:latin typeface="Georgia" pitchFamily="18" charset="0"/>
                <a:cs typeface="Times New Roman" panose="02020603050405020304" pitchFamily="18" charset="0"/>
              </a:rPr>
              <a:t> </a:t>
            </a:r>
            <a:r>
              <a:rPr lang="en-US" sz="2800" dirty="0" err="1">
                <a:solidFill>
                  <a:srgbClr val="002060"/>
                </a:solidFill>
                <a:latin typeface="Georgia" pitchFamily="18" charset="0"/>
                <a:cs typeface="Times New Roman" panose="02020603050405020304" pitchFamily="18" charset="0"/>
              </a:rPr>
              <a:t>Sobor</a:t>
            </a:r>
            <a:r>
              <a:rPr lang="en-US" sz="2800" dirty="0">
                <a:solidFill>
                  <a:srgbClr val="002060"/>
                </a:solidFill>
                <a:latin typeface="Georgia" pitchFamily="18" charset="0"/>
                <a:cs typeface="Times New Roman" panose="02020603050405020304" pitchFamily="18" charset="0"/>
              </a:rPr>
              <a:t> in 1613. The two-headed eagle on his seal of 1625 got a third crown</a:t>
            </a:r>
            <a:r>
              <a:rPr lang="en-US" sz="2800" dirty="0" smtClean="0">
                <a:solidFill>
                  <a:srgbClr val="002060"/>
                </a:solidFill>
                <a:latin typeface="Georgia" pitchFamily="18" charset="0"/>
                <a:cs typeface="Times New Roman" panose="02020603050405020304" pitchFamily="18" charset="0"/>
              </a:rPr>
              <a:t>.</a:t>
            </a:r>
            <a:endParaRPr lang="ru-RU"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I</a:t>
            </a:r>
            <a:r>
              <a:rPr lang="en-US" sz="2800" dirty="0" smtClean="0">
                <a:solidFill>
                  <a:srgbClr val="002060"/>
                </a:solidFill>
                <a:latin typeface="Georgia" pitchFamily="18" charset="0"/>
                <a:cs typeface="Times New Roman" panose="02020603050405020304" pitchFamily="18" charset="0"/>
              </a:rPr>
              <a:t>n </a:t>
            </a:r>
            <a:r>
              <a:rPr lang="en-US" sz="2800" dirty="0">
                <a:solidFill>
                  <a:srgbClr val="002060"/>
                </a:solidFill>
                <a:latin typeface="Georgia" pitchFamily="18" charset="0"/>
                <a:cs typeface="Times New Roman" panose="02020603050405020304" pitchFamily="18" charset="0"/>
              </a:rPr>
              <a:t>the reign of Tsar Alexei </a:t>
            </a:r>
            <a:r>
              <a:rPr lang="en-US" sz="2800" dirty="0" err="1" smtClean="0">
                <a:solidFill>
                  <a:srgbClr val="002060"/>
                </a:solidFill>
                <a:latin typeface="Georgia" pitchFamily="18" charset="0"/>
                <a:cs typeface="Times New Roman" panose="02020603050405020304" pitchFamily="18" charset="0"/>
              </a:rPr>
              <a:t>Mikhailovich</a:t>
            </a:r>
            <a:r>
              <a:rPr lang="en-US" sz="2800" dirty="0" smtClean="0">
                <a:solidFill>
                  <a:srgbClr val="002060"/>
                </a:solidFill>
                <a:latin typeface="Georgia" pitchFamily="18" charset="0"/>
                <a:cs typeface="Times New Roman" panose="02020603050405020304" pitchFamily="18" charset="0"/>
              </a:rPr>
              <a:t> </a:t>
            </a:r>
            <a:r>
              <a:rPr lang="en-US" sz="2800" dirty="0">
                <a:solidFill>
                  <a:srgbClr val="002060"/>
                </a:solidFill>
                <a:latin typeface="Georgia" pitchFamily="18" charset="0"/>
                <a:cs typeface="Times New Roman" panose="02020603050405020304" pitchFamily="18" charset="0"/>
              </a:rPr>
              <a:t>Romanov the eagle receives symbols of power: the scepter and the orb.</a:t>
            </a:r>
            <a:endParaRPr lang="ru-RU" sz="2800" dirty="0">
              <a:solidFill>
                <a:srgbClr val="002060"/>
              </a:solidFill>
              <a:latin typeface="Georgia"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984" y="426139"/>
            <a:ext cx="4914089" cy="614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74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207" y="503854"/>
            <a:ext cx="4298777" cy="4401205"/>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Under Peter I the eagle started to be </a:t>
            </a:r>
            <a:r>
              <a:rPr lang="en-US" sz="2800" dirty="0" err="1">
                <a:solidFill>
                  <a:srgbClr val="002060"/>
                </a:solidFill>
                <a:latin typeface="Georgia" pitchFamily="18" charset="0"/>
                <a:cs typeface="Times New Roman" panose="02020603050405020304" pitchFamily="18" charset="0"/>
              </a:rPr>
              <a:t>coloured</a:t>
            </a:r>
            <a:r>
              <a:rPr lang="en-US" sz="2800" dirty="0">
                <a:solidFill>
                  <a:srgbClr val="002060"/>
                </a:solidFill>
                <a:latin typeface="Georgia" pitchFamily="18" charset="0"/>
                <a:cs typeface="Times New Roman" panose="02020603050405020304" pitchFamily="18" charset="0"/>
              </a:rPr>
              <a:t> black, though it had always been golden. It was associated with the Northern War</a:t>
            </a:r>
            <a:r>
              <a:rPr lang="en-US" sz="2800" dirty="0" smtClean="0">
                <a:solidFill>
                  <a:srgbClr val="002060"/>
                </a:solidFill>
                <a:latin typeface="Georgia" pitchFamily="18" charset="0"/>
                <a:cs typeface="Times New Roman" panose="02020603050405020304" pitchFamily="18" charset="0"/>
              </a:rPr>
              <a:t>.</a:t>
            </a: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 </a:t>
            </a:r>
            <a:r>
              <a:rPr lang="en-US" sz="2800" dirty="0">
                <a:solidFill>
                  <a:srgbClr val="002060"/>
                </a:solidFill>
                <a:latin typeface="Georgia" pitchFamily="18" charset="0"/>
                <a:cs typeface="Times New Roman" panose="02020603050405020304" pitchFamily="18" charset="0"/>
              </a:rPr>
              <a:t>This is how Peter I decided to express the might and power of the Russian state. </a:t>
            </a:r>
            <a:endParaRPr lang="ru-RU" sz="2800" dirty="0">
              <a:solidFill>
                <a:srgbClr val="002060"/>
              </a:solidFill>
              <a:latin typeface="Georgia"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535" y="2276496"/>
            <a:ext cx="3403665" cy="4245021"/>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860" y="212244"/>
            <a:ext cx="3428675" cy="456789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85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605" y="503854"/>
            <a:ext cx="4627984" cy="6124754"/>
          </a:xfrm>
          <a:prstGeom prst="rect">
            <a:avLst/>
          </a:prstGeom>
          <a:noFill/>
        </p:spPr>
        <p:txBody>
          <a:bodyPr wrap="square" rtlCol="0">
            <a:spAutoFit/>
          </a:bodyPr>
          <a:lstStyle/>
          <a:p>
            <a:pPr marL="457200" indent="-457200">
              <a:buFont typeface="Arial" pitchFamily="34" charset="0"/>
              <a:buChar char="•"/>
            </a:pPr>
            <a:r>
              <a:rPr lang="en-US" sz="2800" dirty="0" err="1">
                <a:solidFill>
                  <a:srgbClr val="002060"/>
                </a:solidFill>
                <a:latin typeface="Georgia" pitchFamily="18" charset="0"/>
                <a:cs typeface="Times New Roman" panose="02020603050405020304" pitchFamily="18" charset="0"/>
              </a:rPr>
              <a:t>Pavel</a:t>
            </a:r>
            <a:r>
              <a:rPr lang="en-US" sz="2800" dirty="0">
                <a:solidFill>
                  <a:srgbClr val="002060"/>
                </a:solidFill>
                <a:latin typeface="Georgia" pitchFamily="18" charset="0"/>
                <a:cs typeface="Times New Roman" panose="02020603050405020304" pitchFamily="18" charset="0"/>
              </a:rPr>
              <a:t> I (1796-1801) introduced some changes to the coat of arms during his rule.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The </a:t>
            </a:r>
            <a:r>
              <a:rPr lang="en-US" sz="2800" dirty="0">
                <a:solidFill>
                  <a:srgbClr val="002060"/>
                </a:solidFill>
                <a:latin typeface="Georgia" pitchFamily="18" charset="0"/>
                <a:cs typeface="Times New Roman" panose="02020603050405020304" pitchFamily="18" charset="0"/>
              </a:rPr>
              <a:t>two-headed eagle became part of the imperial family </a:t>
            </a:r>
            <a:r>
              <a:rPr lang="en-US" sz="2800" dirty="0" smtClean="0">
                <a:solidFill>
                  <a:srgbClr val="002060"/>
                </a:solidFill>
                <a:latin typeface="Georgia" pitchFamily="18" charset="0"/>
                <a:cs typeface="Times New Roman" panose="02020603050405020304" pitchFamily="18" charset="0"/>
              </a:rPr>
              <a:t>in</a:t>
            </a:r>
            <a:endParaRPr lang="ru-RU" sz="2800" dirty="0" smtClean="0">
              <a:solidFill>
                <a:srgbClr val="002060"/>
              </a:solidFill>
              <a:latin typeface="Georgia" pitchFamily="18" charset="0"/>
              <a:cs typeface="Times New Roman" panose="02020603050405020304" pitchFamily="18" charset="0"/>
            </a:endParaRPr>
          </a:p>
          <a:p>
            <a:r>
              <a:rPr lang="ru-RU" sz="2800" dirty="0">
                <a:solidFill>
                  <a:srgbClr val="002060"/>
                </a:solidFill>
                <a:latin typeface="Georgia" pitchFamily="18" charset="0"/>
                <a:cs typeface="Times New Roman" panose="02020603050405020304" pitchFamily="18" charset="0"/>
              </a:rPr>
              <a:t> </a:t>
            </a:r>
            <a:r>
              <a:rPr lang="ru-RU" sz="2800" dirty="0" smtClean="0">
                <a:solidFill>
                  <a:srgbClr val="002060"/>
                </a:solidFill>
                <a:latin typeface="Georgia" pitchFamily="18" charset="0"/>
                <a:cs typeface="Times New Roman" panose="02020603050405020304" pitchFamily="18" charset="0"/>
              </a:rPr>
              <a:t>   </a:t>
            </a:r>
            <a:r>
              <a:rPr lang="en-US" sz="2800" dirty="0" smtClean="0">
                <a:solidFill>
                  <a:srgbClr val="002060"/>
                </a:solidFill>
                <a:latin typeface="Georgia" pitchFamily="18" charset="0"/>
                <a:cs typeface="Times New Roman" panose="02020603050405020304" pitchFamily="18" charset="0"/>
              </a:rPr>
              <a:t> </a:t>
            </a:r>
            <a:r>
              <a:rPr lang="en-US" sz="2800" dirty="0">
                <a:solidFill>
                  <a:srgbClr val="002060"/>
                </a:solidFill>
                <a:latin typeface="Georgia" pitchFamily="18" charset="0"/>
                <a:cs typeface="Times New Roman" panose="02020603050405020304" pitchFamily="18" charset="0"/>
              </a:rPr>
              <a:t>the epoch of </a:t>
            </a:r>
            <a:r>
              <a:rPr lang="en-US" sz="2800" dirty="0" err="1">
                <a:solidFill>
                  <a:srgbClr val="002060"/>
                </a:solidFill>
                <a:latin typeface="Georgia" pitchFamily="18" charset="0"/>
                <a:cs typeface="Times New Roman" panose="02020603050405020304" pitchFamily="18" charset="0"/>
              </a:rPr>
              <a:t>Pavel</a:t>
            </a:r>
            <a:r>
              <a:rPr lang="en-US" sz="2800" dirty="0">
                <a:solidFill>
                  <a:srgbClr val="002060"/>
                </a:solidFill>
                <a:latin typeface="Georgia" pitchFamily="18" charset="0"/>
                <a:cs typeface="Times New Roman" panose="02020603050405020304" pitchFamily="18" charset="0"/>
              </a:rPr>
              <a:t> I.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The </a:t>
            </a:r>
            <a:r>
              <a:rPr lang="en-US" sz="2800" dirty="0">
                <a:solidFill>
                  <a:srgbClr val="002060"/>
                </a:solidFill>
                <a:latin typeface="Georgia" pitchFamily="18" charset="0"/>
                <a:cs typeface="Times New Roman" panose="02020603050405020304" pitchFamily="18" charset="0"/>
              </a:rPr>
              <a:t>bright Maltese cross appeared on the eagle’s chest, with the Grand Master’s crown on top </a:t>
            </a:r>
            <a:endParaRPr lang="ru-RU" sz="2800" dirty="0" smtClean="0">
              <a:solidFill>
                <a:srgbClr val="002060"/>
              </a:solidFill>
              <a:latin typeface="Georgia" pitchFamily="18" charset="0"/>
              <a:cs typeface="Times New Roman" panose="02020603050405020304" pitchFamily="18" charset="0"/>
            </a:endParaRPr>
          </a:p>
          <a:p>
            <a:r>
              <a:rPr lang="ru-RU" sz="2800" dirty="0" smtClean="0">
                <a:solidFill>
                  <a:srgbClr val="002060"/>
                </a:solidFill>
                <a:latin typeface="Georgia" pitchFamily="18" charset="0"/>
                <a:cs typeface="Times New Roman" panose="02020603050405020304" pitchFamily="18" charset="0"/>
              </a:rPr>
              <a:t>     </a:t>
            </a:r>
            <a:r>
              <a:rPr lang="en-US" sz="2800" dirty="0" smtClean="0">
                <a:solidFill>
                  <a:srgbClr val="002060"/>
                </a:solidFill>
                <a:latin typeface="Georgia" pitchFamily="18" charset="0"/>
                <a:cs typeface="Times New Roman" panose="02020603050405020304" pitchFamily="18" charset="0"/>
              </a:rPr>
              <a:t>of </a:t>
            </a:r>
            <a:r>
              <a:rPr lang="en-US" sz="2800" dirty="0">
                <a:solidFill>
                  <a:srgbClr val="002060"/>
                </a:solidFill>
                <a:latin typeface="Georgia" pitchFamily="18" charset="0"/>
                <a:cs typeface="Times New Roman" panose="02020603050405020304" pitchFamily="18" charset="0"/>
              </a:rPr>
              <a:t>the cross.</a:t>
            </a:r>
          </a:p>
          <a:p>
            <a:pPr marL="457200" indent="-457200">
              <a:buFont typeface="Arial" pitchFamily="34" charset="0"/>
              <a:buChar char="•"/>
            </a:pPr>
            <a:endParaRPr lang="en-US" sz="2800" dirty="0">
              <a:solidFill>
                <a:srgbClr val="002060"/>
              </a:solidFill>
              <a:latin typeface="Georgia"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1072" y="2528596"/>
            <a:ext cx="3580754" cy="423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588" y="130058"/>
            <a:ext cx="3668483" cy="44198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09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960" y="511448"/>
            <a:ext cx="4627984" cy="6124754"/>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Alexander I (1801-1825) in his turn decided to cancel the Maltese cross.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Under </a:t>
            </a:r>
            <a:r>
              <a:rPr lang="en-US" sz="2800" dirty="0">
                <a:solidFill>
                  <a:srgbClr val="002060"/>
                </a:solidFill>
                <a:latin typeface="Georgia" pitchFamily="18" charset="0"/>
                <a:cs typeface="Times New Roman" panose="02020603050405020304" pitchFamily="18" charset="0"/>
              </a:rPr>
              <a:t>his reign the eagle’s wings were spread apart and its feathers lowered. </a:t>
            </a:r>
            <a:endParaRPr lang="en-US"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One </a:t>
            </a:r>
            <a:r>
              <a:rPr lang="en-US" sz="2800" dirty="0">
                <a:solidFill>
                  <a:srgbClr val="002060"/>
                </a:solidFill>
                <a:latin typeface="Georgia" pitchFamily="18" charset="0"/>
                <a:cs typeface="Times New Roman" panose="02020603050405020304" pitchFamily="18" charset="0"/>
              </a:rPr>
              <a:t>head of the eagle was tilted more than the </a:t>
            </a:r>
            <a:r>
              <a:rPr lang="en-US" sz="2800" dirty="0" smtClean="0">
                <a:solidFill>
                  <a:srgbClr val="002060"/>
                </a:solidFill>
                <a:latin typeface="Georgia" pitchFamily="18" charset="0"/>
                <a:cs typeface="Times New Roman" panose="02020603050405020304" pitchFamily="18" charset="0"/>
              </a:rPr>
              <a:t>other.</a:t>
            </a: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The </a:t>
            </a:r>
            <a:r>
              <a:rPr lang="en-US" sz="2800" dirty="0">
                <a:solidFill>
                  <a:srgbClr val="002060"/>
                </a:solidFill>
                <a:latin typeface="Georgia" pitchFamily="18" charset="0"/>
                <a:cs typeface="Times New Roman" panose="02020603050405020304" pitchFamily="18" charset="0"/>
              </a:rPr>
              <a:t>eagle got new attributes in its paws: thunder arrows, a torch, and a laurel wreath.</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285" y="2784684"/>
            <a:ext cx="3726314" cy="385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629" y="92471"/>
            <a:ext cx="3677655" cy="47011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700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604" y="503854"/>
            <a:ext cx="4348065" cy="4401205"/>
          </a:xfrm>
          <a:prstGeom prst="rect">
            <a:avLst/>
          </a:prstGeom>
          <a:noFill/>
        </p:spPr>
        <p:txBody>
          <a:bodyPr wrap="square" rtlCol="0">
            <a:spAutoFit/>
          </a:bodyPr>
          <a:lstStyle/>
          <a:p>
            <a:pPr marL="457200" indent="-457200">
              <a:buFont typeface="Arial" pitchFamily="34" charset="0"/>
              <a:buChar char="•"/>
            </a:pPr>
            <a:r>
              <a:rPr lang="en-US" sz="2800" dirty="0">
                <a:solidFill>
                  <a:srgbClr val="002060"/>
                </a:solidFill>
                <a:latin typeface="Georgia" pitchFamily="18" charset="0"/>
                <a:cs typeface="Times New Roman" panose="02020603050405020304" pitchFamily="18" charset="0"/>
              </a:rPr>
              <a:t>The big State Emblem was introduced by order of Alexander II (1855-1881) on April 11, </a:t>
            </a:r>
            <a:r>
              <a:rPr lang="en-US" sz="2800" dirty="0" smtClean="0">
                <a:solidFill>
                  <a:srgbClr val="002060"/>
                </a:solidFill>
                <a:latin typeface="Georgia" pitchFamily="18" charset="0"/>
                <a:cs typeface="Times New Roman" panose="02020603050405020304" pitchFamily="18" charset="0"/>
              </a:rPr>
              <a:t>1857.</a:t>
            </a:r>
            <a:endParaRPr lang="ru-RU" sz="2800" dirty="0" smtClean="0">
              <a:solidFill>
                <a:srgbClr val="002060"/>
              </a:solidFill>
              <a:latin typeface="Georgia" pitchFamily="18" charset="0"/>
              <a:cs typeface="Times New Roman" panose="02020603050405020304" pitchFamily="18" charset="0"/>
            </a:endParaRPr>
          </a:p>
          <a:p>
            <a:pPr marL="457200" indent="-457200">
              <a:buFont typeface="Arial" pitchFamily="34" charset="0"/>
              <a:buChar char="•"/>
            </a:pPr>
            <a:r>
              <a:rPr lang="en-US" sz="2800" dirty="0" smtClean="0">
                <a:solidFill>
                  <a:srgbClr val="002060"/>
                </a:solidFill>
                <a:latin typeface="Georgia" pitchFamily="18" charset="0"/>
                <a:cs typeface="Times New Roman" panose="02020603050405020304" pitchFamily="18" charset="0"/>
              </a:rPr>
              <a:t>In </a:t>
            </a:r>
            <a:r>
              <a:rPr lang="en-US" sz="2800" dirty="0">
                <a:solidFill>
                  <a:srgbClr val="002060"/>
                </a:solidFill>
                <a:latin typeface="Georgia" pitchFamily="18" charset="0"/>
                <a:cs typeface="Times New Roman" panose="02020603050405020304" pitchFamily="18" charset="0"/>
              </a:rPr>
              <a:t>the center of the coat of arms there was the French golden shield with the two-headed black eagle.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898" y="2170165"/>
            <a:ext cx="3579196" cy="453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651" y="132851"/>
            <a:ext cx="3905247" cy="514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56077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9041</TotalTime>
  <Words>570</Words>
  <Application>Microsoft Office PowerPoint</Application>
  <PresentationFormat>Произвольный</PresentationFormat>
  <Paragraphs>29</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The National Symbols  of the Russian Federation</vt:lpstr>
      <vt:lpstr>The Russian Coat of Arms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Coat of Arms of the Russian Empire</vt:lpstr>
      <vt:lpstr>Презентация PowerPoint</vt:lpstr>
      <vt:lpstr>Презентация PowerPoint</vt:lpstr>
      <vt:lpstr>The Russian Coat of Arms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dc:creator>
  <cp:lastModifiedBy>User_1</cp:lastModifiedBy>
  <cp:revision>413</cp:revision>
  <dcterms:created xsi:type="dcterms:W3CDTF">2022-03-22T16:45:44Z</dcterms:created>
  <dcterms:modified xsi:type="dcterms:W3CDTF">2023-01-31T17:52:07Z</dcterms:modified>
</cp:coreProperties>
</file>