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B80F-78FB-4456-8231-FC2D4F984604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E6FA-0F8E-42A6-8535-C809E719D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0CDD-7B19-43E4-9659-2EDC8162B3B2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EC8BA-A7B6-4127-B76F-ED69163C6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CFCB-1248-4F9E-B049-519713050782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23A8-BD1A-4AB5-AE39-4EA00AF48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96935-994C-4E9C-B417-433021BAEAEA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BA2D-536E-482F-ACAC-0139220CB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333D-80B5-4A09-A115-C71A92FA1A8F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E1663-8CD8-4E0E-BD16-80BED407A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9195D-2267-4D55-939B-F7B3A4A1A229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A56F3-44E3-4C40-882D-FAFE806AF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F641-85B5-48EE-B3B4-831D665012A1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4964-9D3C-4DF4-A35B-DB009CD2B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FA499-A7A8-416A-97E1-DFC4C2805893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DA72-15D8-4845-8B19-6B0EA2033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7CF0-0E0D-4D85-B834-419D4211CCC3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CAF4-D65E-43FD-9219-ABF14C4AA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617D0-8706-42BF-B1EF-71BD9D819968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0AC3-1F81-4AAB-9FB5-A4008DDE9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5A29-8F84-47BF-80CD-2EC7C59F4523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2F6D3-5900-40BE-B3B5-59C9E2F78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BAC61E-BA3D-470F-93A3-375829B8D43B}" type="datetimeFigureOut">
              <a:rPr lang="ru-RU"/>
              <a:pPr>
                <a:defRPr/>
              </a:pPr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D66847-F39B-4184-A317-8518142EC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mg.1ku.ru/c81771d06501e988ca92146fab985ec5/wp-content/uploads/2018/09/0c8d5d1ada7aedda123c6b30bc9a75df.jpg" TargetMode="External"/><Relationship Id="rId7" Type="http://schemas.openxmlformats.org/officeDocument/2006/relationships/hyperlink" Target="https://cf.ppt-online.org/files/slide/9/9GIKZLqp4XVJnkAwEFMSj52mfCD8PieBHtTbvR/slide-8.jpg" TargetMode="External"/><Relationship Id="rId2" Type="http://schemas.openxmlformats.org/officeDocument/2006/relationships/hyperlink" Target="https://forms.gle/hcSDGoFNkivszRBd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izly.club/uploads/posts/2023-02/1676363791_grizly-club-p-vesi-klipart-magazinnie-46.png" TargetMode="External"/><Relationship Id="rId5" Type="http://schemas.openxmlformats.org/officeDocument/2006/relationships/hyperlink" Target="https://sun9-67.userapi.com/impf/c840233/v840233489/8c69a/DurEypWejsQ.jpg?size=807x607&amp;quality=96&amp;sign=08cafceeffe70e17c79881b1220bbd69&amp;c_uniq_tag=hH9Bh6oUyU1ydp30zknOEz34HliDF_i2p25Pq2emv8Q&amp;type=album" TargetMode="External"/><Relationship Id="rId4" Type="http://schemas.openxmlformats.org/officeDocument/2006/relationships/hyperlink" Target="https://centrmetrolab.ru/wp-content/uploads/2021/08/229186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Овал 130"/>
          <p:cNvSpPr/>
          <p:nvPr/>
        </p:nvSpPr>
        <p:spPr>
          <a:xfrm>
            <a:off x="179388" y="4941888"/>
            <a:ext cx="611187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А</a:t>
            </a:r>
          </a:p>
        </p:txBody>
      </p: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Задача</a:t>
            </a:r>
          </a:p>
        </p:txBody>
      </p:sp>
      <p:cxnSp>
        <p:nvCxnSpPr>
          <p:cNvPr id="13" name="Прямая соединительная линия 12"/>
          <p:cNvCxnSpPr>
            <a:stCxn id="59" idx="2"/>
            <a:endCxn id="60" idx="7"/>
          </p:cNvCxnSpPr>
          <p:nvPr/>
        </p:nvCxnSpPr>
        <p:spPr>
          <a:xfrm flipH="1">
            <a:off x="3116263" y="1430338"/>
            <a:ext cx="1249362" cy="960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587875" y="1490663"/>
            <a:ext cx="1208088" cy="8588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60" idx="3"/>
            <a:endCxn id="62" idx="7"/>
          </p:cNvCxnSpPr>
          <p:nvPr/>
        </p:nvCxnSpPr>
        <p:spPr>
          <a:xfrm flipH="1">
            <a:off x="1789113" y="2617788"/>
            <a:ext cx="1127125" cy="1146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016250" y="2665413"/>
            <a:ext cx="763588" cy="12684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435600" y="2420938"/>
            <a:ext cx="457200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61" idx="5"/>
          </p:cNvCxnSpPr>
          <p:nvPr/>
        </p:nvCxnSpPr>
        <p:spPr>
          <a:xfrm>
            <a:off x="5965825" y="2552700"/>
            <a:ext cx="1023938" cy="8096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62" idx="3"/>
          </p:cNvCxnSpPr>
          <p:nvPr/>
        </p:nvCxnSpPr>
        <p:spPr>
          <a:xfrm flipH="1">
            <a:off x="539750" y="3992563"/>
            <a:ext cx="1049338" cy="9493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1674813" y="4005263"/>
            <a:ext cx="520700" cy="10795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843213" y="4005263"/>
            <a:ext cx="849312" cy="11287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779838" y="4005263"/>
            <a:ext cx="576262" cy="1223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6875463" y="3429000"/>
            <a:ext cx="200025" cy="15128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7075488" y="3429000"/>
            <a:ext cx="1241425" cy="1295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4365625" y="1268413"/>
            <a:ext cx="282575" cy="322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2874963" y="2343150"/>
            <a:ext cx="282575" cy="322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724525" y="2276475"/>
            <a:ext cx="282575" cy="322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1547813" y="3716338"/>
            <a:ext cx="282575" cy="323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3635375" y="3860800"/>
            <a:ext cx="282575" cy="322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875463" y="3213100"/>
            <a:ext cx="284162" cy="322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70" name="TextBox 72"/>
          <p:cNvSpPr txBox="1">
            <a:spLocks noChangeArrowheads="1"/>
          </p:cNvSpPr>
          <p:nvPr/>
        </p:nvSpPr>
        <p:spPr bwMode="auto">
          <a:xfrm>
            <a:off x="3276600" y="155733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71" name="TextBox 73"/>
          <p:cNvSpPr txBox="1">
            <a:spLocks noChangeArrowheads="1"/>
          </p:cNvSpPr>
          <p:nvPr/>
        </p:nvSpPr>
        <p:spPr bwMode="auto">
          <a:xfrm>
            <a:off x="5148263" y="1557338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2" name="TextBox 74"/>
          <p:cNvSpPr txBox="1">
            <a:spLocks noChangeArrowheads="1"/>
          </p:cNvSpPr>
          <p:nvPr/>
        </p:nvSpPr>
        <p:spPr bwMode="auto">
          <a:xfrm>
            <a:off x="6208713" y="221615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3" name="TextBox 75"/>
          <p:cNvSpPr txBox="1">
            <a:spLocks noChangeArrowheads="1"/>
          </p:cNvSpPr>
          <p:nvPr/>
        </p:nvSpPr>
        <p:spPr bwMode="auto">
          <a:xfrm>
            <a:off x="7451725" y="34290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4" name="TextBox 76"/>
          <p:cNvSpPr txBox="1">
            <a:spLocks noChangeArrowheads="1"/>
          </p:cNvSpPr>
          <p:nvPr/>
        </p:nvSpPr>
        <p:spPr bwMode="auto">
          <a:xfrm>
            <a:off x="3348038" y="2708275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5" name="TextBox 77"/>
          <p:cNvSpPr txBox="1">
            <a:spLocks noChangeArrowheads="1"/>
          </p:cNvSpPr>
          <p:nvPr/>
        </p:nvSpPr>
        <p:spPr bwMode="auto">
          <a:xfrm>
            <a:off x="4140200" y="4292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6" name="TextBox 78"/>
          <p:cNvSpPr txBox="1">
            <a:spLocks noChangeArrowheads="1"/>
          </p:cNvSpPr>
          <p:nvPr/>
        </p:nvSpPr>
        <p:spPr bwMode="auto">
          <a:xfrm>
            <a:off x="2124075" y="4149725"/>
            <a:ext cx="355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2077" name="TextBox 79"/>
          <p:cNvSpPr txBox="1">
            <a:spLocks noChangeArrowheads="1"/>
          </p:cNvSpPr>
          <p:nvPr/>
        </p:nvSpPr>
        <p:spPr bwMode="auto">
          <a:xfrm>
            <a:off x="1979613" y="27813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78" name="TextBox 80"/>
          <p:cNvSpPr txBox="1">
            <a:spLocks noChangeArrowheads="1"/>
          </p:cNvSpPr>
          <p:nvPr/>
        </p:nvSpPr>
        <p:spPr bwMode="auto">
          <a:xfrm>
            <a:off x="755650" y="40767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79" name="TextBox 81"/>
          <p:cNvSpPr txBox="1">
            <a:spLocks noChangeArrowheads="1"/>
          </p:cNvSpPr>
          <p:nvPr/>
        </p:nvSpPr>
        <p:spPr bwMode="auto">
          <a:xfrm>
            <a:off x="2843213" y="42926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80" name="TextBox 82"/>
          <p:cNvSpPr txBox="1">
            <a:spLocks noChangeArrowheads="1"/>
          </p:cNvSpPr>
          <p:nvPr/>
        </p:nvSpPr>
        <p:spPr bwMode="auto">
          <a:xfrm>
            <a:off x="5148263" y="27813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81" name="TextBox 83"/>
          <p:cNvSpPr txBox="1">
            <a:spLocks noChangeArrowheads="1"/>
          </p:cNvSpPr>
          <p:nvPr/>
        </p:nvSpPr>
        <p:spPr bwMode="auto">
          <a:xfrm>
            <a:off x="6443663" y="3860800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cxnSp>
        <p:nvCxnSpPr>
          <p:cNvPr id="107" name="Прямая соединительная линия 106"/>
          <p:cNvCxnSpPr>
            <a:stCxn id="109" idx="3"/>
          </p:cNvCxnSpPr>
          <p:nvPr/>
        </p:nvCxnSpPr>
        <p:spPr>
          <a:xfrm flipH="1">
            <a:off x="4859338" y="3992563"/>
            <a:ext cx="474662" cy="12366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>
            <a:endCxn id="136" idx="0"/>
          </p:cNvCxnSpPr>
          <p:nvPr/>
        </p:nvCxnSpPr>
        <p:spPr>
          <a:xfrm>
            <a:off x="5435600" y="3860800"/>
            <a:ext cx="666750" cy="12239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Овал 108"/>
          <p:cNvSpPr/>
          <p:nvPr/>
        </p:nvSpPr>
        <p:spPr>
          <a:xfrm>
            <a:off x="5292725" y="3716338"/>
            <a:ext cx="282575" cy="323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5" name="TextBox 119"/>
          <p:cNvSpPr txBox="1">
            <a:spLocks noChangeArrowheads="1"/>
          </p:cNvSpPr>
          <p:nvPr/>
        </p:nvSpPr>
        <p:spPr bwMode="auto">
          <a:xfrm>
            <a:off x="4716463" y="42211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0</a:t>
            </a:r>
          </a:p>
        </p:txBody>
      </p:sp>
      <p:sp>
        <p:nvSpPr>
          <p:cNvPr id="2086" name="TextBox 120"/>
          <p:cNvSpPr txBox="1">
            <a:spLocks noChangeArrowheads="1"/>
          </p:cNvSpPr>
          <p:nvPr/>
        </p:nvSpPr>
        <p:spPr bwMode="auto">
          <a:xfrm>
            <a:off x="5795963" y="40767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</a:t>
            </a:r>
          </a:p>
        </p:txBody>
      </p:sp>
      <p:sp>
        <p:nvSpPr>
          <p:cNvPr id="132" name="Овал 131"/>
          <p:cNvSpPr/>
          <p:nvPr/>
        </p:nvSpPr>
        <p:spPr>
          <a:xfrm>
            <a:off x="1763713" y="5013325"/>
            <a:ext cx="611187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Б</a:t>
            </a:r>
          </a:p>
        </p:txBody>
      </p:sp>
      <p:sp>
        <p:nvSpPr>
          <p:cNvPr id="133" name="Овал 132"/>
          <p:cNvSpPr/>
          <p:nvPr/>
        </p:nvSpPr>
        <p:spPr>
          <a:xfrm>
            <a:off x="2627313" y="5084763"/>
            <a:ext cx="612775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В</a:t>
            </a:r>
          </a:p>
        </p:txBody>
      </p:sp>
      <p:sp>
        <p:nvSpPr>
          <p:cNvPr id="134" name="Овал 133"/>
          <p:cNvSpPr/>
          <p:nvPr/>
        </p:nvSpPr>
        <p:spPr>
          <a:xfrm>
            <a:off x="3924300" y="5157788"/>
            <a:ext cx="611188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Г</a:t>
            </a:r>
          </a:p>
        </p:txBody>
      </p:sp>
      <p:sp>
        <p:nvSpPr>
          <p:cNvPr id="135" name="Овал 134"/>
          <p:cNvSpPr/>
          <p:nvPr/>
        </p:nvSpPr>
        <p:spPr>
          <a:xfrm>
            <a:off x="4643438" y="5157788"/>
            <a:ext cx="612775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Д</a:t>
            </a:r>
          </a:p>
        </p:txBody>
      </p:sp>
      <p:sp>
        <p:nvSpPr>
          <p:cNvPr id="136" name="Овал 135"/>
          <p:cNvSpPr/>
          <p:nvPr/>
        </p:nvSpPr>
        <p:spPr>
          <a:xfrm>
            <a:off x="5795963" y="5084763"/>
            <a:ext cx="611187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Е</a:t>
            </a:r>
          </a:p>
        </p:txBody>
      </p:sp>
      <p:sp>
        <p:nvSpPr>
          <p:cNvPr id="137" name="Овал 136"/>
          <p:cNvSpPr/>
          <p:nvPr/>
        </p:nvSpPr>
        <p:spPr>
          <a:xfrm>
            <a:off x="6659563" y="4941888"/>
            <a:ext cx="612775" cy="574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Ё</a:t>
            </a:r>
          </a:p>
        </p:txBody>
      </p:sp>
      <p:sp>
        <p:nvSpPr>
          <p:cNvPr id="138" name="Овал 137"/>
          <p:cNvSpPr/>
          <p:nvPr/>
        </p:nvSpPr>
        <p:spPr>
          <a:xfrm>
            <a:off x="8101013" y="4652963"/>
            <a:ext cx="611187" cy="576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Ж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0" y="0"/>
            <a:ext cx="67839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slide-8.jpg"/>
          <p:cNvPicPr>
            <a:picLocks noChangeAspect="1"/>
          </p:cNvPicPr>
          <p:nvPr/>
        </p:nvPicPr>
        <p:blipFill>
          <a:blip r:embed="rId2" cstate="print"/>
          <a:srcRect l="11534" t="17709" b="22330"/>
          <a:stretch>
            <a:fillRect/>
          </a:stretch>
        </p:blipFill>
        <p:spPr bwMode="auto">
          <a:xfrm>
            <a:off x="468313" y="0"/>
            <a:ext cx="8207375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288" y="3860800"/>
            <a:ext cx="3671887" cy="2049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Переведите в байты: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40 бит =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2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cs typeface="+mn-cs"/>
              </a:rPr>
              <a:t>Кбайта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463" y="4005263"/>
            <a:ext cx="3671887" cy="2049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Переведите в биты: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7 байт =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2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cs typeface="+mn-cs"/>
              </a:rPr>
              <a:t>Кбайта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 =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64121" y="0"/>
            <a:ext cx="69762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slide-8.jpg"/>
          <p:cNvPicPr>
            <a:picLocks noChangeAspect="1"/>
          </p:cNvPicPr>
          <p:nvPr/>
        </p:nvPicPr>
        <p:blipFill>
          <a:blip r:embed="rId2" cstate="print"/>
          <a:srcRect l="11534" t="17709" b="22330"/>
          <a:stretch>
            <a:fillRect/>
          </a:stretch>
        </p:blipFill>
        <p:spPr bwMode="auto">
          <a:xfrm>
            <a:off x="468313" y="0"/>
            <a:ext cx="8207375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288" y="3860800"/>
            <a:ext cx="3671887" cy="2049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Переведите в байты: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40 бит = 8 байт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2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cs typeface="+mn-cs"/>
              </a:rPr>
              <a:t>Кбайта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 = 2048 байт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463" y="4005263"/>
            <a:ext cx="3671887" cy="2049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Переведите в биты: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7 байт = 56 бит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2 </a:t>
            </a:r>
            <a:r>
              <a:rPr lang="ru-RU" sz="2800" b="1" dirty="0" err="1">
                <a:solidFill>
                  <a:srgbClr val="002060"/>
                </a:solidFill>
                <a:latin typeface="+mn-lt"/>
                <a:cs typeface="+mn-cs"/>
              </a:rPr>
              <a:t>Кбайта</a:t>
            </a: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 = 16384 бит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3" descr="1676363791_grizly-club-p-vesi-klipart-magazinnie-46.png"/>
          <p:cNvPicPr>
            <a:picLocks noChangeAspect="1"/>
          </p:cNvPicPr>
          <p:nvPr/>
        </p:nvPicPr>
        <p:blipFill>
          <a:blip r:embed="rId2" cstate="print"/>
          <a:srcRect b="8064"/>
          <a:stretch>
            <a:fillRect/>
          </a:stretch>
        </p:blipFill>
        <p:spPr bwMode="auto">
          <a:xfrm>
            <a:off x="0" y="549275"/>
            <a:ext cx="9144000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0"/>
            <a:ext cx="8640763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каком сообщении информации больше?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ИНФОРМАЦИЯ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9700" y="1844675"/>
            <a:ext cx="36004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solidFill>
                  <a:srgbClr val="C00000"/>
                </a:solidFill>
                <a:latin typeface="+mn-lt"/>
                <a:cs typeface="+mn-cs"/>
              </a:rPr>
              <a:t>information</a:t>
            </a:r>
            <a:endParaRPr lang="ru-RU" sz="3600" b="1" cap="all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3318" name="TextBox 12"/>
          <p:cNvSpPr txBox="1">
            <a:spLocks noChangeArrowheads="1"/>
          </p:cNvSpPr>
          <p:nvPr/>
        </p:nvSpPr>
        <p:spPr bwMode="auto">
          <a:xfrm>
            <a:off x="3059113" y="836613"/>
            <a:ext cx="3025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0">
                <a:solidFill>
                  <a:srgbClr val="00206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0825" y="5949950"/>
            <a:ext cx="3457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Calibri" pitchFamily="34" charset="0"/>
              </a:rPr>
              <a:t>I=10*</a:t>
            </a: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6 бит=60 бит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148263" y="5949950"/>
            <a:ext cx="34559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2060"/>
                </a:solidFill>
                <a:latin typeface="Calibri" pitchFamily="34" charset="0"/>
              </a:rPr>
              <a:t>I=1</a:t>
            </a: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1</a:t>
            </a:r>
            <a:r>
              <a:rPr lang="en-US" sz="3200" b="1">
                <a:solidFill>
                  <a:srgbClr val="002060"/>
                </a:solidFill>
                <a:latin typeface="Calibri" pitchFamily="34" charset="0"/>
              </a:rPr>
              <a:t>*</a:t>
            </a: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5 бит=55 бит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-1" y="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Информационные ресурсы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179388" y="1341438"/>
            <a:ext cx="87137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Квест для учащихся по ссылке: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2"/>
              </a:rPr>
              <a:t>https://forms.gle/hcSDGoFNkivszRBdA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Иллюстрации: </a:t>
            </a: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Эталон массы: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3"/>
              </a:rPr>
              <a:t>https://img.1ku.ru/c81771d06501e988ca92146fab985ec5/wp-content/uploads/2018/09/0c8d5d1ada7aedda123c6b30bc9a75df.jpg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Эталон длины: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4"/>
              </a:rPr>
              <a:t>https://centrmetrolab.ru/wp-content/uploads/2021/08/2291864.jpg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Человечек с лупой: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5"/>
              </a:rPr>
              <a:t>https://sun9-67.userapi.com/impf/c840233/v840233489/8c69a/DurEypWejsQ.jpg?size=807x607&amp;quality=96&amp;sign=08cafceeffe70e17c79881b1220bbd69&amp;c_uniq_tag=hH9Bh6oUyU1ydp30zknOEz34HliDF_i2p25Pq2emv8Q&amp;type=album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Весы: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6"/>
              </a:rPr>
              <a:t>https://grizly.club/uploads/posts/2023-02/1676363791_grizly-club-p-vesi-klipart-magazinnie-46.png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sz="2000" b="1">
                <a:solidFill>
                  <a:srgbClr val="002060"/>
                </a:solidFill>
                <a:latin typeface="Calibri" pitchFamily="34" charset="0"/>
              </a:rPr>
              <a:t>Схема битов и байтов: </a:t>
            </a:r>
            <a:r>
              <a:rPr lang="en-US" sz="2000" b="1">
                <a:solidFill>
                  <a:srgbClr val="002060"/>
                </a:solidFill>
                <a:latin typeface="Calibri" pitchFamily="34" charset="0"/>
                <a:hlinkClick r:id="rId7"/>
              </a:rPr>
              <a:t>https://cf.ppt-online.org/files/slide/9/9GIKZLqp4XVJnkAwEFMSj52mfCD8PieBHtTbvR/slide-8.jpg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endParaRPr lang="en-US" sz="20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Двоичное кодирование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58888" y="1341438"/>
            <a:ext cx="63912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Давайте вспомним, как связаны длина 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двоичного кода и количество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возможных кодовых комбинаций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08400" y="3068638"/>
            <a:ext cx="1309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alibri" pitchFamily="34" charset="0"/>
              </a:rPr>
              <a:t>N=2</a:t>
            </a:r>
            <a:r>
              <a:rPr lang="en-US" sz="4800" b="1" baseline="30000">
                <a:solidFill>
                  <a:srgbClr val="C00000"/>
                </a:solidFill>
                <a:latin typeface="Calibri" pitchFamily="34" charset="0"/>
              </a:rPr>
              <a:t>i</a:t>
            </a:r>
            <a:endParaRPr lang="ru-RU" sz="4800" b="1" baseline="30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4365625"/>
            <a:ext cx="8142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Calibri" pitchFamily="34" charset="0"/>
              </a:rPr>
              <a:t>N –</a:t>
            </a: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 количество возможных кодовых комбинаций;</a:t>
            </a:r>
            <a:r>
              <a:rPr lang="en-US" sz="2800" b="1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2800" b="1">
                <a:solidFill>
                  <a:srgbClr val="002060"/>
                </a:solidFill>
                <a:latin typeface="Calibri" pitchFamily="34" charset="0"/>
              </a:rPr>
              <a:t>i – </a:t>
            </a: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длина двоичного кода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10795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Что изображено на слайде?</a:t>
            </a:r>
          </a:p>
        </p:txBody>
      </p:sp>
      <p:pic>
        <p:nvPicPr>
          <p:cNvPr id="4099" name="Рисунок 3" descr="2232901.jpg"/>
          <p:cNvPicPr>
            <a:picLocks noChangeAspect="1"/>
          </p:cNvPicPr>
          <p:nvPr/>
        </p:nvPicPr>
        <p:blipFill>
          <a:blip r:embed="rId2" cstate="print"/>
          <a:srcRect t="1845" b="3322"/>
          <a:stretch>
            <a:fillRect/>
          </a:stretch>
        </p:blipFill>
        <p:spPr bwMode="auto">
          <a:xfrm>
            <a:off x="395288" y="2349500"/>
            <a:ext cx="3246437" cy="410368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4100" name="Рисунок 4" descr="etalon-metra.jpg"/>
          <p:cNvPicPr>
            <a:picLocks noChangeAspect="1"/>
          </p:cNvPicPr>
          <p:nvPr/>
        </p:nvPicPr>
        <p:blipFill>
          <a:blip r:embed="rId3" cstate="print"/>
          <a:srcRect l="6233" r="2834"/>
          <a:stretch>
            <a:fillRect/>
          </a:stretch>
        </p:blipFill>
        <p:spPr bwMode="auto">
          <a:xfrm>
            <a:off x="3995738" y="2349500"/>
            <a:ext cx="4806950" cy="411003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0" y="1052513"/>
            <a:ext cx="30416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Эталон массы –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килограмм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3800" y="1052513"/>
            <a:ext cx="31146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Эталон длины –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метр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9237" y="0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3" descr="1676363791_grizly-club-p-vesi-klipart-magazinnie-46.png"/>
          <p:cNvPicPr>
            <a:picLocks noChangeAspect="1"/>
          </p:cNvPicPr>
          <p:nvPr/>
        </p:nvPicPr>
        <p:blipFill>
          <a:blip r:embed="rId2" cstate="print"/>
          <a:srcRect b="8064"/>
          <a:stretch>
            <a:fillRect/>
          </a:stretch>
        </p:blipFill>
        <p:spPr bwMode="auto">
          <a:xfrm>
            <a:off x="0" y="549275"/>
            <a:ext cx="9144000" cy="630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0"/>
            <a:ext cx="8640763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каком сообщении информации больше?</a:t>
            </a:r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3384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Calibri" pitchFamily="34" charset="0"/>
              </a:rPr>
              <a:t>ИНФОРМАЦИЯ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9700" y="1844675"/>
            <a:ext cx="36004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solidFill>
                  <a:srgbClr val="C00000"/>
                </a:solidFill>
                <a:latin typeface="+mn-lt"/>
                <a:cs typeface="+mn-cs"/>
              </a:rPr>
              <a:t>information</a:t>
            </a:r>
            <a:endParaRPr lang="ru-RU" sz="3600" b="1" cap="all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3059113" y="836613"/>
            <a:ext cx="3025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0000">
                <a:solidFill>
                  <a:srgbClr val="002060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19237" y="0"/>
            <a:ext cx="607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250825" y="1268413"/>
            <a:ext cx="8642350" cy="936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Как измерить информацию?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0338" y="620713"/>
            <a:ext cx="35274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Тема урока:</a:t>
            </a:r>
          </a:p>
        </p:txBody>
      </p:sp>
      <p:pic>
        <p:nvPicPr>
          <p:cNvPr id="6148" name="Рисунок 6" descr="БКИ-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7525" y="2276475"/>
            <a:ext cx="54451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6938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Алфавитный подход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750" y="1412875"/>
            <a:ext cx="7993063" cy="4419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Каждый символ некоторого сообщения имеет определённый </a:t>
            </a: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информационный вес</a:t>
            </a:r>
            <a:r>
              <a:rPr lang="ru-RU" sz="280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2800" dirty="0">
                <a:latin typeface="+mn-lt"/>
                <a:cs typeface="+mn-cs"/>
              </a:rPr>
              <a:t>– несёт </a:t>
            </a:r>
            <a:r>
              <a:rPr lang="ru-RU" sz="2800" b="1" i="1" dirty="0">
                <a:latin typeface="+mn-lt"/>
                <a:cs typeface="+mn-cs"/>
              </a:rPr>
              <a:t>фиксированное</a:t>
            </a:r>
            <a:r>
              <a:rPr lang="ru-RU" sz="2800" dirty="0">
                <a:latin typeface="+mn-lt"/>
                <a:cs typeface="+mn-cs"/>
              </a:rPr>
              <a:t> </a:t>
            </a:r>
            <a:r>
              <a:rPr lang="ru-RU" sz="2800" b="1" i="1" dirty="0">
                <a:latin typeface="+mn-lt"/>
                <a:cs typeface="+mn-cs"/>
              </a:rPr>
              <a:t>количество информации</a:t>
            </a:r>
            <a:r>
              <a:rPr lang="ru-RU" sz="2800" dirty="0">
                <a:latin typeface="+mn-lt"/>
                <a:cs typeface="+mn-cs"/>
              </a:rPr>
              <a:t>. 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  <a:cs typeface="+mn-cs"/>
              </a:rPr>
              <a:t>Все символы одного алфавита имеют один и тот же вес, зависящий от </a:t>
            </a: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мощности алфавита</a:t>
            </a:r>
            <a:r>
              <a:rPr lang="ru-RU" sz="2800" dirty="0">
                <a:latin typeface="+mn-lt"/>
                <a:cs typeface="+mn-cs"/>
              </a:rPr>
              <a:t>.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Информационный вес</a:t>
            </a:r>
            <a:r>
              <a:rPr lang="ru-RU" sz="280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символа двоичного алфавита </a:t>
            </a:r>
            <a:r>
              <a:rPr lang="ru-RU" sz="2800" dirty="0">
                <a:latin typeface="+mn-lt"/>
                <a:cs typeface="+mn-cs"/>
              </a:rPr>
              <a:t>принят за минимальную единицу измерения информации и называется </a:t>
            </a:r>
            <a:r>
              <a:rPr lang="ru-RU" sz="2800" b="1" i="1" dirty="0">
                <a:solidFill>
                  <a:srgbClr val="C00000"/>
                </a:solidFill>
                <a:latin typeface="+mn-lt"/>
                <a:cs typeface="+mn-cs"/>
              </a:rPr>
              <a:t>1 бит </a:t>
            </a:r>
            <a:r>
              <a:rPr lang="ru-RU" sz="2800" dirty="0">
                <a:latin typeface="+mn-lt"/>
                <a:cs typeface="+mn-cs"/>
              </a:rPr>
              <a:t>(</a:t>
            </a:r>
            <a:r>
              <a:rPr lang="ru-RU" sz="2800" i="1" dirty="0" err="1">
                <a:latin typeface="+mn-lt"/>
                <a:cs typeface="Times New Roman" pitchFamily="18" charset="0"/>
              </a:rPr>
              <a:t>bit</a:t>
            </a:r>
            <a:r>
              <a:rPr lang="ru-RU" sz="2800" dirty="0"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37" y="0"/>
            <a:ext cx="52931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Алфавитный подход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08400" y="1341438"/>
            <a:ext cx="1309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alibri" pitchFamily="34" charset="0"/>
              </a:rPr>
              <a:t>N=2</a:t>
            </a:r>
            <a:r>
              <a:rPr lang="en-US" sz="4800" b="1" baseline="30000">
                <a:solidFill>
                  <a:srgbClr val="C00000"/>
                </a:solidFill>
                <a:latin typeface="Calibri" pitchFamily="34" charset="0"/>
              </a:rPr>
              <a:t>i</a:t>
            </a:r>
            <a:endParaRPr lang="ru-RU" sz="4800" b="1" baseline="30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6250" y="2276475"/>
            <a:ext cx="82677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2060"/>
                </a:solidFill>
                <a:latin typeface="Calibri" pitchFamily="34" charset="0"/>
              </a:rPr>
              <a:t>N –</a:t>
            </a: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 мощность алфавита (количество символов</a:t>
            </a:r>
          </a:p>
          <a:p>
            <a:pPr algn="ctr"/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 в алфавите)</a:t>
            </a:r>
            <a:endParaRPr lang="en-US" sz="28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>
                <a:solidFill>
                  <a:srgbClr val="002060"/>
                </a:solidFill>
                <a:latin typeface="Calibri" pitchFamily="34" charset="0"/>
              </a:rPr>
              <a:t>i – </a:t>
            </a: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информационный вес одного символа алфавита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51275" y="3789363"/>
            <a:ext cx="1406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alibri" pitchFamily="34" charset="0"/>
              </a:rPr>
              <a:t>I=k*i</a:t>
            </a:r>
            <a:endParaRPr lang="ru-RU" sz="4800" b="1" baseline="30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8147" y="4581525"/>
            <a:ext cx="82680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I –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</a:rPr>
              <a:t>информационный объём сообщения</a:t>
            </a:r>
            <a:endParaRPr lang="en-US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k- 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>количество символов </a:t>
            </a: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 </a:t>
            </a:r>
            <a:r>
              <a:rPr lang="ru-RU" sz="2800" b="1" smtClean="0">
                <a:solidFill>
                  <a:srgbClr val="002060"/>
                </a:solidFill>
                <a:latin typeface="Calibri" pitchFamily="34" charset="0"/>
              </a:rPr>
              <a:t>сообщении</a:t>
            </a:r>
            <a:endParaRPr lang="en-US" sz="2800" b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Calibri" pitchFamily="34" charset="0"/>
              </a:rPr>
              <a:t>i</a:t>
            </a: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latin typeface="Calibri" pitchFamily="34" charset="0"/>
              </a:rPr>
              <a:t>информационный вес одного символа алфавита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16832" y="0"/>
            <a:ext cx="60305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9366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Задача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11413" y="2636838"/>
            <a:ext cx="13096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alibri" pitchFamily="34" charset="0"/>
              </a:rPr>
              <a:t>N=2</a:t>
            </a:r>
            <a:r>
              <a:rPr lang="en-US" sz="4800" b="1" baseline="30000">
                <a:solidFill>
                  <a:srgbClr val="C00000"/>
                </a:solidFill>
                <a:latin typeface="Calibri" pitchFamily="34" charset="0"/>
              </a:rPr>
              <a:t>i</a:t>
            </a:r>
            <a:endParaRPr lang="ru-RU" sz="4800" b="1" baseline="30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11413" y="3644900"/>
            <a:ext cx="1406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b="1">
                <a:solidFill>
                  <a:srgbClr val="C00000"/>
                </a:solidFill>
                <a:latin typeface="Calibri" pitchFamily="34" charset="0"/>
              </a:rPr>
              <a:t>I=k*i</a:t>
            </a:r>
            <a:endParaRPr lang="ru-RU" sz="4800" b="1" baseline="300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5988" y="981075"/>
            <a:ext cx="72263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В некотором алфавите 8 букв. Сколько </a:t>
            </a:r>
          </a:p>
          <a:p>
            <a:pPr algn="ctr"/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информации в слове БАГ?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2205038"/>
            <a:ext cx="23034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Дано:</a:t>
            </a:r>
          </a:p>
          <a:p>
            <a:r>
              <a:rPr lang="en-US" sz="3600" b="1">
                <a:latin typeface="Calibri" pitchFamily="34" charset="0"/>
              </a:rPr>
              <a:t>N=8</a:t>
            </a:r>
          </a:p>
          <a:p>
            <a:r>
              <a:rPr lang="en-US" sz="3600" b="1">
                <a:latin typeface="Calibri" pitchFamily="34" charset="0"/>
              </a:rPr>
              <a:t>k=3</a:t>
            </a:r>
          </a:p>
          <a:p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I-</a:t>
            </a:r>
            <a:r>
              <a:rPr lang="ru-RU" sz="3600" b="1">
                <a:latin typeface="Calibri" pitchFamily="34" charset="0"/>
              </a:rPr>
              <a:t>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95513" y="2349500"/>
            <a:ext cx="0" cy="316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9388" y="4221163"/>
            <a:ext cx="2016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427538" y="2349500"/>
            <a:ext cx="40322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alibri" pitchFamily="34" charset="0"/>
              </a:rPr>
              <a:t>Решение:</a:t>
            </a:r>
          </a:p>
          <a:p>
            <a:r>
              <a:rPr lang="en-US" sz="3600" b="1">
                <a:latin typeface="Calibri" pitchFamily="34" charset="0"/>
              </a:rPr>
              <a:t>8=2</a:t>
            </a:r>
            <a:r>
              <a:rPr lang="en-US" sz="3600" b="1" baseline="30000">
                <a:latin typeface="Calibri" pitchFamily="34" charset="0"/>
              </a:rPr>
              <a:t>i</a:t>
            </a:r>
          </a:p>
          <a:p>
            <a:r>
              <a:rPr lang="en-US" sz="3600" b="1">
                <a:latin typeface="Calibri" pitchFamily="34" charset="0"/>
              </a:rPr>
              <a:t>2</a:t>
            </a:r>
            <a:r>
              <a:rPr lang="en-US" sz="3600" b="1" baseline="30000">
                <a:latin typeface="Calibri" pitchFamily="34" charset="0"/>
              </a:rPr>
              <a:t>3</a:t>
            </a:r>
            <a:r>
              <a:rPr lang="en-US" sz="3600" b="1">
                <a:latin typeface="Calibri" pitchFamily="34" charset="0"/>
              </a:rPr>
              <a:t>=2</a:t>
            </a:r>
            <a:r>
              <a:rPr lang="en-US" sz="3600" b="1" baseline="30000">
                <a:latin typeface="Calibri" pitchFamily="34" charset="0"/>
              </a:rPr>
              <a:t>i</a:t>
            </a:r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i=3 </a:t>
            </a:r>
            <a:r>
              <a:rPr lang="ru-RU" sz="3600" b="1">
                <a:latin typeface="Calibri" pitchFamily="34" charset="0"/>
              </a:rPr>
              <a:t>бита</a:t>
            </a:r>
            <a:endParaRPr lang="en-US" sz="3600" b="1">
              <a:latin typeface="Calibri" pitchFamily="34" charset="0"/>
            </a:endParaRPr>
          </a:p>
          <a:p>
            <a:r>
              <a:rPr lang="en-US" sz="3600" b="1">
                <a:latin typeface="Calibri" pitchFamily="34" charset="0"/>
              </a:rPr>
              <a:t>I=3*3</a:t>
            </a:r>
            <a:r>
              <a:rPr lang="ru-RU" sz="3600" b="1">
                <a:latin typeface="Calibri" pitchFamily="34" charset="0"/>
              </a:rPr>
              <a:t> бита=9 бит</a:t>
            </a:r>
            <a:endParaRPr lang="en-US" sz="3600" b="1">
              <a:latin typeface="Calibri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995738" y="2420938"/>
            <a:ext cx="0" cy="316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5650" y="5805488"/>
            <a:ext cx="2308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Ответ: 9 бит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20840" y="0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188913"/>
            <a:ext cx="864235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Другие единицы измерения информации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341438"/>
            <a:ext cx="4032250" cy="2049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1 байт = 8 бит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1 Кбайт = 1024 байт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1 Мбайт = 1024 Кбайт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0244" name="Рисунок 3" descr="slide-8.jpg"/>
          <p:cNvPicPr>
            <a:picLocks noChangeAspect="1"/>
          </p:cNvPicPr>
          <p:nvPr/>
        </p:nvPicPr>
        <p:blipFill>
          <a:blip r:embed="rId2" cstate="print"/>
          <a:srcRect l="11534" t="17709" b="22330"/>
          <a:stretch>
            <a:fillRect/>
          </a:stretch>
        </p:blipFill>
        <p:spPr bwMode="auto">
          <a:xfrm>
            <a:off x="468313" y="3141663"/>
            <a:ext cx="8207375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7900" y="1484313"/>
            <a:ext cx="3816350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1 Гбайт = 1024 Мбайт</a:t>
            </a:r>
          </a:p>
          <a:p>
            <a:pPr indent="182563" algn="just" fontAlgn="auto">
              <a:lnSpc>
                <a:spcPct val="110000"/>
              </a:lnSpc>
              <a:spcBef>
                <a:spcPct val="30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  <a:cs typeface="+mn-cs"/>
              </a:rPr>
              <a:t>1 Тбайт = 1024 Гбайт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0840" y="0"/>
            <a:ext cx="61106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356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Задача</vt:lpstr>
      <vt:lpstr>Двоичное кодирование</vt:lpstr>
      <vt:lpstr>Что изображено на слайде?</vt:lpstr>
      <vt:lpstr>В каком сообщении информации больше?</vt:lpstr>
      <vt:lpstr>Как измерить информацию?</vt:lpstr>
      <vt:lpstr>Алфавитный подход</vt:lpstr>
      <vt:lpstr>Алфавитный подход</vt:lpstr>
      <vt:lpstr>Задача</vt:lpstr>
      <vt:lpstr>Другие единицы измерения информации</vt:lpstr>
      <vt:lpstr>Слайд 10</vt:lpstr>
      <vt:lpstr>Слайд 11</vt:lpstr>
      <vt:lpstr>В каком сообщении информации больше?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изображено на слайде?</dc:title>
  <dc:creator>пк</dc:creator>
  <cp:lastModifiedBy>пк</cp:lastModifiedBy>
  <cp:revision>25</cp:revision>
  <dcterms:created xsi:type="dcterms:W3CDTF">2023-11-04T14:27:32Z</dcterms:created>
  <dcterms:modified xsi:type="dcterms:W3CDTF">2023-11-06T13:42:55Z</dcterms:modified>
</cp:coreProperties>
</file>