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sldIdLst>
    <p:sldId id="280" r:id="rId2"/>
    <p:sldId id="269" r:id="rId3"/>
    <p:sldId id="260" r:id="rId4"/>
    <p:sldId id="257" r:id="rId5"/>
    <p:sldId id="271" r:id="rId6"/>
    <p:sldId id="270" r:id="rId7"/>
    <p:sldId id="272" r:id="rId8"/>
    <p:sldId id="261" r:id="rId9"/>
    <p:sldId id="256" r:id="rId10"/>
    <p:sldId id="274" r:id="rId11"/>
    <p:sldId id="263" r:id="rId12"/>
    <p:sldId id="275" r:id="rId13"/>
    <p:sldId id="277" r:id="rId14"/>
    <p:sldId id="264" r:id="rId15"/>
    <p:sldId id="266" r:id="rId16"/>
    <p:sldId id="278" r:id="rId17"/>
    <p:sldId id="279" r:id="rId18"/>
    <p:sldId id="276" r:id="rId19"/>
    <p:sldId id="268" r:id="rId20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FF"/>
    <a:srgbClr val="66FFFF"/>
    <a:srgbClr val="800000"/>
    <a:srgbClr val="FFFFFF"/>
    <a:srgbClr val="00FF00"/>
    <a:srgbClr val="000000"/>
    <a:srgbClr val="FF3300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30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677" cy="6858000"/>
          </a:xfrm>
        </p:grpSpPr>
        <p:pic>
          <p:nvPicPr>
            <p:cNvPr id="5" name="Picture 7" descr="SD-PanelTitle-R1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1" descr="HDRibbonTitle-UniformTrim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 r="47958"/>
            <a:stretch>
              <a:fillRect/>
            </a:stretch>
          </p:blipFill>
          <p:spPr bwMode="auto">
            <a:xfrm>
              <a:off x="0" y="3128434"/>
              <a:ext cx="1664208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2" descr="HDRibbonTitle-UniformTrim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 r="47958"/>
            <a:stretch>
              <a:fillRect/>
            </a:stretch>
          </p:blipFill>
          <p:spPr bwMode="auto">
            <a:xfrm>
              <a:off x="7480469" y="3128434"/>
              <a:ext cx="1664208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9" name="Straight Connector 14"/>
          <p:cNvCxnSpPr/>
          <p:nvPr/>
        </p:nvCxnSpPr>
        <p:spPr>
          <a:xfrm>
            <a:off x="2019300" y="3471863"/>
            <a:ext cx="511333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838" y="5054600"/>
            <a:ext cx="6731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2463" y="5054600"/>
            <a:ext cx="40640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725" y="5054600"/>
            <a:ext cx="414338" cy="2794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44D7753-4CD8-4AA0-A049-2FBB3FE615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3083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F5A1B-BCD6-46B1-B2D1-8850099FAC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5789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/>
          <p:cNvCxnSpPr/>
          <p:nvPr/>
        </p:nvCxnSpPr>
        <p:spPr>
          <a:xfrm>
            <a:off x="1277938" y="41402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DA68E6D-A541-469F-B631-16208822A6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2394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49313" y="9048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7200" smtClean="0"/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34288" y="2827338"/>
            <a:ext cx="457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ru-RU" sz="7200" smtClean="0"/>
              <a:t>”</a:t>
            </a:r>
          </a:p>
        </p:txBody>
      </p:sp>
      <p:cxnSp>
        <p:nvCxnSpPr>
          <p:cNvPr id="7" name="Straight Connector 18"/>
          <p:cNvCxnSpPr/>
          <p:nvPr/>
        </p:nvCxnSpPr>
        <p:spPr>
          <a:xfrm>
            <a:off x="1277938" y="414020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0474C5A-1311-44DE-ABC0-3D953867FB0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22508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F5CC7-CDB7-4E4D-A374-379AD85EB75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80478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77888" y="896938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 smtClean="0"/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50163" y="2608263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ru-RU" sz="8000" smtClean="0"/>
              <a:t>”</a:t>
            </a:r>
          </a:p>
        </p:txBody>
      </p:sp>
      <p:cxnSp>
        <p:nvCxnSpPr>
          <p:cNvPr id="7" name="Straight Connector 25"/>
          <p:cNvCxnSpPr/>
          <p:nvPr/>
        </p:nvCxnSpPr>
        <p:spPr>
          <a:xfrm>
            <a:off x="1277938" y="342900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A053682-6D90-4C29-A47D-47F088C5A5F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9227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/>
          <p:cNvCxnSpPr/>
          <p:nvPr/>
        </p:nvCxnSpPr>
        <p:spPr>
          <a:xfrm>
            <a:off x="1277938" y="34290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rtlCol="0">
            <a:normAutofit/>
          </a:bodyPr>
          <a:lstStyle>
            <a:lvl1pPr>
              <a:defRPr lang="en-US" sz="3200" b="0" dirty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E8BF1F8-E805-440F-85AE-0EDD5EFB170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051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1277938" y="2354263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AF12E8-5998-4866-BDEB-8D5F3BB8ED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8277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6245225" y="906463"/>
            <a:ext cx="0" cy="4968875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DEBBF3E-CD9A-477B-96CA-3C0FE1DE276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90639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ABB266-C289-46E3-9DC3-C9EE9FDB17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971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1277938" y="235585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8596435-6D75-40F9-BD28-CBAC74D7C3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3195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0"/>
          <p:cNvCxnSpPr/>
          <p:nvPr/>
        </p:nvCxnSpPr>
        <p:spPr>
          <a:xfrm>
            <a:off x="1277938" y="35988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9986B0-330E-40C3-A330-CBB4C7F803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1601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>
            <a:off x="1277938" y="235585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89D99D3-AB6F-41C7-8DE3-E6465C3EC1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1873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40"/>
          <p:cNvCxnSpPr/>
          <p:nvPr/>
        </p:nvCxnSpPr>
        <p:spPr>
          <a:xfrm>
            <a:off x="1277938" y="23542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183E175-8707-473D-B0A4-BB063AA7A6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89545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/>
          <p:cNvCxnSpPr/>
          <p:nvPr/>
        </p:nvCxnSpPr>
        <p:spPr>
          <a:xfrm>
            <a:off x="1277938" y="23542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3C169DF-BE24-4DD4-AAB3-6889817B25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7080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4F925-F3C1-4B74-8A4D-BBC29D0E13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28919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/>
          <p:cNvCxnSpPr/>
          <p:nvPr/>
        </p:nvCxnSpPr>
        <p:spPr>
          <a:xfrm>
            <a:off x="1277938" y="2913063"/>
            <a:ext cx="23336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9411194-A299-4D04-B94D-5AB9E5DEC3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678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F1732-E94D-44E6-8634-44254C3AFD0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6628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0" y="0"/>
            <a:ext cx="9151938" cy="6858000"/>
            <a:chOff x="0" y="0"/>
            <a:chExt cx="9152467" cy="6858000"/>
          </a:xfrm>
        </p:grpSpPr>
        <p:pic>
          <p:nvPicPr>
            <p:cNvPr id="1032" name="Picture 7" descr="SD-PanelContent.png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36" name="Picture 9" descr="HDRibbonContent-UniformTrim.png"/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28434"/>
              <a:ext cx="68580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0" descr="HDRibbonContent-UniformTrim.png"/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6667" y="3128434"/>
              <a:ext cx="68580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176338" y="915988"/>
            <a:ext cx="6799262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76338" y="2490788"/>
            <a:ext cx="6799262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350" y="5961063"/>
            <a:ext cx="114935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338" y="5961063"/>
            <a:ext cx="51054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313" y="5961063"/>
            <a:ext cx="395287" cy="2794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latin typeface="Garamond" pitchFamily="18" charset="0"/>
              </a:defRPr>
            </a:lvl1pPr>
          </a:lstStyle>
          <a:p>
            <a:pPr>
              <a:defRPr/>
            </a:pPr>
            <a:fld id="{A3AF5B58-5BE9-4183-90A4-03039BFA72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899" r:id="rId7"/>
    <p:sldLayoutId id="2147483909" r:id="rId8"/>
    <p:sldLayoutId id="2147483900" r:id="rId9"/>
    <p:sldLayoutId id="2147483901" r:id="rId10"/>
    <p:sldLayoutId id="2147483910" r:id="rId11"/>
    <p:sldLayoutId id="2147483911" r:id="rId12"/>
    <p:sldLayoutId id="2147483902" r:id="rId13"/>
    <p:sldLayoutId id="2147483912" r:id="rId14"/>
    <p:sldLayoutId id="2147483913" r:id="rId15"/>
    <p:sldLayoutId id="2147483914" r:id="rId16"/>
    <p:sldLayoutId id="2147483915" r:id="rId17"/>
    <p:sldLayoutId id="2147483916" r:id="rId18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anose="02020404030301010803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anose="02020404030301010803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anose="02020404030301010803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ctrTitle"/>
          </p:nvPr>
        </p:nvSpPr>
        <p:spPr>
          <a:xfrm>
            <a:off x="1922463" y="1811338"/>
            <a:ext cx="5308600" cy="1516062"/>
          </a:xfrm>
        </p:spPr>
        <p:txBody>
          <a:bodyPr/>
          <a:lstStyle/>
          <a:p>
            <a:r>
              <a:rPr lang="ru-RU" altLang="ru-RU" sz="6600" b="1" i="1" smtClean="0">
                <a:ln>
                  <a:noFill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Добрый день</a:t>
            </a:r>
          </a:p>
        </p:txBody>
      </p:sp>
      <p:pic>
        <p:nvPicPr>
          <p:cNvPr id="16387" name="Рисунок 3" descr="Рисунок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825" y="4005263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135937" cy="1303338"/>
          </a:xfrm>
        </p:spPr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ru-RU" altLang="ru-RU" sz="48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</a:t>
            </a:r>
            <a:r>
              <a:rPr lang="ru-RU" altLang="ru-RU" sz="4800" b="1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уроке </a:t>
            </a:r>
            <a:r>
              <a:rPr lang="ru-RU" altLang="ru-RU" sz="48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 бы хотелось …</a:t>
            </a:r>
            <a:endParaRPr lang="ru-RU" altLang="ru-RU" sz="4800" b="1" i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Объект 2"/>
          <p:cNvSpPr>
            <a:spLocks noGrp="1"/>
          </p:cNvSpPr>
          <p:nvPr>
            <p:ph idx="1"/>
          </p:nvPr>
        </p:nvSpPr>
        <p:spPr>
          <a:xfrm>
            <a:off x="1155700" y="2492375"/>
            <a:ext cx="6799263" cy="344487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ru-RU" altLang="ru-RU" sz="40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узнать …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ru-RU" altLang="ru-RU" sz="40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понять …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ru-RU" altLang="ru-RU" sz="40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научиться …</a:t>
            </a:r>
            <a:endParaRPr lang="ru-RU" altLang="ru-RU" sz="4000" b="1" i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ru-RU" alt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Oval 4"/>
          <p:cNvSpPr>
            <a:spLocks noChangeArrowheads="1"/>
          </p:cNvSpPr>
          <p:nvPr/>
        </p:nvSpPr>
        <p:spPr bwMode="auto">
          <a:xfrm>
            <a:off x="2555875" y="2060575"/>
            <a:ext cx="3744913" cy="3024188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altLang="ru-RU" sz="15000">
                <a:solidFill>
                  <a:srgbClr val="001B1A"/>
                </a:solidFill>
              </a:rPr>
              <a:t>НЕТ</a:t>
            </a:r>
          </a:p>
        </p:txBody>
      </p:sp>
      <p:sp>
        <p:nvSpPr>
          <p:cNvPr id="26627" name="WordArt 5"/>
          <p:cNvSpPr>
            <a:spLocks noChangeArrowheads="1" noChangeShapeType="1" noTextEdit="1"/>
          </p:cNvSpPr>
          <p:nvPr/>
        </p:nvSpPr>
        <p:spPr bwMode="auto">
          <a:xfrm>
            <a:off x="1042988" y="4868863"/>
            <a:ext cx="1871662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ru-RU" sz="3600" b="1" kern="10">
                <a:ln w="9525">
                  <a:round/>
                  <a:headEnd/>
                  <a:tailEnd/>
                </a:ln>
                <a:solidFill>
                  <a:srgbClr val="001B1A"/>
                </a:solidFill>
                <a:latin typeface="Times New Roman"/>
                <a:cs typeface="Times New Roman"/>
              </a:rPr>
              <a:t>ЦВЕТ</a:t>
            </a:r>
          </a:p>
        </p:txBody>
      </p:sp>
      <p:sp>
        <p:nvSpPr>
          <p:cNvPr id="26628" name="WordArt 6"/>
          <p:cNvSpPr>
            <a:spLocks noChangeArrowheads="1" noChangeShapeType="1" noTextEdit="1"/>
          </p:cNvSpPr>
          <p:nvPr/>
        </p:nvSpPr>
        <p:spPr bwMode="auto">
          <a:xfrm>
            <a:off x="1643063" y="836613"/>
            <a:ext cx="1798637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ru-RU" sz="3600" b="1" kern="10">
                <a:ln w="9525">
                  <a:round/>
                  <a:headEnd/>
                  <a:tailEnd/>
                </a:ln>
                <a:solidFill>
                  <a:srgbClr val="001B1A"/>
                </a:solidFill>
                <a:latin typeface="Times New Roman"/>
                <a:cs typeface="Times New Roman"/>
              </a:rPr>
              <a:t>ВКУС</a:t>
            </a:r>
          </a:p>
        </p:txBody>
      </p:sp>
      <p:sp>
        <p:nvSpPr>
          <p:cNvPr id="26629" name="WordArt 7"/>
          <p:cNvSpPr>
            <a:spLocks noChangeArrowheads="1" noChangeShapeType="1" noTextEdit="1"/>
          </p:cNvSpPr>
          <p:nvPr/>
        </p:nvSpPr>
        <p:spPr bwMode="auto">
          <a:xfrm>
            <a:off x="6659563" y="1773238"/>
            <a:ext cx="1852612" cy="1027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ru-RU" sz="3600" b="1" kern="10">
                <a:ln w="9525">
                  <a:round/>
                  <a:headEnd/>
                  <a:tailEnd/>
                </a:ln>
                <a:solidFill>
                  <a:srgbClr val="001B1A"/>
                </a:solidFill>
                <a:latin typeface="Times New Roman"/>
                <a:cs typeface="Times New Roman"/>
              </a:rPr>
              <a:t>ЗАПАХ</a:t>
            </a:r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6000" b="1" i="1" dirty="0" smtClean="0">
                <a:ln>
                  <a:noFill/>
                </a:ln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Подумаем</a:t>
            </a:r>
          </a:p>
        </p:txBody>
      </p:sp>
      <p:pic>
        <p:nvPicPr>
          <p:cNvPr id="27651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00213" y="2565400"/>
            <a:ext cx="5753100" cy="31813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60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Физкультминутка</a:t>
            </a:r>
            <a:endParaRPr lang="ru-RU" sz="6000" b="1" i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Физкультминутка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2570" y="2132856"/>
            <a:ext cx="6640738" cy="3735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33375"/>
            <a:ext cx="8229600" cy="597535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90000"/>
              </a:lnSpc>
              <a:buFontTx/>
              <a:buNone/>
              <a:defRPr/>
            </a:pPr>
            <a:r>
              <a:rPr lang="ru-RU" altLang="ru-RU" b="1" dirty="0">
                <a:solidFill>
                  <a:srgbClr val="001B1A"/>
                </a:solidFill>
              </a:rPr>
              <a:t>       </a:t>
            </a:r>
            <a:endParaRPr lang="ru-RU" altLang="ru-RU" sz="1200" b="1" dirty="0">
              <a:solidFill>
                <a:srgbClr val="001B1A"/>
              </a:solidFill>
            </a:endParaRPr>
          </a:p>
          <a:p>
            <a:pPr eaLnBrk="1" fontAlgn="auto" hangingPunct="1">
              <a:lnSpc>
                <a:spcPct val="110000"/>
              </a:lnSpc>
              <a:buFontTx/>
              <a:buNone/>
              <a:defRPr/>
            </a:pPr>
            <a:r>
              <a:rPr lang="ru-RU" altLang="ru-RU" sz="4800" b="1" dirty="0">
                <a:solidFill>
                  <a:srgbClr val="001B1A"/>
                </a:solidFill>
              </a:rPr>
              <a:t>		</a:t>
            </a:r>
            <a:r>
              <a:rPr lang="ru-RU" altLang="ru-RU" sz="5400" b="1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приготовления напитка берут 2 части вишневого сиропа и 5 частей воды. Сколько нужно взять сиропа, чтобы получить 700 г  напитка?</a:t>
            </a: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54038" y="620713"/>
            <a:ext cx="7920037" cy="15843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0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работа</a:t>
            </a:r>
            <a:endParaRPr lang="ru-RU" sz="6000" b="1" i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758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1176338" y="2781300"/>
            <a:ext cx="3338512" cy="3152775"/>
          </a:xfrm>
        </p:spPr>
        <p:txBody>
          <a:bodyPr rtlCol="0"/>
          <a:lstStyle/>
          <a:p>
            <a:pPr marL="0" indent="0" algn="ctr" eaLnBrk="1" fontAlgn="auto" hangingPunct="1">
              <a:buFont typeface="Arial"/>
              <a:buNone/>
              <a:defRPr/>
            </a:pPr>
            <a:r>
              <a:rPr lang="en-US" altLang="ru-RU" sz="40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altLang="ru-RU" sz="40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</a:t>
            </a:r>
          </a:p>
          <a:p>
            <a:pPr eaLnBrk="1" fontAlgn="auto" hangingPunct="1">
              <a:buFont typeface="Arial"/>
              <a:buChar char="•"/>
              <a:defRPr/>
            </a:pPr>
            <a:endParaRPr lang="ru-RU" altLang="ru-RU" sz="4000" b="1" dirty="0" smtClean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fontAlgn="auto" hangingPunct="1">
              <a:buFont typeface="Arial"/>
              <a:buNone/>
              <a:defRPr/>
            </a:pPr>
            <a:r>
              <a:rPr lang="ru-RU" altLang="ru-RU" sz="40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586 стр. 89</a:t>
            </a:r>
            <a:endParaRPr lang="ru-RU" altLang="ru-RU" sz="40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759" name="Rectangle 7"/>
          <p:cNvSpPr>
            <a:spLocks noGrp="1" noChangeArrowheads="1"/>
          </p:cNvSpPr>
          <p:nvPr>
            <p:ph sz="half" idx="2"/>
          </p:nvPr>
        </p:nvSpPr>
        <p:spPr>
          <a:xfrm>
            <a:off x="4787900" y="2852738"/>
            <a:ext cx="3336925" cy="3009900"/>
          </a:xfrm>
        </p:spPr>
        <p:txBody>
          <a:bodyPr rtlCol="0"/>
          <a:lstStyle/>
          <a:p>
            <a:pPr marL="0" indent="0" algn="ctr" eaLnBrk="1" fontAlgn="auto" hangingPunct="1">
              <a:buFont typeface="Arial"/>
              <a:buNone/>
              <a:defRPr/>
            </a:pPr>
            <a:r>
              <a:rPr lang="en-US" altLang="ru-RU" sz="40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altLang="ru-RU" sz="40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</a:t>
            </a:r>
          </a:p>
          <a:p>
            <a:pPr eaLnBrk="1" fontAlgn="auto" hangingPunct="1">
              <a:buFont typeface="Arial"/>
              <a:buChar char="•"/>
              <a:defRPr/>
            </a:pPr>
            <a:endParaRPr lang="ru-RU" altLang="ru-RU" sz="4000" b="1" dirty="0" smtClean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buFont typeface="Arial"/>
              <a:buNone/>
              <a:defRPr/>
            </a:pPr>
            <a:r>
              <a:rPr lang="ru-RU" altLang="ru-RU" sz="40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587 стр. 89</a:t>
            </a:r>
            <a:endParaRPr lang="ru-RU" altLang="ru-RU" sz="40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54038" y="620713"/>
            <a:ext cx="7920037" cy="15843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0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работы</a:t>
            </a:r>
            <a:endParaRPr lang="ru-RU" sz="6000" b="1" i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758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684213" y="1989138"/>
            <a:ext cx="3816350" cy="4248150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buFont typeface="Arial"/>
              <a:buNone/>
              <a:defRPr/>
            </a:pPr>
            <a:r>
              <a:rPr lang="en-US" altLang="ru-RU" sz="20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altLang="ru-RU" sz="20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</a:t>
            </a:r>
          </a:p>
          <a:p>
            <a:pPr marL="0" indent="0" eaLnBrk="1" fontAlgn="auto" hangingPunct="1">
              <a:buFont typeface="Arial" panose="020B0604020202020204" pitchFamily="34" charset="0"/>
              <a:buNone/>
              <a:defRPr/>
            </a:pPr>
            <a:r>
              <a:rPr lang="ru-RU" altLang="ru-RU" sz="2000" b="1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altLang="ru-RU" sz="20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(кг)</a:t>
            </a:r>
            <a:r>
              <a:rPr lang="ru-RU" altLang="ru-RU" sz="20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масса одной части</a:t>
            </a:r>
          </a:p>
          <a:p>
            <a:pPr marL="0" indent="0" eaLnBrk="1" fontAlgn="auto" hangingPunct="1">
              <a:buFont typeface="Arial" panose="020B0604020202020204" pitchFamily="34" charset="0"/>
              <a:buNone/>
              <a:defRPr/>
            </a:pPr>
            <a:r>
              <a:rPr lang="ru-RU" altLang="ru-RU" sz="20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Песок        25</a:t>
            </a:r>
            <a:r>
              <a:rPr lang="ru-RU" altLang="ru-RU" sz="20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 (кг)</a:t>
            </a:r>
          </a:p>
          <a:p>
            <a:pPr marL="0" indent="0" eaLnBrk="1" fontAlgn="auto" hangingPunct="1">
              <a:buFont typeface="Arial" charset="0"/>
              <a:buNone/>
              <a:defRPr/>
            </a:pPr>
            <a:r>
              <a:rPr lang="ru-RU" altLang="ru-RU" sz="20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Сода          9</a:t>
            </a:r>
            <a:r>
              <a:rPr lang="ru-RU" altLang="ru-RU" sz="20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 (кг)</a:t>
            </a:r>
            <a:r>
              <a:rPr lang="ru-RU" altLang="ru-RU" sz="20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390 к</a:t>
            </a:r>
            <a:r>
              <a:rPr lang="ru-RU" altLang="ru-RU" sz="20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 </a:t>
            </a:r>
            <a:r>
              <a:rPr lang="ru-RU" altLang="ru-RU" sz="20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  <a:p>
            <a:pPr marL="0" indent="0" eaLnBrk="1" fontAlgn="auto" hangingPunct="1">
              <a:buFont typeface="Arial" charset="0"/>
              <a:buNone/>
              <a:defRPr/>
            </a:pPr>
            <a:r>
              <a:rPr lang="ru-RU" altLang="ru-RU" sz="20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Известь    5</a:t>
            </a:r>
            <a:r>
              <a:rPr lang="ru-RU" altLang="ru-RU" sz="20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 (кг)</a:t>
            </a:r>
          </a:p>
          <a:p>
            <a:pPr marL="0" indent="0" eaLnBrk="1" fontAlgn="auto" hangingPunct="1">
              <a:buFont typeface="Arial" panose="020B0604020202020204" pitchFamily="34" charset="0"/>
              <a:buNone/>
              <a:defRPr/>
            </a:pPr>
            <a:r>
              <a:rPr lang="ru-RU" altLang="ru-RU" sz="20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ru-RU" altLang="ru-RU" sz="20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altLang="ru-RU" sz="20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+ 9</a:t>
            </a:r>
            <a:r>
              <a:rPr lang="ru-RU" altLang="ru-RU" sz="20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altLang="ru-RU" sz="20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+ 5</a:t>
            </a:r>
            <a:r>
              <a:rPr lang="ru-RU" altLang="ru-RU" sz="20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altLang="ru-RU" sz="20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390</a:t>
            </a:r>
          </a:p>
          <a:p>
            <a:pPr marL="0" indent="0" eaLnBrk="1" fontAlgn="auto" hangingPunct="1">
              <a:buFont typeface="Arial" panose="020B0604020202020204" pitchFamily="34" charset="0"/>
              <a:buNone/>
              <a:defRPr/>
            </a:pPr>
            <a:r>
              <a:rPr lang="ru-RU" altLang="ru-RU" sz="20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r>
              <a:rPr lang="ru-RU" altLang="ru-RU" sz="20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altLang="ru-RU" sz="20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390</a:t>
            </a:r>
          </a:p>
          <a:p>
            <a:pPr marL="0" indent="0" eaLnBrk="1" fontAlgn="auto" hangingPunct="1">
              <a:buFont typeface="Arial" panose="020B0604020202020204" pitchFamily="34" charset="0"/>
              <a:buNone/>
              <a:defRPr/>
            </a:pPr>
            <a:r>
              <a:rPr lang="ru-RU" altLang="ru-RU" sz="2000" b="1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altLang="ru-RU" sz="20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 (к</a:t>
            </a:r>
            <a:r>
              <a:rPr lang="ru-RU" altLang="ru-RU" sz="20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altLang="ru-RU" sz="20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масса одной части</a:t>
            </a:r>
          </a:p>
          <a:p>
            <a:pPr marL="0" indent="0" eaLnBrk="1" fontAlgn="auto" hangingPunct="1">
              <a:buFont typeface="Arial" panose="020B0604020202020204" pitchFamily="34" charset="0"/>
              <a:buNone/>
              <a:defRPr/>
            </a:pPr>
            <a:r>
              <a:rPr lang="ru-RU" altLang="ru-RU" sz="20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sz="20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altLang="ru-RU" sz="20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90 (к</a:t>
            </a:r>
            <a:r>
              <a:rPr lang="ru-RU" altLang="ru-RU" sz="20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altLang="ru-RU" sz="20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eaLnBrk="1" fontAlgn="auto" hangingPunct="1">
              <a:buFont typeface="Arial" panose="020B0604020202020204" pitchFamily="34" charset="0"/>
              <a:buNone/>
              <a:defRPr/>
            </a:pPr>
            <a:r>
              <a:rPr lang="ru-RU" altLang="ru-RU" sz="20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 потребуется 90 кг соды</a:t>
            </a:r>
            <a:r>
              <a:rPr lang="ru-RU" altLang="ru-RU" sz="18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4759" name="Rectangle 7"/>
          <p:cNvSpPr>
            <a:spLocks noGrp="1" noChangeArrowheads="1"/>
          </p:cNvSpPr>
          <p:nvPr>
            <p:ph sz="half" idx="2"/>
          </p:nvPr>
        </p:nvSpPr>
        <p:spPr>
          <a:xfrm>
            <a:off x="4543425" y="1989138"/>
            <a:ext cx="4276725" cy="4868862"/>
          </a:xfrm>
        </p:spPr>
        <p:txBody>
          <a:bodyPr rtlCol="0">
            <a:normAutofit fontScale="32500" lnSpcReduction="20000"/>
          </a:bodyPr>
          <a:lstStyle/>
          <a:p>
            <a:pPr marL="0" indent="0" algn="ctr" eaLnBrk="1" fontAlgn="auto" hangingPunct="1">
              <a:lnSpc>
                <a:spcPct val="120000"/>
              </a:lnSpc>
              <a:buFont typeface="Arial"/>
              <a:buNone/>
              <a:defRPr/>
            </a:pPr>
            <a:r>
              <a:rPr lang="en-US" altLang="ru-RU" sz="62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altLang="ru-RU" sz="62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</a:t>
            </a:r>
          </a:p>
          <a:p>
            <a:pPr marL="0" indent="0" eaLnBrk="1" fontAlgn="auto" hangingPunct="1">
              <a:buFont typeface="Arial" panose="020B0604020202020204" pitchFamily="34" charset="0"/>
              <a:buNone/>
              <a:defRPr/>
            </a:pPr>
            <a:r>
              <a:rPr lang="ru-RU" altLang="ru-RU" sz="6200" b="1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 (г)</a:t>
            </a:r>
            <a:r>
              <a:rPr lang="ru-RU" altLang="ru-RU" sz="62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масса одной части</a:t>
            </a:r>
          </a:p>
          <a:p>
            <a:pPr marL="0" indent="0" eaLnBrk="1" fontAlgn="auto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ru-RU" altLang="ru-RU" sz="62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Вода       7</a:t>
            </a:r>
            <a:r>
              <a:rPr lang="ru-RU" altLang="ru-RU" sz="62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 (кг)</a:t>
            </a:r>
            <a:endParaRPr lang="ru-RU" altLang="ru-RU" sz="6200" b="1" i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120000"/>
              </a:lnSpc>
              <a:buFont typeface="Arial" charset="0"/>
              <a:buNone/>
              <a:defRPr/>
            </a:pPr>
            <a:r>
              <a:rPr lang="ru-RU" altLang="ru-RU" sz="62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Жир        2</a:t>
            </a:r>
            <a:r>
              <a:rPr lang="ru-RU" altLang="ru-RU" sz="62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altLang="ru-RU" sz="62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6200" b="1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(кг</a:t>
            </a:r>
            <a:r>
              <a:rPr lang="ru-RU" altLang="ru-RU" sz="62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RU" sz="62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4400 </a:t>
            </a:r>
            <a:r>
              <a:rPr lang="ru-RU" altLang="ru-RU" sz="62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 </a:t>
            </a:r>
            <a:r>
              <a:rPr lang="ru-RU" altLang="ru-RU" sz="62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altLang="ru-RU" sz="62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120000"/>
              </a:lnSpc>
              <a:buFont typeface="Arial" charset="0"/>
              <a:buNone/>
              <a:defRPr/>
            </a:pPr>
            <a:r>
              <a:rPr lang="ru-RU" altLang="ru-RU" sz="62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Сахар     2</a:t>
            </a:r>
            <a:r>
              <a:rPr lang="ru-RU" altLang="ru-RU" sz="62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 (кг)</a:t>
            </a:r>
            <a:endParaRPr lang="ru-RU" altLang="ru-RU" sz="6200" b="1" i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ru-RU" altLang="ru-RU" sz="62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altLang="ru-RU" sz="62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altLang="ru-RU" sz="62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62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ru-RU" altLang="ru-RU" sz="62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62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altLang="ru-RU" sz="62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62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ru-RU" altLang="ru-RU" sz="62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62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altLang="ru-RU" sz="62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62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altLang="ru-RU" sz="62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4400</a:t>
            </a:r>
          </a:p>
          <a:p>
            <a:pPr marL="0" indent="0" eaLnBrk="1" fontAlgn="auto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ru-RU" altLang="ru-RU" sz="62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altLang="ru-RU" sz="62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altLang="ru-RU" sz="62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4400</a:t>
            </a:r>
          </a:p>
          <a:p>
            <a:pPr marL="0" indent="0" eaLnBrk="1" fontAlgn="auto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ru-RU" altLang="ru-RU" sz="62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altLang="ru-RU" sz="62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62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altLang="ru-RU" sz="62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 (</a:t>
            </a:r>
            <a:r>
              <a:rPr lang="ru-RU" altLang="ru-RU" sz="62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</a:t>
            </a:r>
            <a:r>
              <a:rPr lang="ru-RU" altLang="ru-RU" sz="62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масса одной части</a:t>
            </a:r>
          </a:p>
          <a:p>
            <a:pPr marL="0" indent="0" eaLnBrk="1" fontAlgn="auto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ru-RU" altLang="ru-RU" sz="62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62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altLang="ru-RU" sz="62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62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altLang="ru-RU" sz="62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 (</a:t>
            </a:r>
            <a:r>
              <a:rPr lang="ru-RU" altLang="ru-RU" sz="62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</a:t>
            </a:r>
            <a:r>
              <a:rPr lang="ru-RU" altLang="ru-RU" sz="62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eaLnBrk="1" fontAlgn="auto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ru-RU" altLang="ru-RU" sz="62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 потребуется </a:t>
            </a:r>
            <a:r>
              <a:rPr lang="ru-RU" altLang="ru-RU" sz="62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 кг сахара. </a:t>
            </a:r>
            <a:endParaRPr lang="ru-RU" altLang="ru-RU" sz="62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fontAlgn="auto" hangingPunct="1">
              <a:buFont typeface="Arial"/>
              <a:buNone/>
              <a:defRPr/>
            </a:pPr>
            <a:endParaRPr lang="ru-RU" altLang="ru-RU" sz="20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авая фигурная скобка 1"/>
          <p:cNvSpPr/>
          <p:nvPr/>
        </p:nvSpPr>
        <p:spPr>
          <a:xfrm>
            <a:off x="2738438" y="3009900"/>
            <a:ext cx="360362" cy="1008063"/>
          </a:xfrm>
          <a:prstGeom prst="rightBrace">
            <a:avLst/>
          </a:prstGeom>
          <a:noFill/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solidFill>
                <a:schemeClr val="accent3"/>
              </a:solidFill>
            </a:endParaRPr>
          </a:p>
        </p:txBody>
      </p:sp>
      <p:sp>
        <p:nvSpPr>
          <p:cNvPr id="6" name="Правая фигурная скобка 5"/>
          <p:cNvSpPr/>
          <p:nvPr/>
        </p:nvSpPr>
        <p:spPr>
          <a:xfrm>
            <a:off x="6588125" y="3009900"/>
            <a:ext cx="360363" cy="1008063"/>
          </a:xfrm>
          <a:prstGeom prst="rightBrace">
            <a:avLst/>
          </a:prstGeom>
          <a:noFill/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246063" y="1196975"/>
            <a:ext cx="3276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altLang="ru-RU" sz="32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Имеет цвет,</a:t>
            </a:r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3275013" y="1196975"/>
            <a:ext cx="5257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ru-RU" altLang="ru-RU" sz="32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имеет цвета.</a:t>
            </a:r>
          </a:p>
        </p:txBody>
      </p:sp>
      <p:sp>
        <p:nvSpPr>
          <p:cNvPr id="70681" name="Rectangle 25"/>
          <p:cNvSpPr>
            <a:spLocks noChangeArrowheads="1"/>
          </p:cNvSpPr>
          <p:nvPr/>
        </p:nvSpPr>
        <p:spPr bwMode="auto">
          <a:xfrm>
            <a:off x="558800" y="1771650"/>
            <a:ext cx="2778125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>
              <a:defRPr/>
            </a:pPr>
            <a:r>
              <a:rPr lang="ru-RU" altLang="ru-RU" sz="32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Имеет вкус,</a:t>
            </a:r>
          </a:p>
        </p:txBody>
      </p:sp>
      <p:sp>
        <p:nvSpPr>
          <p:cNvPr id="70682" name="Rectangle 26"/>
          <p:cNvSpPr>
            <a:spLocks noChangeArrowheads="1"/>
          </p:cNvSpPr>
          <p:nvPr/>
        </p:nvSpPr>
        <p:spPr bwMode="auto">
          <a:xfrm>
            <a:off x="531813" y="2435225"/>
            <a:ext cx="2951162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>
              <a:defRPr/>
            </a:pPr>
            <a:r>
              <a:rPr lang="ru-RU" altLang="ru-RU" sz="32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Имеет запах,</a:t>
            </a:r>
          </a:p>
        </p:txBody>
      </p:sp>
      <p:sp>
        <p:nvSpPr>
          <p:cNvPr id="70683" name="Rectangle 27"/>
          <p:cNvSpPr>
            <a:spLocks noChangeArrowheads="1"/>
          </p:cNvSpPr>
          <p:nvPr/>
        </p:nvSpPr>
        <p:spPr bwMode="auto">
          <a:xfrm>
            <a:off x="617538" y="3140075"/>
            <a:ext cx="2840037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>
              <a:defRPr/>
            </a:pPr>
            <a:r>
              <a:rPr lang="ru-RU" altLang="ru-RU" sz="32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 Прозрачная,</a:t>
            </a:r>
          </a:p>
        </p:txBody>
      </p:sp>
      <p:sp>
        <p:nvSpPr>
          <p:cNvPr id="70684" name="Rectangle 28"/>
          <p:cNvSpPr>
            <a:spLocks noChangeArrowheads="1"/>
          </p:cNvSpPr>
          <p:nvPr/>
        </p:nvSpPr>
        <p:spPr bwMode="auto">
          <a:xfrm>
            <a:off x="544513" y="3894138"/>
            <a:ext cx="5045075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>
              <a:defRPr/>
            </a:pPr>
            <a:r>
              <a:rPr lang="ru-RU" altLang="ru-RU" sz="32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 Не обладает текучестью,</a:t>
            </a:r>
          </a:p>
        </p:txBody>
      </p:sp>
      <p:sp>
        <p:nvSpPr>
          <p:cNvPr id="70685" name="Rectangle 29"/>
          <p:cNvSpPr>
            <a:spLocks noChangeArrowheads="1"/>
          </p:cNvSpPr>
          <p:nvPr/>
        </p:nvSpPr>
        <p:spPr bwMode="auto">
          <a:xfrm>
            <a:off x="617538" y="4997450"/>
            <a:ext cx="37353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ru-RU" altLang="ru-RU" sz="32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Растворяет песок,</a:t>
            </a:r>
          </a:p>
        </p:txBody>
      </p:sp>
      <p:sp>
        <p:nvSpPr>
          <p:cNvPr id="70686" name="Rectangle 30"/>
          <p:cNvSpPr>
            <a:spLocks noChangeArrowheads="1"/>
          </p:cNvSpPr>
          <p:nvPr/>
        </p:nvSpPr>
        <p:spPr bwMode="auto">
          <a:xfrm>
            <a:off x="342900" y="5775325"/>
            <a:ext cx="34147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altLang="ru-RU" sz="32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Имеет форму,</a:t>
            </a:r>
          </a:p>
        </p:txBody>
      </p:sp>
      <p:sp>
        <p:nvSpPr>
          <p:cNvPr id="70687" name="Rectangle 31"/>
          <p:cNvSpPr>
            <a:spLocks noChangeArrowheads="1"/>
          </p:cNvSpPr>
          <p:nvPr/>
        </p:nvSpPr>
        <p:spPr bwMode="auto">
          <a:xfrm>
            <a:off x="3451225" y="2397125"/>
            <a:ext cx="52578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ru-RU" altLang="ru-RU" sz="36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имеет запаха.</a:t>
            </a:r>
          </a:p>
        </p:txBody>
      </p:sp>
      <p:sp>
        <p:nvSpPr>
          <p:cNvPr id="70688" name="Rectangle 32"/>
          <p:cNvSpPr>
            <a:spLocks noChangeArrowheads="1"/>
          </p:cNvSpPr>
          <p:nvPr/>
        </p:nvSpPr>
        <p:spPr bwMode="auto">
          <a:xfrm>
            <a:off x="3275013" y="1773238"/>
            <a:ext cx="5257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ru-RU" altLang="ru-RU" sz="32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имеет вкуса.</a:t>
            </a:r>
          </a:p>
        </p:txBody>
      </p:sp>
      <p:sp>
        <p:nvSpPr>
          <p:cNvPr id="70689" name="Rectangle 33"/>
          <p:cNvSpPr>
            <a:spLocks noChangeArrowheads="1"/>
          </p:cNvSpPr>
          <p:nvPr/>
        </p:nvSpPr>
        <p:spPr bwMode="auto">
          <a:xfrm>
            <a:off x="3417888" y="3163888"/>
            <a:ext cx="54022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ru-RU" altLang="ru-RU" sz="32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непрозрачная.</a:t>
            </a:r>
          </a:p>
        </p:txBody>
      </p:sp>
      <p:sp>
        <p:nvSpPr>
          <p:cNvPr id="70690" name="Rectangle 34"/>
          <p:cNvSpPr>
            <a:spLocks noChangeArrowheads="1"/>
          </p:cNvSpPr>
          <p:nvPr/>
        </p:nvSpPr>
        <p:spPr bwMode="auto">
          <a:xfrm>
            <a:off x="5513388" y="3930650"/>
            <a:ext cx="291623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ru-RU" altLang="ru-RU" sz="32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обладает текучестью.</a:t>
            </a:r>
          </a:p>
        </p:txBody>
      </p:sp>
      <p:sp>
        <p:nvSpPr>
          <p:cNvPr id="70691" name="Rectangle 35"/>
          <p:cNvSpPr>
            <a:spLocks noChangeArrowheads="1"/>
          </p:cNvSpPr>
          <p:nvPr/>
        </p:nvSpPr>
        <p:spPr bwMode="auto">
          <a:xfrm>
            <a:off x="4270375" y="4983163"/>
            <a:ext cx="426243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ru-RU" altLang="ru-RU" sz="32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растворяет соль, сахар.</a:t>
            </a:r>
          </a:p>
        </p:txBody>
      </p:sp>
      <p:sp>
        <p:nvSpPr>
          <p:cNvPr id="70692" name="Rectangle 36"/>
          <p:cNvSpPr>
            <a:spLocks noChangeArrowheads="1"/>
          </p:cNvSpPr>
          <p:nvPr/>
        </p:nvSpPr>
        <p:spPr bwMode="auto">
          <a:xfrm>
            <a:off x="3492500" y="5805488"/>
            <a:ext cx="37433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ru-RU" altLang="ru-RU" sz="32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имеет форму.</a:t>
            </a:r>
          </a:p>
        </p:txBody>
      </p:sp>
      <p:sp>
        <p:nvSpPr>
          <p:cNvPr id="32784" name="WordArt 37"/>
          <p:cNvSpPr>
            <a:spLocks noChangeArrowheads="1" noChangeShapeType="1" noTextEdit="1"/>
          </p:cNvSpPr>
          <p:nvPr/>
        </p:nvSpPr>
        <p:spPr bwMode="auto">
          <a:xfrm>
            <a:off x="790575" y="479425"/>
            <a:ext cx="7777163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44709D"/>
                </a:solidFill>
                <a:latin typeface="Times New Roman"/>
                <a:cs typeface="Times New Roman"/>
              </a:rPr>
              <a:t>Игра "НУЖНЫЙ"</a:t>
            </a: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70688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3" dur="indefinite"/>
                                        <p:tgtEl>
                                          <p:spTgt spid="7068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7068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70687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9" dur="indefinite"/>
                                        <p:tgtEl>
                                          <p:spTgt spid="7068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7068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70683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7068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7068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70690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1" dur="indefinite"/>
                                        <p:tgtEl>
                                          <p:spTgt spid="7069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7069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70691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7" dur="indefinite"/>
                                        <p:tgtEl>
                                          <p:spTgt spid="7069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38" dur="indefinite"/>
                                        <p:tgtEl>
                                          <p:spTgt spid="7069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2" dur="indefinite"/>
                                        <p:tgtEl>
                                          <p:spTgt spid="70692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43" dur="indefinite"/>
                                        <p:tgtEl>
                                          <p:spTgt spid="7069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44" dur="indefinite"/>
                                        <p:tgtEl>
                                          <p:spTgt spid="7069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2" grpId="0"/>
      <p:bldP spid="70683" grpId="0"/>
      <p:bldP spid="70687" grpId="0"/>
      <p:bldP spid="70688" grpId="0"/>
      <p:bldP spid="70690" grpId="0"/>
      <p:bldP spid="70691" grpId="0"/>
      <p:bldP spid="7069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Содержимое 2"/>
          <p:cNvSpPr>
            <a:spLocks noGrp="1"/>
          </p:cNvSpPr>
          <p:nvPr>
            <p:ph idx="1"/>
          </p:nvPr>
        </p:nvSpPr>
        <p:spPr>
          <a:xfrm>
            <a:off x="755650" y="2349500"/>
            <a:ext cx="7632700" cy="40322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ru-RU" sz="32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Сегодня </a:t>
            </a:r>
            <a:r>
              <a:rPr lang="ru-RU" sz="3200" b="1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узнал… 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ru-RU" sz="32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Было интересно узнать … </a:t>
            </a:r>
            <a:endParaRPr lang="ru-RU" sz="3200" b="1" i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ru-RU" sz="3200" b="1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Было </a:t>
            </a:r>
            <a:r>
              <a:rPr lang="ru-RU" sz="3200" b="1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трудно… 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ru-RU" sz="3200" b="1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200" b="1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меня получилось … 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ru-RU" sz="3200" b="1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Меня удивило…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ru-RU" sz="3200" b="1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Могу похвалить себя за …</a:t>
            </a:r>
            <a:endParaRPr lang="ru-RU" sz="3200" b="1" i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FontTx/>
              <a:buNone/>
              <a:defRPr/>
            </a:pPr>
            <a:endParaRPr lang="ru-RU" altLang="ru-RU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795" name="Рисунок 3" descr="Рисунок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25" y="620713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92100"/>
            <a:ext cx="8291512" cy="24161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6000" b="1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 задание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>
          <a:xfrm>
            <a:off x="827088" y="2565400"/>
            <a:ext cx="7797800" cy="3743325"/>
          </a:xfrm>
        </p:spPr>
        <p:txBody>
          <a:bodyPr rtlCol="0">
            <a:normAutofit fontScale="40000" lnSpcReduction="20000"/>
          </a:bodyPr>
          <a:lstStyle/>
          <a:p>
            <a:pPr eaLnBrk="1" fontAlgn="auto" hangingPunct="1">
              <a:lnSpc>
                <a:spcPct val="120000"/>
              </a:lnSpc>
              <a:buFontTx/>
              <a:buNone/>
              <a:defRPr/>
            </a:pPr>
            <a:r>
              <a:rPr lang="ru-RU" altLang="ru-RU" sz="90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п. 14 с. 103 (правила учить);</a:t>
            </a:r>
          </a:p>
          <a:p>
            <a:pPr eaLnBrk="1" fontAlgn="auto" hangingPunct="1">
              <a:lnSpc>
                <a:spcPct val="120000"/>
              </a:lnSpc>
              <a:buFontTx/>
              <a:buNone/>
              <a:defRPr/>
            </a:pPr>
            <a:r>
              <a:rPr lang="ru-RU" altLang="ru-RU" sz="90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ответы на вопросы с. 105 (устно);</a:t>
            </a:r>
          </a:p>
          <a:p>
            <a:pPr eaLnBrk="1" fontAlgn="auto" hangingPunct="1">
              <a:lnSpc>
                <a:spcPct val="120000"/>
              </a:lnSpc>
              <a:buFontTx/>
              <a:buNone/>
              <a:defRPr/>
            </a:pPr>
            <a:r>
              <a:rPr lang="ru-RU" altLang="ru-RU" sz="90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№ 621, 623;</a:t>
            </a:r>
          </a:p>
          <a:p>
            <a:pPr eaLnBrk="1" fontAlgn="auto" hangingPunct="1">
              <a:lnSpc>
                <a:spcPct val="120000"/>
              </a:lnSpc>
              <a:buFontTx/>
              <a:buNone/>
              <a:defRPr/>
            </a:pPr>
            <a:r>
              <a:rPr lang="ru-RU" altLang="ru-RU" sz="70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ru-RU" altLang="ru-RU" sz="7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задание: файл в электронном дневнике (</a:t>
            </a:r>
            <a:r>
              <a:rPr lang="ru-RU" altLang="ru-RU" sz="7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в тетради</a:t>
            </a:r>
            <a:r>
              <a:rPr lang="ru-RU" altLang="ru-RU" sz="5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eaLnBrk="1" fontAlgn="auto" hangingPunct="1">
              <a:buFontTx/>
              <a:buNone/>
              <a:defRPr/>
            </a:pPr>
            <a:r>
              <a:rPr lang="ru-RU" alt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ru-RU" altLang="ru-RU" sz="5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ъект 2"/>
          <p:cNvSpPr>
            <a:spLocks noGrp="1"/>
          </p:cNvSpPr>
          <p:nvPr>
            <p:ph idx="1"/>
          </p:nvPr>
        </p:nvSpPr>
        <p:spPr>
          <a:xfrm>
            <a:off x="755650" y="692150"/>
            <a:ext cx="7632700" cy="532923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altLang="ru-RU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Три</a:t>
            </a:r>
            <a:r>
              <a:rPr lang="ru-RU" altLang="ru-RU" sz="4000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пути ведут к познанию: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altLang="ru-RU" sz="4000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путь </a:t>
            </a:r>
            <a:r>
              <a:rPr lang="ru-RU" altLang="ru-RU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размышления</a:t>
            </a:r>
            <a:r>
              <a:rPr lang="ru-RU" altLang="ru-RU" sz="4000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– это путь самый благородный;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altLang="ru-RU" sz="4000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путь </a:t>
            </a:r>
            <a:r>
              <a:rPr lang="ru-RU" altLang="ru-RU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подражания</a:t>
            </a:r>
            <a:r>
              <a:rPr lang="ru-RU" altLang="ru-RU" sz="4000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– это путь самый легкий; 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altLang="ru-RU" sz="4000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путь </a:t>
            </a:r>
            <a:r>
              <a:rPr lang="ru-RU" altLang="ru-RU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опыта</a:t>
            </a:r>
            <a:r>
              <a:rPr lang="ru-RU" altLang="ru-RU" sz="4000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– это самый горький.</a:t>
            </a:r>
          </a:p>
          <a:p>
            <a:pPr marL="0" indent="0" algn="r" eaLnBrk="1" hangingPunct="1">
              <a:buFont typeface="Arial" charset="0"/>
              <a:buNone/>
            </a:pPr>
            <a:r>
              <a:rPr lang="ru-RU" altLang="ru-RU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Конфуций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1763713" y="692150"/>
            <a:ext cx="6192837" cy="27368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ru-RU" altLang="ru-RU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altLang="ru-RU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–  55</a:t>
            </a:r>
            <a:r>
              <a:rPr lang="ru-RU" altLang="ru-RU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altLang="ru-RU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		</a:t>
            </a:r>
            <a:r>
              <a:rPr lang="en-US" altLang="ru-RU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lang="en-US" altLang="ru-RU" b="1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ru-RU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17</a:t>
            </a:r>
            <a:r>
              <a:rPr lang="en-US" altLang="ru-RU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ru-RU" altLang="ru-RU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ru-RU" altLang="ru-RU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altLang="ru-RU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altLang="ru-RU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+ 4</a:t>
            </a:r>
            <a:r>
              <a:rPr lang="ru-RU" altLang="ru-RU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altLang="ru-RU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			84b - 80b</a:t>
            </a:r>
            <a:br>
              <a:rPr lang="en-US" altLang="ru-RU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en-US" altLang="ru-RU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ru-RU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ru-RU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							y + 56y   </a:t>
            </a:r>
            <a:r>
              <a:rPr lang="en-US" altLang="ru-RU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ru-RU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ru-RU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ru-RU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+ 26</a:t>
            </a:r>
            <a:r>
              <a:rPr lang="en-US" altLang="ru-RU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						48x + x</a:t>
            </a:r>
            <a:endParaRPr lang="ru-RU" altLang="ru-RU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293" name="Group 53"/>
          <p:cNvGraphicFramePr>
            <a:graphicFrameLocks noGrp="1"/>
          </p:cNvGraphicFramePr>
          <p:nvPr>
            <p:ph sz="half" idx="1"/>
          </p:nvPr>
        </p:nvGraphicFramePr>
        <p:xfrm>
          <a:off x="971550" y="3679825"/>
          <a:ext cx="7488239" cy="1489079"/>
        </p:xfrm>
        <a:graphic>
          <a:graphicData uri="http://schemas.openxmlformats.org/drawingml/2006/table">
            <a:tbl>
              <a:tblPr/>
              <a:tblGrid>
                <a:gridCol w="937041">
                  <a:extLst>
                    <a:ext uri="{9D8B030D-6E8A-4147-A177-3AD203B41FA5}"/>
                  </a:extLst>
                </a:gridCol>
                <a:gridCol w="935423">
                  <a:extLst>
                    <a:ext uri="{9D8B030D-6E8A-4147-A177-3AD203B41FA5}"/>
                  </a:extLst>
                </a:gridCol>
                <a:gridCol w="937042">
                  <a:extLst>
                    <a:ext uri="{9D8B030D-6E8A-4147-A177-3AD203B41FA5}"/>
                  </a:extLst>
                </a:gridCol>
                <a:gridCol w="935423">
                  <a:extLst>
                    <a:ext uri="{9D8B030D-6E8A-4147-A177-3AD203B41FA5}"/>
                  </a:extLst>
                </a:gridCol>
                <a:gridCol w="933804">
                  <a:extLst>
                    <a:ext uri="{9D8B030D-6E8A-4147-A177-3AD203B41FA5}"/>
                  </a:extLst>
                </a:gridCol>
                <a:gridCol w="938660">
                  <a:extLst>
                    <a:ext uri="{9D8B030D-6E8A-4147-A177-3AD203B41FA5}"/>
                  </a:extLst>
                </a:gridCol>
                <a:gridCol w="933805">
                  <a:extLst>
                    <a:ext uri="{9D8B030D-6E8A-4147-A177-3AD203B41FA5}"/>
                  </a:extLst>
                </a:gridCol>
                <a:gridCol w="937041">
                  <a:extLst>
                    <a:ext uri="{9D8B030D-6E8A-4147-A177-3AD203B41FA5}"/>
                  </a:extLst>
                </a:gridCol>
              </a:tblGrid>
              <a:tr h="72711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altLang="ru-RU" sz="3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altLang="ru-RU" sz="3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kumimoji="0" lang="en-US" altLang="ru-RU" sz="3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kumimoji="0" lang="ru-RU" altLang="ru-RU" sz="3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01" marB="457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ru-RU" sz="3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r>
                        <a:rPr kumimoji="0" lang="en-US" altLang="ru-RU" sz="3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kumimoji="0" lang="ru-RU" altLang="ru-RU" sz="3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ru-RU" sz="3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kumimoji="0" lang="en-US" altLang="ru-RU" sz="3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kumimoji="0" lang="ru-RU" altLang="ru-RU" sz="3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altLang="ru-RU" sz="3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r>
                        <a:rPr kumimoji="0" lang="ru-RU" altLang="ru-RU" sz="3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</a:txBody>
                  <a:tcPr marL="91433" marR="91433"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ru-RU" sz="3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r>
                        <a:rPr kumimoji="0" lang="en-US" altLang="ru-RU" sz="3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kumimoji="0" lang="ru-RU" altLang="ru-RU" sz="3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ru-RU" sz="3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en-US" altLang="ru-RU" sz="3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kumimoji="0" lang="ru-RU" altLang="ru-RU" sz="3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ru-RU" sz="3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r>
                        <a:rPr kumimoji="0" lang="en-US" altLang="ru-RU" sz="3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kumimoji="0" lang="ru-RU" altLang="ru-RU" sz="3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altLang="ru-RU" sz="3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kumimoji="0" lang="ru-RU" altLang="ru-RU" sz="3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</a:p>
                  </a:txBody>
                  <a:tcPr marL="91433" marR="91433"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7619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altLang="ru-RU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О</a:t>
                      </a:r>
                    </a:p>
                  </a:txBody>
                  <a:tcPr marL="91433" marR="91433" marT="45701" marB="457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altLang="ru-RU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Д</a:t>
                      </a:r>
                    </a:p>
                  </a:txBody>
                  <a:tcPr marL="91433" marR="91433"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altLang="ru-RU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К</a:t>
                      </a:r>
                    </a:p>
                  </a:txBody>
                  <a:tcPr marL="91433" marR="91433"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altLang="ru-RU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Ж</a:t>
                      </a:r>
                    </a:p>
                  </a:txBody>
                  <a:tcPr marL="91433" marR="91433"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altLang="ru-RU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Т</a:t>
                      </a:r>
                    </a:p>
                  </a:txBody>
                  <a:tcPr marL="91433" marR="91433"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altLang="ru-RU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С</a:t>
                      </a:r>
                    </a:p>
                  </a:txBody>
                  <a:tcPr marL="91433" marR="91433"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altLang="ru-RU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Ь</a:t>
                      </a:r>
                    </a:p>
                  </a:txBody>
                  <a:tcPr marL="91433" marR="91433"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altLang="ru-RU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И</a:t>
                      </a:r>
                    </a:p>
                  </a:txBody>
                  <a:tcPr marL="91433" marR="91433"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024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5300663"/>
            <a:ext cx="8229600" cy="1081087"/>
          </a:xfrm>
        </p:spPr>
        <p:txBody>
          <a:bodyPr rtlCol="0">
            <a:normAutofit lnSpcReduction="10000"/>
          </a:bodyPr>
          <a:lstStyle/>
          <a:p>
            <a:pPr algn="ctr" eaLnBrk="1" fontAlgn="auto" hangingPunct="1">
              <a:buFontTx/>
              <a:buNone/>
              <a:defRPr/>
            </a:pPr>
            <a:r>
              <a:rPr lang="ru-RU" altLang="ru-RU" sz="7200" b="1" i="1" dirty="0" smtClean="0">
                <a:solidFill>
                  <a:srgbClr val="990000"/>
                </a:solidFill>
              </a:rPr>
              <a:t>ЖИДКОСТЬ</a:t>
            </a:r>
            <a:endParaRPr lang="ru-RU" altLang="ru-RU" sz="7200" b="1" i="1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19" name="Group 175"/>
          <p:cNvGraphicFramePr>
            <a:graphicFrameLocks noGrp="1"/>
          </p:cNvGraphicFramePr>
          <p:nvPr/>
        </p:nvGraphicFramePr>
        <p:xfrm>
          <a:off x="584200" y="549275"/>
          <a:ext cx="7977188" cy="5765801"/>
        </p:xfrm>
        <a:graphic>
          <a:graphicData uri="http://schemas.openxmlformats.org/drawingml/2006/table">
            <a:tbl>
              <a:tblPr/>
              <a:tblGrid>
                <a:gridCol w="879475">
                  <a:extLst>
                    <a:ext uri="{9D8B030D-6E8A-4147-A177-3AD203B41FA5}"/>
                  </a:extLst>
                </a:gridCol>
                <a:gridCol w="881063">
                  <a:extLst>
                    <a:ext uri="{9D8B030D-6E8A-4147-A177-3AD203B41FA5}"/>
                  </a:extLst>
                </a:gridCol>
                <a:gridCol w="881062">
                  <a:extLst>
                    <a:ext uri="{9D8B030D-6E8A-4147-A177-3AD203B41FA5}"/>
                  </a:extLst>
                </a:gridCol>
                <a:gridCol w="1050925">
                  <a:extLst>
                    <a:ext uri="{9D8B030D-6E8A-4147-A177-3AD203B41FA5}"/>
                  </a:extLst>
                </a:gridCol>
                <a:gridCol w="746125">
                  <a:extLst>
                    <a:ext uri="{9D8B030D-6E8A-4147-A177-3AD203B41FA5}"/>
                  </a:extLst>
                </a:gridCol>
                <a:gridCol w="746125">
                  <a:extLst>
                    <a:ext uri="{9D8B030D-6E8A-4147-A177-3AD203B41FA5}"/>
                  </a:extLst>
                </a:gridCol>
                <a:gridCol w="746125">
                  <a:extLst>
                    <a:ext uri="{9D8B030D-6E8A-4147-A177-3AD203B41FA5}"/>
                  </a:extLst>
                </a:gridCol>
                <a:gridCol w="915988">
                  <a:extLst>
                    <a:ext uri="{9D8B030D-6E8A-4147-A177-3AD203B41FA5}"/>
                  </a:extLst>
                </a:gridCol>
                <a:gridCol w="1130300">
                  <a:extLst>
                    <a:ext uri="{9D8B030D-6E8A-4147-A177-3AD203B41FA5}"/>
                  </a:extLst>
                </a:gridCol>
              </a:tblGrid>
              <a:tr h="76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· </a:t>
                      </a:r>
                      <a:r>
                        <a:rPr kumimoji="0" lang="ru-RU" altLang="ru-RU" sz="4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kumimoji="0" lang="ru-RU" altLang="ru-RU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72</a:t>
                      </a: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925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76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· 5 · 12</a:t>
                      </a: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927100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ё</a:t>
                      </a: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762000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ru-RU" altLang="ru-RU" sz="4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kumimoji="0" lang="ru-RU" altLang="ru-RU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+ 4</a:t>
                      </a:r>
                      <a:r>
                        <a:rPr kumimoji="0" lang="ru-RU" altLang="ru-RU" sz="4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kumimoji="0" lang="ru-RU" altLang="ru-RU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906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720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kumimoji="0" lang="ru-RU" altLang="ru-RU" sz="3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kumimoji="0" lang="ru-RU" alt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ru-RU" altLang="ru-RU" sz="3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kumimoji="0" lang="ru-RU" alt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 flipV="1">
            <a:off x="4932363" y="3716338"/>
            <a:ext cx="3455987" cy="2449512"/>
          </a:xfrm>
          <a:prstGeom prst="straightConnector1">
            <a:avLst/>
          </a:prstGeom>
          <a:ln w="635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14020" y="1055019"/>
            <a:ext cx="4924424" cy="26468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6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лёд</a:t>
            </a:r>
          </a:p>
        </p:txBody>
      </p:sp>
      <p:pic>
        <p:nvPicPr>
          <p:cNvPr id="20483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6538" y="3702050"/>
            <a:ext cx="3600450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19" name="Group 175"/>
          <p:cNvGraphicFramePr>
            <a:graphicFrameLocks noGrp="1"/>
          </p:cNvGraphicFramePr>
          <p:nvPr/>
        </p:nvGraphicFramePr>
        <p:xfrm>
          <a:off x="584200" y="549275"/>
          <a:ext cx="7977188" cy="5765801"/>
        </p:xfrm>
        <a:graphic>
          <a:graphicData uri="http://schemas.openxmlformats.org/drawingml/2006/table">
            <a:tbl>
              <a:tblPr/>
              <a:tblGrid>
                <a:gridCol w="879475">
                  <a:extLst>
                    <a:ext uri="{9D8B030D-6E8A-4147-A177-3AD203B41FA5}"/>
                  </a:extLst>
                </a:gridCol>
                <a:gridCol w="881063">
                  <a:extLst>
                    <a:ext uri="{9D8B030D-6E8A-4147-A177-3AD203B41FA5}"/>
                  </a:extLst>
                </a:gridCol>
                <a:gridCol w="881062">
                  <a:extLst>
                    <a:ext uri="{9D8B030D-6E8A-4147-A177-3AD203B41FA5}"/>
                  </a:extLst>
                </a:gridCol>
                <a:gridCol w="1050925">
                  <a:extLst>
                    <a:ext uri="{9D8B030D-6E8A-4147-A177-3AD203B41FA5}"/>
                  </a:extLst>
                </a:gridCol>
                <a:gridCol w="746125">
                  <a:extLst>
                    <a:ext uri="{9D8B030D-6E8A-4147-A177-3AD203B41FA5}"/>
                  </a:extLst>
                </a:gridCol>
                <a:gridCol w="746125">
                  <a:extLst>
                    <a:ext uri="{9D8B030D-6E8A-4147-A177-3AD203B41FA5}"/>
                  </a:extLst>
                </a:gridCol>
                <a:gridCol w="746125">
                  <a:extLst>
                    <a:ext uri="{9D8B030D-6E8A-4147-A177-3AD203B41FA5}"/>
                  </a:extLst>
                </a:gridCol>
                <a:gridCol w="915988">
                  <a:extLst>
                    <a:ext uri="{9D8B030D-6E8A-4147-A177-3AD203B41FA5}"/>
                  </a:extLst>
                </a:gridCol>
                <a:gridCol w="1130300">
                  <a:extLst>
                    <a:ext uri="{9D8B030D-6E8A-4147-A177-3AD203B41FA5}"/>
                  </a:extLst>
                </a:gridCol>
              </a:tblGrid>
              <a:tr h="76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en-US" altLang="ru-RU" sz="4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kumimoji="0" lang="ru-RU" altLang="ru-RU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ru-RU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ru-RU" altLang="ru-RU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4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kumimoji="0" lang="ru-RU" altLang="ru-RU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</a:t>
                      </a:r>
                      <a:r>
                        <a:rPr kumimoji="0" lang="en-US" altLang="ru-RU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925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76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· 4</a:t>
                      </a:r>
                      <a:r>
                        <a:rPr kumimoji="0" lang="ru-RU" altLang="ru-RU" sz="4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r>
                        <a:rPr kumimoji="0" lang="ru-RU" altLang="ru-RU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· 5</a:t>
                      </a: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927100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762000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kumimoji="0" lang="ru-RU" altLang="ru-RU" sz="4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kumimoji="0" lang="ru-RU" altLang="ru-RU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–5</a:t>
                      </a:r>
                      <a:r>
                        <a:rPr kumimoji="0" lang="ru-RU" altLang="ru-RU" sz="4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kumimoji="0" lang="ru-RU" altLang="ru-RU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+3</a:t>
                      </a:r>
                      <a:r>
                        <a:rPr kumimoji="0" lang="ru-RU" altLang="ru-RU" sz="4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kumimoji="0" lang="ru-RU" altLang="ru-RU" sz="4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kumimoji="0" lang="ru-RU" altLang="ru-RU" sz="3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kumimoji="0" lang="ru-RU" alt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906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720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kumimoji="0" lang="ru-RU" altLang="ru-RU" sz="3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kumimoji="0" lang="ru-RU" alt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ru-RU" altLang="ru-RU" sz="3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kumimoji="0" lang="ru-RU" alt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cxnSp>
        <p:nvCxnSpPr>
          <p:cNvPr id="3" name="Прямая со стрелкой 2"/>
          <p:cNvCxnSpPr/>
          <p:nvPr/>
        </p:nvCxnSpPr>
        <p:spPr>
          <a:xfrm flipV="1">
            <a:off x="4932363" y="3716338"/>
            <a:ext cx="3455987" cy="2449512"/>
          </a:xfrm>
          <a:prstGeom prst="straightConnector1">
            <a:avLst/>
          </a:prstGeom>
          <a:ln w="63500" cmpd="sng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99792" y="1196752"/>
            <a:ext cx="3502882" cy="221599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138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пар</a:t>
            </a:r>
          </a:p>
        </p:txBody>
      </p:sp>
      <p:pic>
        <p:nvPicPr>
          <p:cNvPr id="22531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5263" y="3716338"/>
            <a:ext cx="388778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350" y="2420938"/>
            <a:ext cx="6170613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0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Разгадайте ребус</a:t>
            </a:r>
            <a:endParaRPr lang="ru-RU" sz="6000" b="1" i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1"/>
          <p:cNvSpPr txBox="1">
            <a:spLocks noChangeArrowheads="1"/>
          </p:cNvSpPr>
          <p:nvPr/>
        </p:nvSpPr>
        <p:spPr bwMode="auto">
          <a:xfrm>
            <a:off x="2124075" y="1989138"/>
            <a:ext cx="54546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6000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Свойства воды</a:t>
            </a:r>
          </a:p>
        </p:txBody>
      </p:sp>
      <p:sp>
        <p:nvSpPr>
          <p:cNvPr id="24579" name="TextBox 4"/>
          <p:cNvSpPr txBox="1">
            <a:spLocks noChangeArrowheads="1"/>
          </p:cNvSpPr>
          <p:nvPr/>
        </p:nvSpPr>
        <p:spPr bwMode="auto">
          <a:xfrm>
            <a:off x="1908175" y="2852738"/>
            <a:ext cx="540067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altLang="ru-RU" sz="6000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задачах</a:t>
            </a:r>
          </a:p>
          <a:p>
            <a:pPr algn="ctr" eaLnBrk="1" hangingPunct="1"/>
            <a:r>
              <a:rPr lang="ru-RU" altLang="ru-RU" sz="6000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части</a:t>
            </a: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611</TotalTime>
  <Words>425</Words>
  <Application>Microsoft Office PowerPoint</Application>
  <PresentationFormat>Экран (4:3)</PresentationFormat>
  <Paragraphs>139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Натуральные материалы</vt:lpstr>
      <vt:lpstr>Добрый день</vt:lpstr>
      <vt:lpstr>Презентация PowerPoint</vt:lpstr>
      <vt:lpstr>100х  –  55х     27k – 17k   8а + 4а      84b - 80b 32l – l        y + 56y    4y + 26y       48x + x</vt:lpstr>
      <vt:lpstr>Презентация PowerPoint</vt:lpstr>
      <vt:lpstr>Презентация PowerPoint</vt:lpstr>
      <vt:lpstr>Презентация PowerPoint</vt:lpstr>
      <vt:lpstr>Презентация PowerPoint</vt:lpstr>
      <vt:lpstr>Разгадайте ребус</vt:lpstr>
      <vt:lpstr>Презентация PowerPoint</vt:lpstr>
      <vt:lpstr>Сегодня на уроке мне бы хотелось …</vt:lpstr>
      <vt:lpstr>Презентация PowerPoint</vt:lpstr>
      <vt:lpstr>Подумаем</vt:lpstr>
      <vt:lpstr>Физкультминутка</vt:lpstr>
      <vt:lpstr>Презентация PowerPoint</vt:lpstr>
      <vt:lpstr>Самостоятельная работа</vt:lpstr>
      <vt:lpstr>Результаты работы</vt:lpstr>
      <vt:lpstr>Презентация PowerPoint</vt:lpstr>
      <vt:lpstr>Презентация PowerPoint</vt:lpstr>
      <vt:lpstr>Домашнее  задание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consingener2</dc:creator>
  <cp:lastModifiedBy>Надежда Пронская</cp:lastModifiedBy>
  <cp:revision>46</cp:revision>
  <cp:lastPrinted>2022-11-23T14:23:20Z</cp:lastPrinted>
  <dcterms:created xsi:type="dcterms:W3CDTF">2006-11-22T15:23:21Z</dcterms:created>
  <dcterms:modified xsi:type="dcterms:W3CDTF">2023-10-31T08:35:34Z</dcterms:modified>
</cp:coreProperties>
</file>