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52" r:id="rId2"/>
    <p:sldId id="336" r:id="rId3"/>
    <p:sldId id="311" r:id="rId4"/>
    <p:sldId id="260" r:id="rId5"/>
    <p:sldId id="292" r:id="rId6"/>
    <p:sldId id="303" r:id="rId7"/>
    <p:sldId id="302" r:id="rId8"/>
    <p:sldId id="305" r:id="rId9"/>
    <p:sldId id="328" r:id="rId10"/>
    <p:sldId id="331" r:id="rId11"/>
    <p:sldId id="333" r:id="rId12"/>
    <p:sldId id="301" r:id="rId13"/>
    <p:sldId id="338" r:id="rId14"/>
    <p:sldId id="337" r:id="rId15"/>
    <p:sldId id="341" r:id="rId16"/>
    <p:sldId id="273" r:id="rId17"/>
    <p:sldId id="309" r:id="rId18"/>
    <p:sldId id="344" r:id="rId19"/>
    <p:sldId id="351" r:id="rId20"/>
    <p:sldId id="342" r:id="rId21"/>
    <p:sldId id="347" r:id="rId22"/>
    <p:sldId id="343" r:id="rId23"/>
    <p:sldId id="346" r:id="rId24"/>
    <p:sldId id="334" r:id="rId25"/>
    <p:sldId id="348" r:id="rId26"/>
    <p:sldId id="349" r:id="rId27"/>
    <p:sldId id="350" r:id="rId28"/>
    <p:sldId id="272" r:id="rId29"/>
    <p:sldId id="304"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0293" autoAdjust="0"/>
    <p:restoredTop sz="93582" autoAdjust="0"/>
  </p:normalViewPr>
  <p:slideViewPr>
    <p:cSldViewPr>
      <p:cViewPr varScale="1">
        <p:scale>
          <a:sx n="116" d="100"/>
          <a:sy n="116" d="100"/>
        </p:scale>
        <p:origin x="-660"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598"/>
    </p:cViewPr>
  </p:sorterViewPr>
  <p:notesViewPr>
    <p:cSldViewPr>
      <p:cViewPr varScale="1">
        <p:scale>
          <a:sx n="46" d="100"/>
          <a:sy n="46" d="100"/>
        </p:scale>
        <p:origin x="2718"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11" Type="http://schemas.openxmlformats.org/officeDocument/2006/relationships/image" Target="../media/image30.wmf"/><Relationship Id="rId5" Type="http://schemas.openxmlformats.org/officeDocument/2006/relationships/image" Target="../media/image24.wmf"/><Relationship Id="rId10" Type="http://schemas.openxmlformats.org/officeDocument/2006/relationships/image" Target="../media/image29.wmf"/><Relationship Id="rId4" Type="http://schemas.openxmlformats.org/officeDocument/2006/relationships/image" Target="../media/image23.wmf"/><Relationship Id="rId9"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0.wmf"/><Relationship Id="rId7" Type="http://schemas.openxmlformats.org/officeDocument/2006/relationships/image" Target="../media/image26.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5" Type="http://schemas.openxmlformats.org/officeDocument/2006/relationships/image" Target="../media/image73.wmf"/><Relationship Id="rId4" Type="http://schemas.openxmlformats.org/officeDocument/2006/relationships/image" Target="../media/image7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8B38E-9A73-49FB-8990-0D4583A35D88}" type="datetimeFigureOut">
              <a:rPr lang="ru-RU" smtClean="0"/>
              <a:pPr/>
              <a:t>11.06.2024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4F2302-2F97-4E31-9537-6CCF33B11A33}" type="slidenum">
              <a:rPr lang="ru-RU" smtClean="0"/>
              <a:pPr/>
              <a:t>‹#›</a:t>
            </a:fld>
            <a:endParaRPr lang="ru-RU"/>
          </a:p>
        </p:txBody>
      </p:sp>
    </p:spTree>
    <p:extLst>
      <p:ext uri="{BB962C8B-B14F-4D97-AF65-F5344CB8AC3E}">
        <p14:creationId xmlns="" xmlns:p14="http://schemas.microsoft.com/office/powerpoint/2010/main" val="2623961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04F2302-2F97-4E31-9537-6CCF33B11A33}" type="slidenum">
              <a:rPr lang="ru-RU" smtClean="0"/>
              <a:pPr/>
              <a:t>17</a:t>
            </a:fld>
            <a:endParaRPr lang="ru-RU"/>
          </a:p>
        </p:txBody>
      </p:sp>
    </p:spTree>
    <p:extLst>
      <p:ext uri="{BB962C8B-B14F-4D97-AF65-F5344CB8AC3E}">
        <p14:creationId xmlns="" xmlns:p14="http://schemas.microsoft.com/office/powerpoint/2010/main" val="271533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04F2302-2F97-4E31-9537-6CCF33B11A33}" type="slidenum">
              <a:rPr lang="ru-RU" smtClean="0"/>
              <a:pPr/>
              <a:t>18</a:t>
            </a:fld>
            <a:endParaRPr lang="ru-RU"/>
          </a:p>
        </p:txBody>
      </p:sp>
    </p:spTree>
    <p:extLst>
      <p:ext uri="{BB962C8B-B14F-4D97-AF65-F5344CB8AC3E}">
        <p14:creationId xmlns="" xmlns:p14="http://schemas.microsoft.com/office/powerpoint/2010/main" val="453584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04F2302-2F97-4E31-9537-6CCF33B11A33}" type="slidenum">
              <a:rPr lang="ru-RU" smtClean="0"/>
              <a:pPr/>
              <a:t>19</a:t>
            </a:fld>
            <a:endParaRPr lang="ru-RU"/>
          </a:p>
        </p:txBody>
      </p:sp>
    </p:spTree>
    <p:extLst>
      <p:ext uri="{BB962C8B-B14F-4D97-AF65-F5344CB8AC3E}">
        <p14:creationId xmlns="" xmlns:p14="http://schemas.microsoft.com/office/powerpoint/2010/main" val="453584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2A9F80F-86F3-4350-97D2-06C6E3F80A9A}" type="datetimeFigureOut">
              <a:rPr lang="ru-RU" smtClean="0"/>
              <a:pPr/>
              <a:t>11.06.2024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386D0B-DCA5-43B4-BE87-73D29D57948B}" type="slidenum">
              <a:rPr lang="ru-RU" smtClean="0"/>
              <a:pPr/>
              <a:t>‹#›</a:t>
            </a:fld>
            <a:endParaRPr lang="ru-RU"/>
          </a:p>
        </p:txBody>
      </p:sp>
    </p:spTree>
    <p:extLst>
      <p:ext uri="{BB962C8B-B14F-4D97-AF65-F5344CB8AC3E}">
        <p14:creationId xmlns="" xmlns:p14="http://schemas.microsoft.com/office/powerpoint/2010/main" val="950256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2A9F80F-86F3-4350-97D2-06C6E3F80A9A}" type="datetimeFigureOut">
              <a:rPr lang="ru-RU" smtClean="0"/>
              <a:pPr/>
              <a:t>11.06.2024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386D0B-DCA5-43B4-BE87-73D29D57948B}" type="slidenum">
              <a:rPr lang="ru-RU" smtClean="0"/>
              <a:pPr/>
              <a:t>‹#›</a:t>
            </a:fld>
            <a:endParaRPr lang="ru-RU"/>
          </a:p>
        </p:txBody>
      </p:sp>
    </p:spTree>
    <p:extLst>
      <p:ext uri="{BB962C8B-B14F-4D97-AF65-F5344CB8AC3E}">
        <p14:creationId xmlns="" xmlns:p14="http://schemas.microsoft.com/office/powerpoint/2010/main" val="101058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2A9F80F-86F3-4350-97D2-06C6E3F80A9A}" type="datetimeFigureOut">
              <a:rPr lang="ru-RU" smtClean="0"/>
              <a:pPr/>
              <a:t>11.06.2024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386D0B-DCA5-43B4-BE87-73D29D57948B}" type="slidenum">
              <a:rPr lang="ru-RU" smtClean="0"/>
              <a:pPr/>
              <a:t>‹#›</a:t>
            </a:fld>
            <a:endParaRPr lang="ru-RU"/>
          </a:p>
        </p:txBody>
      </p:sp>
    </p:spTree>
    <p:extLst>
      <p:ext uri="{BB962C8B-B14F-4D97-AF65-F5344CB8AC3E}">
        <p14:creationId xmlns="" xmlns:p14="http://schemas.microsoft.com/office/powerpoint/2010/main" val="520328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2A9F80F-86F3-4350-97D2-06C6E3F80A9A}" type="datetimeFigureOut">
              <a:rPr lang="ru-RU" smtClean="0"/>
              <a:pPr/>
              <a:t>11.06.2024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386D0B-DCA5-43B4-BE87-73D29D57948B}" type="slidenum">
              <a:rPr lang="ru-RU" smtClean="0"/>
              <a:pPr/>
              <a:t>‹#›</a:t>
            </a:fld>
            <a:endParaRPr lang="ru-RU"/>
          </a:p>
        </p:txBody>
      </p:sp>
    </p:spTree>
    <p:extLst>
      <p:ext uri="{BB962C8B-B14F-4D97-AF65-F5344CB8AC3E}">
        <p14:creationId xmlns="" xmlns:p14="http://schemas.microsoft.com/office/powerpoint/2010/main" val="209773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2A9F80F-86F3-4350-97D2-06C6E3F80A9A}" type="datetimeFigureOut">
              <a:rPr lang="ru-RU" smtClean="0"/>
              <a:pPr/>
              <a:t>11.06.2024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386D0B-DCA5-43B4-BE87-73D29D57948B}" type="slidenum">
              <a:rPr lang="ru-RU" smtClean="0"/>
              <a:pPr/>
              <a:t>‹#›</a:t>
            </a:fld>
            <a:endParaRPr lang="ru-RU"/>
          </a:p>
        </p:txBody>
      </p:sp>
    </p:spTree>
    <p:extLst>
      <p:ext uri="{BB962C8B-B14F-4D97-AF65-F5344CB8AC3E}">
        <p14:creationId xmlns="" xmlns:p14="http://schemas.microsoft.com/office/powerpoint/2010/main" val="426250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2A9F80F-86F3-4350-97D2-06C6E3F80A9A}" type="datetimeFigureOut">
              <a:rPr lang="ru-RU" smtClean="0"/>
              <a:pPr/>
              <a:t>11.06.2024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A386D0B-DCA5-43B4-BE87-73D29D57948B}" type="slidenum">
              <a:rPr lang="ru-RU" smtClean="0"/>
              <a:pPr/>
              <a:t>‹#›</a:t>
            </a:fld>
            <a:endParaRPr lang="ru-RU"/>
          </a:p>
        </p:txBody>
      </p:sp>
    </p:spTree>
    <p:extLst>
      <p:ext uri="{BB962C8B-B14F-4D97-AF65-F5344CB8AC3E}">
        <p14:creationId xmlns="" xmlns:p14="http://schemas.microsoft.com/office/powerpoint/2010/main" val="3363073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2A9F80F-86F3-4350-97D2-06C6E3F80A9A}" type="datetimeFigureOut">
              <a:rPr lang="ru-RU" smtClean="0"/>
              <a:pPr/>
              <a:t>11.06.2024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A386D0B-DCA5-43B4-BE87-73D29D57948B}" type="slidenum">
              <a:rPr lang="ru-RU" smtClean="0"/>
              <a:pPr/>
              <a:t>‹#›</a:t>
            </a:fld>
            <a:endParaRPr lang="ru-RU"/>
          </a:p>
        </p:txBody>
      </p:sp>
    </p:spTree>
    <p:extLst>
      <p:ext uri="{BB962C8B-B14F-4D97-AF65-F5344CB8AC3E}">
        <p14:creationId xmlns="" xmlns:p14="http://schemas.microsoft.com/office/powerpoint/2010/main" val="327755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2A9F80F-86F3-4350-97D2-06C6E3F80A9A}" type="datetimeFigureOut">
              <a:rPr lang="ru-RU" smtClean="0"/>
              <a:pPr/>
              <a:t>11.06.2024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A386D0B-DCA5-43B4-BE87-73D29D57948B}" type="slidenum">
              <a:rPr lang="ru-RU" smtClean="0"/>
              <a:pPr/>
              <a:t>‹#›</a:t>
            </a:fld>
            <a:endParaRPr lang="ru-RU"/>
          </a:p>
        </p:txBody>
      </p:sp>
    </p:spTree>
    <p:extLst>
      <p:ext uri="{BB962C8B-B14F-4D97-AF65-F5344CB8AC3E}">
        <p14:creationId xmlns="" xmlns:p14="http://schemas.microsoft.com/office/powerpoint/2010/main" val="3195223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2A9F80F-86F3-4350-97D2-06C6E3F80A9A}" type="datetimeFigureOut">
              <a:rPr lang="ru-RU" smtClean="0"/>
              <a:pPr/>
              <a:t>11.06.2024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A386D0B-DCA5-43B4-BE87-73D29D57948B}" type="slidenum">
              <a:rPr lang="ru-RU" smtClean="0"/>
              <a:pPr/>
              <a:t>‹#›</a:t>
            </a:fld>
            <a:endParaRPr lang="ru-RU"/>
          </a:p>
        </p:txBody>
      </p:sp>
    </p:spTree>
    <p:extLst>
      <p:ext uri="{BB962C8B-B14F-4D97-AF65-F5344CB8AC3E}">
        <p14:creationId xmlns="" xmlns:p14="http://schemas.microsoft.com/office/powerpoint/2010/main" val="3126129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2A9F80F-86F3-4350-97D2-06C6E3F80A9A}" type="datetimeFigureOut">
              <a:rPr lang="ru-RU" smtClean="0"/>
              <a:pPr/>
              <a:t>11.06.2024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A386D0B-DCA5-43B4-BE87-73D29D57948B}" type="slidenum">
              <a:rPr lang="ru-RU" smtClean="0"/>
              <a:pPr/>
              <a:t>‹#›</a:t>
            </a:fld>
            <a:endParaRPr lang="ru-RU"/>
          </a:p>
        </p:txBody>
      </p:sp>
    </p:spTree>
    <p:extLst>
      <p:ext uri="{BB962C8B-B14F-4D97-AF65-F5344CB8AC3E}">
        <p14:creationId xmlns="" xmlns:p14="http://schemas.microsoft.com/office/powerpoint/2010/main" val="591749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2A9F80F-86F3-4350-97D2-06C6E3F80A9A}" type="datetimeFigureOut">
              <a:rPr lang="ru-RU" smtClean="0"/>
              <a:pPr/>
              <a:t>11.06.2024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A386D0B-DCA5-43B4-BE87-73D29D57948B}" type="slidenum">
              <a:rPr lang="ru-RU" smtClean="0"/>
              <a:pPr/>
              <a:t>‹#›</a:t>
            </a:fld>
            <a:endParaRPr lang="ru-RU"/>
          </a:p>
        </p:txBody>
      </p:sp>
    </p:spTree>
    <p:extLst>
      <p:ext uri="{BB962C8B-B14F-4D97-AF65-F5344CB8AC3E}">
        <p14:creationId xmlns="" xmlns:p14="http://schemas.microsoft.com/office/powerpoint/2010/main" val="3128035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A9F80F-86F3-4350-97D2-06C6E3F80A9A}" type="datetimeFigureOut">
              <a:rPr lang="ru-RU" smtClean="0"/>
              <a:pPr/>
              <a:t>11.06.2024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86D0B-DCA5-43B4-BE87-73D29D57948B}" type="slidenum">
              <a:rPr lang="ru-RU" smtClean="0"/>
              <a:pPr/>
              <a:t>‹#›</a:t>
            </a:fld>
            <a:endParaRPr lang="ru-RU"/>
          </a:p>
        </p:txBody>
      </p:sp>
    </p:spTree>
    <p:extLst>
      <p:ext uri="{BB962C8B-B14F-4D97-AF65-F5344CB8AC3E}">
        <p14:creationId xmlns="" xmlns:p14="http://schemas.microsoft.com/office/powerpoint/2010/main" val="3263165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10.bin"/><Relationship Id="rId18" Type="http://schemas.openxmlformats.org/officeDocument/2006/relationships/slide" Target="slide17.xml"/><Relationship Id="rId3" Type="http://schemas.openxmlformats.org/officeDocument/2006/relationships/image" Target="../media/image31.png"/><Relationship Id="rId7" Type="http://schemas.openxmlformats.org/officeDocument/2006/relationships/oleObject" Target="../embeddings/oleObject4.bin"/><Relationship Id="rId12" Type="http://schemas.openxmlformats.org/officeDocument/2006/relationships/oleObject" Target="../embeddings/oleObject9.bin"/><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 Target="slide16.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5" Type="http://schemas.openxmlformats.org/officeDocument/2006/relationships/image" Target="../media/image11.png"/><Relationship Id="rId10" Type="http://schemas.openxmlformats.org/officeDocument/2006/relationships/oleObject" Target="../embeddings/oleObject7.bin"/><Relationship Id="rId19" Type="http://schemas.openxmlformats.org/officeDocument/2006/relationships/image" Target="../media/image32.png"/><Relationship Id="rId4" Type="http://schemas.openxmlformats.org/officeDocument/2006/relationships/oleObject" Target="../embeddings/oleObject1.bin"/><Relationship Id="rId9" Type="http://schemas.openxmlformats.org/officeDocument/2006/relationships/oleObject" Target="../embeddings/oleObject6.bin"/><Relationship Id="rId1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5.png"/><Relationship Id="rId3" Type="http://schemas.openxmlformats.org/officeDocument/2006/relationships/image" Target="../media/image38.png"/><Relationship Id="rId7" Type="http://schemas.openxmlformats.org/officeDocument/2006/relationships/oleObject" Target="../embeddings/oleObject15.bin"/><Relationship Id="rId12" Type="http://schemas.openxmlformats.org/officeDocument/2006/relationships/slide" Target="slide1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4.bin"/><Relationship Id="rId11" Type="http://schemas.openxmlformats.org/officeDocument/2006/relationships/image" Target="../media/image39.png"/><Relationship Id="rId5" Type="http://schemas.openxmlformats.org/officeDocument/2006/relationships/oleObject" Target="../embeddings/oleObject13.bin"/><Relationship Id="rId15" Type="http://schemas.openxmlformats.org/officeDocument/2006/relationships/image" Target="../media/image40.png"/><Relationship Id="rId10" Type="http://schemas.openxmlformats.org/officeDocument/2006/relationships/image" Target="../media/image11.png"/><Relationship Id="rId4" Type="http://schemas.openxmlformats.org/officeDocument/2006/relationships/oleObject" Target="../embeddings/oleObject12.bin"/><Relationship Id="rId9" Type="http://schemas.openxmlformats.org/officeDocument/2006/relationships/oleObject" Target="../embeddings/oleObject17.bin"/><Relationship Id="rId14" Type="http://schemas.openxmlformats.org/officeDocument/2006/relationships/slide" Target="slide17.xml"/></Relationships>
</file>

<file path=ppt/slides/_rels/slide1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42.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image" Target="../media/image46.png"/><Relationship Id="rId5" Type="http://schemas.openxmlformats.org/officeDocument/2006/relationships/image" Target="../media/image44.png"/><Relationship Id="rId10" Type="http://schemas.openxmlformats.org/officeDocument/2006/relationships/image" Target="../media/image45.png"/><Relationship Id="rId4" Type="http://schemas.openxmlformats.org/officeDocument/2006/relationships/image" Target="../media/image43.pn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8.jpeg"/><Relationship Id="rId7" Type="http://schemas.openxmlformats.org/officeDocument/2006/relationships/slide" Target="slide17.xml"/><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16.xml"/><Relationship Id="rId4" Type="http://schemas.openxmlformats.org/officeDocument/2006/relationships/hyperlink" Target="https://upload.wikimedia.org/wikipedia/commons/thumb/2/22/Herbert_Nitsch.jpg/220px-Herbert_Nitsch.jp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1086;&#1087;&#1099;&#1090;%20&#1043;&#1080;&#1076;&#1088;&#1086;&#1089;&#1090;&#1072;&#1090;&#1080;&#1095;&#1077;&#1089;&#1082;&#1080;%20&#1087;&#1072;&#1088;&#1072;&#1076;&#1086;&#1082;&#1089;.mp4" TargetMode="External"/><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8.bin"/><Relationship Id="rId5" Type="http://schemas.openxmlformats.org/officeDocument/2006/relationships/image" Target="../media/image51.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hyperlink" Target="&#1086;&#1087;&#1099;&#1090;%20&#1043;&#1080;&#1076;&#1088;&#1086;&#1089;&#1090;&#1072;&#1090;&#1080;&#1095;&#1077;&#1089;&#1082;&#1080;%20&#1087;&#1072;&#1088;&#1072;&#1076;&#1086;&#1082;&#1089;.mp4" TargetMode="External"/><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1.bin"/><Relationship Id="rId11" Type="http://schemas.openxmlformats.org/officeDocument/2006/relationships/oleObject" Target="../embeddings/oleObject26.bin"/><Relationship Id="rId5" Type="http://schemas.openxmlformats.org/officeDocument/2006/relationships/oleObject" Target="../embeddings/oleObject20.bin"/><Relationship Id="rId10" Type="http://schemas.openxmlformats.org/officeDocument/2006/relationships/oleObject" Target="../embeddings/oleObject25.bin"/><Relationship Id="rId4" Type="http://schemas.openxmlformats.org/officeDocument/2006/relationships/image" Target="../media/image57.png"/><Relationship Id="rId9" Type="http://schemas.openxmlformats.org/officeDocument/2006/relationships/oleObject" Target="../embeddings/oleObject24.bin"/></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8.xml"/><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slide" Target="slide16.xml"/><Relationship Id="rId7" Type="http://schemas.openxmlformats.org/officeDocument/2006/relationships/hyperlink" Target="&#1047;&#1072;&#1085;&#1103;&#1090;&#1080;&#1077;%201%20&#1090;&#1074;.%20&#1090;&#1077;&#1083;&#1072;%20&#1076;&#1083;&#1103;%20&#1086;&#1085;&#1083;&#1072;&#1085;%20&#1091;&#1088;&#1086;&#1082;&#1072;.ppt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slide" Target="slide28.xml"/><Relationship Id="rId10" Type="http://schemas.openxmlformats.org/officeDocument/2006/relationships/image" Target="../media/image61.png"/><Relationship Id="rId4" Type="http://schemas.openxmlformats.org/officeDocument/2006/relationships/image" Target="../media/image5.png"/><Relationship Id="rId9" Type="http://schemas.openxmlformats.org/officeDocument/2006/relationships/slide" Target="slide29.xml"/></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20.xml"/><Relationship Id="rId7" Type="http://schemas.openxmlformats.org/officeDocument/2006/relationships/slide" Target="slide1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hyperlink" Target="&#1047;&#1072;&#1085;&#1103;&#1090;&#1080;&#1103;%202%20&#1075;&#1072;&#1079;&#1099;%20&#1080;%20&#1078;&#1090;&#1076;&#1082;&#1086;&#1089;&#1090;&#1080;.pptx" TargetMode="External"/><Relationship Id="rId10" Type="http://schemas.openxmlformats.org/officeDocument/2006/relationships/image" Target="../media/image61.png"/><Relationship Id="rId4" Type="http://schemas.openxmlformats.org/officeDocument/2006/relationships/slide" Target="slide24.xml"/><Relationship Id="rId9" Type="http://schemas.openxmlformats.org/officeDocument/2006/relationships/slide" Target="slide29.xml"/></Relationships>
</file>

<file path=ppt/slides/_rels/slide19.xml.rels><?xml version="1.0" encoding="UTF-8" standalone="yes"?>
<Relationships xmlns="http://schemas.openxmlformats.org/package/2006/relationships"><Relationship Id="rId8" Type="http://schemas.openxmlformats.org/officeDocument/2006/relationships/hyperlink" Target="&#1086;&#1090;&#1074;&#1077;&#1090;%20&#1047;&#1072;&#1076;&#1072;&#1085;&#1080;&#1077;%206.docx" TargetMode="External"/><Relationship Id="rId13" Type="http://schemas.openxmlformats.org/officeDocument/2006/relationships/slide" Target="slide29.xml"/><Relationship Id="rId3" Type="http://schemas.openxmlformats.org/officeDocument/2006/relationships/hyperlink" Target="&#1040;%20&#1056;&#1072;&#1073;&#1086;&#1090;&#1072;%20&#1074;%20&#1082;&#1072;&#1083;&#1072;&#1089;&#1089;&#1077;%20&#1047;&#1072;&#1076;&#1072;&#1085;&#1080;&#1077;%201.docx" TargetMode="External"/><Relationship Id="rId7" Type="http://schemas.openxmlformats.org/officeDocument/2006/relationships/hyperlink" Target="&#1079;&#1072;&#1076;&#1072;&#1085;&#1080;&#1077;%206.docx" TargetMode="External"/><Relationship Id="rId12"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1040;%20&#1056;&#1072;&#1073;&#1086;&#1090;&#1072;%20&#1074;%20&#1082;&#1083;&#1072;&#1089;&#1089;&#1077;%20&#1054;&#1090;&#1074;&#1077;&#1090;&#1099;%20&#1079;&#1072;&#1076;&#1072;&#1085;&#1080;&#1077;%202%20&#1080;%203.docx" TargetMode="External"/><Relationship Id="rId11" Type="http://schemas.openxmlformats.org/officeDocument/2006/relationships/slide" Target="slide16.xml"/><Relationship Id="rId5" Type="http://schemas.openxmlformats.org/officeDocument/2006/relationships/hyperlink" Target="&#1040;%20&#1056;&#1072;&#1073;&#1086;&#1090;&#1072;%20&#1074;%20&#1082;&#1072;&#1083;&#1072;&#1089;&#1089;&#1077;%20&#1047;&#1072;&#1076;&#1072;&#1085;&#1080;&#1077;%202%20&#1080;%203%20%20&#1044;&#1072;&#1074;&#1083;&#1077;&#1085;&#1080;&#1077;.%20&#1047;&#1072;&#1082;&#1086;&#1085;%20&#1055;&#1072;&#1089;&#1082;&#1072;&#1083;&#1103;.docx" TargetMode="External"/><Relationship Id="rId10" Type="http://schemas.openxmlformats.org/officeDocument/2006/relationships/hyperlink" Target="&#1054;&#1090;&#1074;&#1077;&#1090;&#1099;%20&#1047;&#1072;&#1076;&#1072;&#1085;&#1080;&#1077;%207.docx" TargetMode="External"/><Relationship Id="rId4" Type="http://schemas.openxmlformats.org/officeDocument/2006/relationships/hyperlink" Target="&#1040;%20&#1056;&#1072;&#1073;&#1086;&#1090;&#1072;%20&#1074;%20&#1082;&#1083;&#1072;&#1089;&#1089;&#1077;%20&#1054;&#1090;&#1074;&#1077;&#1090;&#1099;%20&#1079;&#1072;&#1076;&#1072;&#1085;&#1080;&#1077;%201.docx" TargetMode="External"/><Relationship Id="rId9" Type="http://schemas.openxmlformats.org/officeDocument/2006/relationships/hyperlink" Target="&#1079;&#1072;&#1076;&#1072;&#1085;&#1080;&#1077;%207.docx" TargetMode="External"/><Relationship Id="rId14" Type="http://schemas.openxmlformats.org/officeDocument/2006/relationships/image" Target="../media/image6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6.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6.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hyperlink" Target="https://ethnomir.ru/upload/medialibrary/944/arbuz.jpg" TargetMode="External"/><Relationship Id="rId7" Type="http://schemas.openxmlformats.org/officeDocument/2006/relationships/image" Target="../media/image66.jpeg"/><Relationship Id="rId2" Type="http://schemas.openxmlformats.org/officeDocument/2006/relationships/hyperlink" Target="https://cdn-user30887.skyeng.ru/uploads/5f42be1ca1dfb384564528.jpg" TargetMode="External"/><Relationship Id="rId1" Type="http://schemas.openxmlformats.org/officeDocument/2006/relationships/slideLayout" Target="../slideLayouts/slideLayout2.xml"/><Relationship Id="rId6" Type="http://schemas.openxmlformats.org/officeDocument/2006/relationships/image" Target="../media/image65.jpeg"/><Relationship Id="rId11" Type="http://schemas.openxmlformats.org/officeDocument/2006/relationships/image" Target="../media/image67.png"/><Relationship Id="rId5" Type="http://schemas.openxmlformats.org/officeDocument/2006/relationships/image" Target="../media/image64.jpeg"/><Relationship Id="rId10" Type="http://schemas.openxmlformats.org/officeDocument/2006/relationships/slide" Target="slide17.xml"/><Relationship Id="rId4" Type="http://schemas.openxmlformats.org/officeDocument/2006/relationships/hyperlink" Target="https://resizer.mail.ru/p/30c48d54-6f21-5589-99f8-8786b3bd7e4c/AAAcfbwI_osrQepmYqLQWsJGpyf9II7_iD210SOLOn0tRDo-y6DxBRJNVpQjE8cJiMwJjss2DNBb9QCJEbgMpKycegQ.jpg" TargetMode="External"/><Relationship Id="rId9"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hyperlink" Target="https://ethnomir.ru/upload/medialibrary/944/arbuz.jpg" TargetMode="External"/><Relationship Id="rId7" Type="http://schemas.openxmlformats.org/officeDocument/2006/relationships/image" Target="../media/image5.png"/><Relationship Id="rId2" Type="http://schemas.openxmlformats.org/officeDocument/2006/relationships/hyperlink" Target="https://cdn-user30887.skyeng.ru/uploads/5f42be1ca1dfb384564528.jpg" TargetMode="Externa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image" Target="../media/image66.jpeg"/><Relationship Id="rId4" Type="http://schemas.openxmlformats.org/officeDocument/2006/relationships/hyperlink" Target="https://resizer.mail.ru/p/30c48d54-6f21-5589-99f8-8786b3bd7e4c/AAAcfbwI_osrQepmYqLQWsJGpyf9II7_iD210SOLOn0tRDo-y6DxBRJNVpQjE8cJiMwJjss2DNBb9QCJEbgMpKycegQ.jpg" TargetMode="External"/><Relationship Id="rId9" Type="http://schemas.openxmlformats.org/officeDocument/2006/relationships/image" Target="../media/image67.png"/></Relationships>
</file>

<file path=ppt/slides/_rels/slide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27.bin"/><Relationship Id="rId7" Type="http://schemas.openxmlformats.org/officeDocument/2006/relationships/slide" Target="slide16.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30.bin"/><Relationship Id="rId5" Type="http://schemas.openxmlformats.org/officeDocument/2006/relationships/oleObject" Target="../embeddings/oleObject29.bin"/><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74.png"/></Relationships>
</file>

<file path=ppt/slides/_rels/slide28.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10.xml"/><Relationship Id="rId7" Type="http://schemas.openxmlformats.org/officeDocument/2006/relationships/slide" Target="slide13.xm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24.xml"/><Relationship Id="rId10" Type="http://schemas.openxmlformats.org/officeDocument/2006/relationships/image" Target="../media/image5.png"/><Relationship Id="rId4" Type="http://schemas.openxmlformats.org/officeDocument/2006/relationships/slide" Target="slide11.xml"/><Relationship Id="rId9" Type="http://schemas.openxmlformats.org/officeDocument/2006/relationships/slide" Target="slide16.xml"/></Relationships>
</file>

<file path=ppt/slides/_rels/slide29.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5.pn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8.xml"/><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image" Target="../media/image5.png"/><Relationship Id="rId4" Type="http://schemas.openxmlformats.org/officeDocument/2006/relationships/slide" Target="slide16.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slide" Target="slide29.xml"/><Relationship Id="rId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slide" Target="slide16.xml"/></Relationships>
</file>

<file path=ppt/slides/_rels/slide7.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16.xml"/><Relationship Id="rId7"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1054;&#1073;&#1098;&#1103;&#1089;&#1085;&#1077;&#1085;&#1080;&#1077;%20&#1069;&#1082;&#1089;&#1087;&#1077;&#1088;&#1080;&#1084;&#1077;&#1085;&#1090;&#1072;%202.docx" TargetMode="External"/><Relationship Id="rId5"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hyperlink" Target="&#1054;&#1073;&#1098;&#1103;&#1089;&#1085;&#1077;&#1085;&#1080;&#1077;%20&#1101;&#1082;&#1089;&#1087;&#1077;&#1088;&#1080;&#1084;&#1077;&#1085;&#1090;&#1072;%203.docx" TargetMode="External"/><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6.png"/><Relationship Id="rId5" Type="http://schemas.openxmlformats.org/officeDocument/2006/relationships/image" Target="../media/image17.jpeg"/><Relationship Id="rId10" Type="http://schemas.openxmlformats.org/officeDocument/2006/relationships/slide" Target="slide29.xml"/><Relationship Id="rId4" Type="http://schemas.openxmlformats.org/officeDocument/2006/relationships/image" Target="../media/image16.png"/><Relationship Id="rId9" Type="http://schemas.openxmlformats.org/officeDocument/2006/relationships/hyperlink" Target="&#1096;&#1072;&#1088;%20&#1055;&#1072;&#1089;&#1082;&#1072;&#1083;&#1103;%20&#1084;&#1091;&#1082;&#1072;.mp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slide" Target="slide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4400" b="1" dirty="0" smtClean="0"/>
              <a:t>Давление газа и жидкости. Передача давления жидкостью и газом. Закон Паскаля. Гидростатический парадокс</a:t>
            </a:r>
            <a:endParaRPr lang="ru-RU" sz="4400" b="1" dirty="0"/>
          </a:p>
        </p:txBody>
      </p:sp>
      <p:sp>
        <p:nvSpPr>
          <p:cNvPr id="3" name="Подзаголовок 2"/>
          <p:cNvSpPr>
            <a:spLocks noGrp="1"/>
          </p:cNvSpPr>
          <p:nvPr>
            <p:ph type="subTitle" idx="1"/>
          </p:nvPr>
        </p:nvSpPr>
        <p:spPr/>
        <p:txBody>
          <a:bodyPr/>
          <a:lstStyle/>
          <a:p>
            <a:r>
              <a:rPr lang="ru-RU" dirty="0" err="1" smtClean="0"/>
              <a:t>Анжелика</a:t>
            </a:r>
            <a:r>
              <a:rPr lang="ru-RU" dirty="0" smtClean="0"/>
              <a:t> Викторовна Некрасова,</a:t>
            </a:r>
          </a:p>
          <a:p>
            <a:r>
              <a:rPr lang="ru-RU" smtClean="0"/>
              <a:t>Кировский экономико-правовой лицей</a:t>
            </a: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6745156" y="5609578"/>
            <a:ext cx="1787588" cy="930990"/>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3728907" y="2215180"/>
            <a:ext cx="1787588" cy="930990"/>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415480" y="161456"/>
            <a:ext cx="10515600" cy="1325563"/>
          </a:xfrm>
        </p:spPr>
        <p:txBody>
          <a:bodyPr/>
          <a:lstStyle/>
          <a:p>
            <a:r>
              <a:rPr lang="ru-RU" b="1" dirty="0" smtClean="0"/>
              <a:t>Как вычислить давление жидкости?</a:t>
            </a:r>
            <a:r>
              <a:rPr lang="ru-RU" b="1" dirty="0">
                <a:solidFill>
                  <a:srgbClr val="7030A0"/>
                </a:solidFill>
              </a:rPr>
              <a:t/>
            </a:r>
            <a:br>
              <a:rPr lang="ru-RU" b="1" dirty="0">
                <a:solidFill>
                  <a:srgbClr val="7030A0"/>
                </a:solidFill>
              </a:rPr>
            </a:br>
            <a:endParaRPr lang="ru-RU" dirty="0"/>
          </a:p>
        </p:txBody>
      </p:sp>
      <p:sp>
        <p:nvSpPr>
          <p:cNvPr id="3" name="Объект 2"/>
          <p:cNvSpPr>
            <a:spLocks noGrp="1"/>
          </p:cNvSpPr>
          <p:nvPr>
            <p:ph idx="1"/>
          </p:nvPr>
        </p:nvSpPr>
        <p:spPr>
          <a:xfrm>
            <a:off x="3412998" y="1068781"/>
            <a:ext cx="8083269" cy="4351338"/>
          </a:xfrm>
        </p:spPr>
        <p:txBody>
          <a:bodyPr/>
          <a:lstStyle/>
          <a:p>
            <a:pPr marL="0" indent="0">
              <a:buNone/>
            </a:pPr>
            <a:r>
              <a:rPr lang="en-US" dirty="0" smtClean="0"/>
              <a:t>1 </a:t>
            </a:r>
            <a:r>
              <a:rPr lang="ru-RU" dirty="0" smtClean="0"/>
              <a:t>способ:</a:t>
            </a:r>
            <a:endParaRPr lang="en-US" dirty="0" smtClean="0"/>
          </a:p>
          <a:p>
            <a:r>
              <a:rPr lang="ru-RU" dirty="0" smtClean="0"/>
              <a:t>Воспользуемся формулой давления твердого тела</a:t>
            </a:r>
            <a:endParaRPr lang="ru-RU" dirty="0"/>
          </a:p>
        </p:txBody>
      </p:sp>
      <p:pic>
        <p:nvPicPr>
          <p:cNvPr id="5" name="Рисунок 4"/>
          <p:cNvPicPr>
            <a:picLocks noChangeAspect="1"/>
          </p:cNvPicPr>
          <p:nvPr/>
        </p:nvPicPr>
        <p:blipFill>
          <a:blip r:embed="rId3"/>
          <a:stretch>
            <a:fillRect/>
          </a:stretch>
        </p:blipFill>
        <p:spPr>
          <a:xfrm>
            <a:off x="1036343" y="1318325"/>
            <a:ext cx="1564548" cy="272469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aphicFrame>
        <p:nvGraphicFramePr>
          <p:cNvPr id="6" name="Object 5"/>
          <p:cNvGraphicFramePr>
            <a:graphicFrameLocks noChangeAspect="1"/>
          </p:cNvGraphicFramePr>
          <p:nvPr>
            <p:extLst>
              <p:ext uri="{D42A27DB-BD31-4B8C-83A1-F6EECF244321}">
                <p14:modId xmlns="" xmlns:p14="http://schemas.microsoft.com/office/powerpoint/2010/main" val="3315183774"/>
              </p:ext>
            </p:extLst>
          </p:nvPr>
        </p:nvGraphicFramePr>
        <p:xfrm>
          <a:off x="3808413" y="2284413"/>
          <a:ext cx="4784725" cy="887412"/>
        </p:xfrm>
        <a:graphic>
          <a:graphicData uri="http://schemas.openxmlformats.org/presentationml/2006/ole">
            <p:oleObj spid="_x0000_s5443" name="Уравнение" r:id="rId4" imgW="2120760" imgH="393480" progId="Equation.3">
              <p:embed/>
            </p:oleObj>
          </a:graphicData>
        </a:graphic>
      </p:graphicFrame>
      <p:graphicFrame>
        <p:nvGraphicFramePr>
          <p:cNvPr id="7" name="Object 5"/>
          <p:cNvGraphicFramePr>
            <a:graphicFrameLocks noChangeAspect="1"/>
          </p:cNvGraphicFramePr>
          <p:nvPr>
            <p:extLst>
              <p:ext uri="{D42A27DB-BD31-4B8C-83A1-F6EECF244321}">
                <p14:modId xmlns="" xmlns:p14="http://schemas.microsoft.com/office/powerpoint/2010/main" val="1146823031"/>
              </p:ext>
            </p:extLst>
          </p:nvPr>
        </p:nvGraphicFramePr>
        <p:xfrm>
          <a:off x="3866114" y="3235303"/>
          <a:ext cx="2949575" cy="515938"/>
        </p:xfrm>
        <a:graphic>
          <a:graphicData uri="http://schemas.openxmlformats.org/presentationml/2006/ole">
            <p:oleObj spid="_x0000_s5444" name="Уравнение" r:id="rId5" imgW="1307880" imgH="228600" progId="Equation.3">
              <p:embed/>
            </p:oleObj>
          </a:graphicData>
        </a:graphic>
      </p:graphicFrame>
      <p:graphicFrame>
        <p:nvGraphicFramePr>
          <p:cNvPr id="8" name="Object 5"/>
          <p:cNvGraphicFramePr>
            <a:graphicFrameLocks noChangeAspect="1"/>
          </p:cNvGraphicFramePr>
          <p:nvPr>
            <p:extLst>
              <p:ext uri="{D42A27DB-BD31-4B8C-83A1-F6EECF244321}">
                <p14:modId xmlns="" xmlns:p14="http://schemas.microsoft.com/office/powerpoint/2010/main" val="3468538629"/>
              </p:ext>
            </p:extLst>
          </p:nvPr>
        </p:nvGraphicFramePr>
        <p:xfrm>
          <a:off x="7751808" y="3191575"/>
          <a:ext cx="3918279" cy="1259193"/>
        </p:xfrm>
        <a:graphic>
          <a:graphicData uri="http://schemas.openxmlformats.org/presentationml/2006/ole">
            <p:oleObj spid="_x0000_s5445" name="Уравнение" r:id="rId6" imgW="1942920" imgH="622080" progId="Equation.3">
              <p:embed/>
            </p:oleObj>
          </a:graphicData>
        </a:graphic>
      </p:graphicFrame>
      <p:graphicFrame>
        <p:nvGraphicFramePr>
          <p:cNvPr id="9" name="Object 5"/>
          <p:cNvGraphicFramePr>
            <a:graphicFrameLocks noChangeAspect="1"/>
          </p:cNvGraphicFramePr>
          <p:nvPr>
            <p:extLst>
              <p:ext uri="{D42A27DB-BD31-4B8C-83A1-F6EECF244321}">
                <p14:modId xmlns="" xmlns:p14="http://schemas.microsoft.com/office/powerpoint/2010/main" val="229424630"/>
              </p:ext>
            </p:extLst>
          </p:nvPr>
        </p:nvGraphicFramePr>
        <p:xfrm>
          <a:off x="9378239" y="4877570"/>
          <a:ext cx="1144587" cy="401638"/>
        </p:xfrm>
        <a:graphic>
          <a:graphicData uri="http://schemas.openxmlformats.org/presentationml/2006/ole">
            <p:oleObj spid="_x0000_s5446" name="Уравнение" r:id="rId7" imgW="507960" imgH="177480" progId="Equation.3">
              <p:embed/>
            </p:oleObj>
          </a:graphicData>
        </a:graphic>
      </p:graphicFrame>
      <p:cxnSp>
        <p:nvCxnSpPr>
          <p:cNvPr id="10" name="Прямая со стрелкой 9"/>
          <p:cNvCxnSpPr/>
          <p:nvPr/>
        </p:nvCxnSpPr>
        <p:spPr>
          <a:xfrm flipH="1">
            <a:off x="1991544" y="2936446"/>
            <a:ext cx="2880320" cy="17945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Объект 2"/>
          <p:cNvSpPr txBox="1">
            <a:spLocks/>
          </p:cNvSpPr>
          <p:nvPr/>
        </p:nvSpPr>
        <p:spPr>
          <a:xfrm>
            <a:off x="534059" y="4481734"/>
            <a:ext cx="8083269" cy="94145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dirty="0"/>
              <a:t>2</a:t>
            </a:r>
            <a:r>
              <a:rPr lang="en-US" dirty="0" smtClean="0"/>
              <a:t> </a:t>
            </a:r>
            <a:r>
              <a:rPr lang="ru-RU" dirty="0" smtClean="0"/>
              <a:t>способ:</a:t>
            </a:r>
          </a:p>
          <a:p>
            <a:pPr marL="0" indent="0">
              <a:buFont typeface="Arial" panose="020B0604020202020204" pitchFamily="34" charset="0"/>
              <a:buNone/>
            </a:pPr>
            <a:r>
              <a:rPr lang="ru-RU" dirty="0" smtClean="0"/>
              <a:t>Объединим  формулы:</a:t>
            </a:r>
            <a:endParaRPr lang="en-US" dirty="0" smtClean="0"/>
          </a:p>
        </p:txBody>
      </p:sp>
      <p:graphicFrame>
        <p:nvGraphicFramePr>
          <p:cNvPr id="16" name="Object 5"/>
          <p:cNvGraphicFramePr>
            <a:graphicFrameLocks noChangeAspect="1"/>
          </p:cNvGraphicFramePr>
          <p:nvPr>
            <p:extLst>
              <p:ext uri="{D42A27DB-BD31-4B8C-83A1-F6EECF244321}">
                <p14:modId xmlns="" xmlns:p14="http://schemas.microsoft.com/office/powerpoint/2010/main" val="1958822279"/>
              </p:ext>
            </p:extLst>
          </p:nvPr>
        </p:nvGraphicFramePr>
        <p:xfrm>
          <a:off x="4088780" y="4731985"/>
          <a:ext cx="1862138" cy="887413"/>
        </p:xfrm>
        <a:graphic>
          <a:graphicData uri="http://schemas.openxmlformats.org/presentationml/2006/ole">
            <p:oleObj spid="_x0000_s5447" name="Уравнение" r:id="rId8" imgW="825480" imgH="393480" progId="Equation.3">
              <p:embed/>
            </p:oleObj>
          </a:graphicData>
        </a:graphic>
      </p:graphicFrame>
      <p:graphicFrame>
        <p:nvGraphicFramePr>
          <p:cNvPr id="21" name="Object 5"/>
          <p:cNvGraphicFramePr>
            <a:graphicFrameLocks noChangeAspect="1"/>
          </p:cNvGraphicFramePr>
          <p:nvPr>
            <p:extLst>
              <p:ext uri="{D42A27DB-BD31-4B8C-83A1-F6EECF244321}">
                <p14:modId xmlns="" xmlns:p14="http://schemas.microsoft.com/office/powerpoint/2010/main" val="1152695024"/>
              </p:ext>
            </p:extLst>
          </p:nvPr>
        </p:nvGraphicFramePr>
        <p:xfrm>
          <a:off x="5950918" y="5947336"/>
          <a:ext cx="430213" cy="342900"/>
        </p:xfrm>
        <a:graphic>
          <a:graphicData uri="http://schemas.openxmlformats.org/presentationml/2006/ole">
            <p:oleObj spid="_x0000_s5448" name="Уравнение" r:id="rId9" imgW="190440" imgH="152280" progId="Equation.3">
              <p:embed/>
            </p:oleObj>
          </a:graphicData>
        </a:graphic>
      </p:graphicFrame>
      <p:graphicFrame>
        <p:nvGraphicFramePr>
          <p:cNvPr id="22" name="Object 5"/>
          <p:cNvGraphicFramePr>
            <a:graphicFrameLocks noChangeAspect="1"/>
          </p:cNvGraphicFramePr>
          <p:nvPr>
            <p:extLst>
              <p:ext uri="{D42A27DB-BD31-4B8C-83A1-F6EECF244321}">
                <p14:modId xmlns="" xmlns:p14="http://schemas.microsoft.com/office/powerpoint/2010/main" val="3440972400"/>
              </p:ext>
            </p:extLst>
          </p:nvPr>
        </p:nvGraphicFramePr>
        <p:xfrm>
          <a:off x="6762577" y="5858829"/>
          <a:ext cx="1633538" cy="458788"/>
        </p:xfrm>
        <a:graphic>
          <a:graphicData uri="http://schemas.openxmlformats.org/presentationml/2006/ole">
            <p:oleObj spid="_x0000_s5449" name="Уравнение" r:id="rId10" imgW="723600" imgH="203040" progId="Equation.3">
              <p:embed/>
            </p:oleObj>
          </a:graphicData>
        </a:graphic>
      </p:graphicFrame>
      <p:graphicFrame>
        <p:nvGraphicFramePr>
          <p:cNvPr id="23" name="Object 5"/>
          <p:cNvGraphicFramePr>
            <a:graphicFrameLocks noChangeAspect="1"/>
          </p:cNvGraphicFramePr>
          <p:nvPr>
            <p:extLst>
              <p:ext uri="{D42A27DB-BD31-4B8C-83A1-F6EECF244321}">
                <p14:modId xmlns="" xmlns:p14="http://schemas.microsoft.com/office/powerpoint/2010/main" val="3497665553"/>
              </p:ext>
            </p:extLst>
          </p:nvPr>
        </p:nvGraphicFramePr>
        <p:xfrm>
          <a:off x="2573747" y="5694894"/>
          <a:ext cx="1374775" cy="887412"/>
        </p:xfrm>
        <a:graphic>
          <a:graphicData uri="http://schemas.openxmlformats.org/presentationml/2006/ole">
            <p:oleObj spid="_x0000_s5450" name="Уравнение" r:id="rId11" imgW="609480" imgH="393480" progId="Equation.3">
              <p:embed/>
            </p:oleObj>
          </a:graphicData>
        </a:graphic>
      </p:graphicFrame>
      <p:graphicFrame>
        <p:nvGraphicFramePr>
          <p:cNvPr id="24" name="Object 5"/>
          <p:cNvGraphicFramePr>
            <a:graphicFrameLocks noChangeAspect="1"/>
          </p:cNvGraphicFramePr>
          <p:nvPr>
            <p:extLst>
              <p:ext uri="{D42A27DB-BD31-4B8C-83A1-F6EECF244321}">
                <p14:modId xmlns="" xmlns:p14="http://schemas.microsoft.com/office/powerpoint/2010/main" val="2973916609"/>
              </p:ext>
            </p:extLst>
          </p:nvPr>
        </p:nvGraphicFramePr>
        <p:xfrm>
          <a:off x="3983657" y="5694894"/>
          <a:ext cx="1776413" cy="887412"/>
        </p:xfrm>
        <a:graphic>
          <a:graphicData uri="http://schemas.openxmlformats.org/presentationml/2006/ole">
            <p:oleObj spid="_x0000_s5451" name="Уравнение" r:id="rId12" imgW="787320" imgH="393480" progId="Equation.3">
              <p:embed/>
            </p:oleObj>
          </a:graphicData>
        </a:graphic>
      </p:graphicFrame>
      <p:graphicFrame>
        <p:nvGraphicFramePr>
          <p:cNvPr id="25" name="Object 5"/>
          <p:cNvGraphicFramePr>
            <a:graphicFrameLocks noChangeAspect="1"/>
          </p:cNvGraphicFramePr>
          <p:nvPr>
            <p:extLst>
              <p:ext uri="{D42A27DB-BD31-4B8C-83A1-F6EECF244321}">
                <p14:modId xmlns="" xmlns:p14="http://schemas.microsoft.com/office/powerpoint/2010/main" val="2068090219"/>
              </p:ext>
            </p:extLst>
          </p:nvPr>
        </p:nvGraphicFramePr>
        <p:xfrm>
          <a:off x="8139113" y="5008563"/>
          <a:ext cx="1204912" cy="333375"/>
        </p:xfrm>
        <a:graphic>
          <a:graphicData uri="http://schemas.openxmlformats.org/presentationml/2006/ole">
            <p:oleObj spid="_x0000_s5452" name="Уравнение" r:id="rId13" imgW="596880" imgH="164880" progId="Equation.3">
              <p:embed/>
            </p:oleObj>
          </a:graphicData>
        </a:graphic>
      </p:graphicFrame>
      <p:graphicFrame>
        <p:nvGraphicFramePr>
          <p:cNvPr id="26" name="Object 5"/>
          <p:cNvGraphicFramePr>
            <a:graphicFrameLocks noChangeAspect="1"/>
          </p:cNvGraphicFramePr>
          <p:nvPr>
            <p:extLst>
              <p:ext uri="{D42A27DB-BD31-4B8C-83A1-F6EECF244321}">
                <p14:modId xmlns="" xmlns:p14="http://schemas.microsoft.com/office/powerpoint/2010/main" val="2983408885"/>
              </p:ext>
            </p:extLst>
          </p:nvPr>
        </p:nvGraphicFramePr>
        <p:xfrm>
          <a:off x="5960143" y="4877570"/>
          <a:ext cx="2176462" cy="515938"/>
        </p:xfrm>
        <a:graphic>
          <a:graphicData uri="http://schemas.openxmlformats.org/presentationml/2006/ole">
            <p:oleObj spid="_x0000_s5453" name="Уравнение" r:id="rId14" imgW="965160" imgH="228600" progId="Equation.3">
              <p:embed/>
            </p:oleObj>
          </a:graphicData>
        </a:graphic>
      </p:graphicFrame>
      <p:sp>
        <p:nvSpPr>
          <p:cNvPr id="4" name="TextBox 3"/>
          <p:cNvSpPr txBox="1"/>
          <p:nvPr/>
        </p:nvSpPr>
        <p:spPr>
          <a:xfrm>
            <a:off x="5879976" y="2284413"/>
            <a:ext cx="3096344" cy="831490"/>
          </a:xfrm>
          <a:prstGeom prst="rect">
            <a:avLst/>
          </a:prstGeom>
          <a:noFill/>
        </p:spPr>
        <p:txBody>
          <a:bodyPr wrap="square" rtlCol="0">
            <a:spAutoFit/>
          </a:bodyPr>
          <a:lstStyle/>
          <a:p>
            <a:endParaRPr lang="ru-RU" dirty="0"/>
          </a:p>
        </p:txBody>
      </p:sp>
      <p:pic>
        <p:nvPicPr>
          <p:cNvPr id="27" name="Рисунок 26"/>
          <p:cNvPicPr>
            <a:picLocks noChangeAspect="1"/>
          </p:cNvPicPr>
          <p:nvPr/>
        </p:nvPicPr>
        <p:blipFill>
          <a:blip r:embed="rId15" cstate="print"/>
          <a:stretch>
            <a:fillRect/>
          </a:stretch>
        </p:blipFill>
        <p:spPr>
          <a:xfrm>
            <a:off x="44865" y="32671"/>
            <a:ext cx="622493" cy="725363"/>
          </a:xfrm>
          <a:prstGeom prst="rect">
            <a:avLst/>
          </a:prstGeom>
        </p:spPr>
      </p:pic>
      <p:pic>
        <p:nvPicPr>
          <p:cNvPr id="28" name="Рисунок 27">
            <a:hlinkClick r:id="rId16" action="ppaction://hlinksldjump"/>
          </p:cNvPr>
          <p:cNvPicPr>
            <a:picLocks noChangeAspect="1"/>
          </p:cNvPicPr>
          <p:nvPr/>
        </p:nvPicPr>
        <p:blipFill>
          <a:blip r:embed="rId17"/>
          <a:stretch>
            <a:fillRect/>
          </a:stretch>
        </p:blipFill>
        <p:spPr>
          <a:xfrm>
            <a:off x="11246504" y="5901496"/>
            <a:ext cx="767201" cy="744348"/>
          </a:xfrm>
          <a:prstGeom prst="rect">
            <a:avLst/>
          </a:prstGeom>
          <a:ln>
            <a:noFill/>
          </a:ln>
          <a:effectLst>
            <a:outerShdw blurRad="190500" algn="tl" rotWithShape="0">
              <a:srgbClr val="000000">
                <a:alpha val="70000"/>
              </a:srgbClr>
            </a:outerShdw>
          </a:effectLst>
        </p:spPr>
      </p:pic>
      <p:pic>
        <p:nvPicPr>
          <p:cNvPr id="29" name="Рисунок 28">
            <a:hlinkClick r:id="rId18" action="ppaction://hlinksldjump"/>
          </p:cNvPr>
          <p:cNvPicPr>
            <a:picLocks noChangeAspect="1"/>
          </p:cNvPicPr>
          <p:nvPr/>
        </p:nvPicPr>
        <p:blipFill>
          <a:blip r:embed="rId19" cstate="print"/>
          <a:stretch>
            <a:fillRect/>
          </a:stretch>
        </p:blipFill>
        <p:spPr>
          <a:xfrm>
            <a:off x="10012732" y="5947336"/>
            <a:ext cx="880131" cy="776586"/>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380828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2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heel(1)">
                                      <p:cBhvr>
                                        <p:cTn id="6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Рисунок 30"/>
          <p:cNvPicPr>
            <a:picLocks noChangeAspect="1"/>
          </p:cNvPicPr>
          <p:nvPr/>
        </p:nvPicPr>
        <p:blipFill>
          <a:blip r:embed="rId3"/>
          <a:stretch>
            <a:fillRect/>
          </a:stretch>
        </p:blipFill>
        <p:spPr>
          <a:xfrm>
            <a:off x="202783" y="1036247"/>
            <a:ext cx="4672255" cy="2543259"/>
          </a:xfrm>
          <a:prstGeom prst="rect">
            <a:avLst/>
          </a:prstGeom>
        </p:spPr>
      </p:pic>
      <p:sp>
        <p:nvSpPr>
          <p:cNvPr id="11" name="Объект 2"/>
          <p:cNvSpPr txBox="1">
            <a:spLocks/>
          </p:cNvSpPr>
          <p:nvPr/>
        </p:nvSpPr>
        <p:spPr>
          <a:xfrm>
            <a:off x="5323419" y="1354083"/>
            <a:ext cx="6465356" cy="1642869"/>
          </a:xfrm>
          <a:prstGeom prst="rect">
            <a:avLst/>
          </a:prstGeom>
          <a:ln>
            <a:solidFill>
              <a:schemeClr val="tx2">
                <a:lumMod val="40000"/>
                <a:lumOff val="60000"/>
              </a:schemeClr>
            </a:solidFill>
            <a:prstDash val="dash"/>
          </a:ln>
          <a:effectLst>
            <a:innerShdw blurRad="114300">
              <a:prstClr val="black"/>
            </a:inn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altLang="ru-RU" sz="2400" dirty="0"/>
              <a:t>Каждый слой жидкости, налитый в сосуд, своим весом создает давление на другие </a:t>
            </a:r>
            <a:r>
              <a:rPr lang="ru-RU" altLang="ru-RU" sz="2400" dirty="0" smtClean="0"/>
              <a:t>слои.</a:t>
            </a:r>
          </a:p>
          <a:p>
            <a:pPr marL="0" indent="0" algn="ctr">
              <a:buNone/>
            </a:pPr>
            <a:r>
              <a:rPr lang="ru-RU" altLang="ru-RU" sz="2400" dirty="0" smtClean="0"/>
              <a:t>Следовательно, давление внутри жидкости зависит от </a:t>
            </a:r>
            <a:r>
              <a:rPr lang="ru-RU" altLang="ru-RU" sz="2400" dirty="0"/>
              <a:t>глубины </a:t>
            </a:r>
            <a:r>
              <a:rPr lang="ru-RU" altLang="ru-RU" sz="2400" dirty="0" smtClean="0"/>
              <a:t>погружения</a:t>
            </a:r>
            <a:endParaRPr lang="ru-RU" altLang="ru-RU" sz="2400" dirty="0"/>
          </a:p>
        </p:txBody>
      </p:sp>
      <p:sp>
        <p:nvSpPr>
          <p:cNvPr id="2" name="Заголовок 1"/>
          <p:cNvSpPr>
            <a:spLocks noGrp="1"/>
          </p:cNvSpPr>
          <p:nvPr>
            <p:ph type="title"/>
          </p:nvPr>
        </p:nvSpPr>
        <p:spPr>
          <a:xfrm>
            <a:off x="1093320" y="37227"/>
            <a:ext cx="10871611" cy="1325563"/>
          </a:xfrm>
        </p:spPr>
        <p:txBody>
          <a:bodyPr>
            <a:normAutofit/>
          </a:bodyPr>
          <a:lstStyle/>
          <a:p>
            <a:r>
              <a:rPr lang="ru-RU" sz="4000" dirty="0"/>
              <a:t>От чего зависит давление внутри жидкости?</a:t>
            </a:r>
          </a:p>
        </p:txBody>
      </p:sp>
      <p:sp>
        <p:nvSpPr>
          <p:cNvPr id="3" name="Объект 2"/>
          <p:cNvSpPr>
            <a:spLocks noGrp="1"/>
          </p:cNvSpPr>
          <p:nvPr>
            <p:ph idx="1"/>
          </p:nvPr>
        </p:nvSpPr>
        <p:spPr>
          <a:xfrm>
            <a:off x="270810" y="3788625"/>
            <a:ext cx="4271891" cy="1253318"/>
          </a:xfrm>
          <a:ln>
            <a:solidFill>
              <a:schemeClr val="tx1"/>
            </a:solidFill>
            <a:prstDash val="dash"/>
          </a:ln>
        </p:spPr>
        <p:txBody>
          <a:bodyPr>
            <a:normAutofit fontScale="92500" lnSpcReduction="10000"/>
          </a:bodyPr>
          <a:lstStyle/>
          <a:p>
            <a:pPr marL="0" indent="0" algn="ctr">
              <a:lnSpc>
                <a:spcPct val="110000"/>
              </a:lnSpc>
              <a:buNone/>
            </a:pPr>
            <a:r>
              <a:rPr lang="en-US" altLang="ru-RU" dirty="0" smtClean="0"/>
              <a:t> </a:t>
            </a:r>
            <a:r>
              <a:rPr lang="ru-RU" altLang="ru-RU" sz="2400" dirty="0" smtClean="0"/>
              <a:t>На </a:t>
            </a:r>
            <a:r>
              <a:rPr lang="ru-RU" altLang="ru-RU" sz="2400" dirty="0"/>
              <a:t>одном уровне давление </a:t>
            </a:r>
            <a:r>
              <a:rPr lang="ru-RU" altLang="ru-RU" sz="2400" dirty="0" smtClean="0"/>
              <a:t>одинаково.</a:t>
            </a:r>
            <a:endParaRPr lang="ru-RU" altLang="ru-RU" dirty="0"/>
          </a:p>
          <a:p>
            <a:pPr marL="0" indent="0">
              <a:buNone/>
            </a:pPr>
            <a:r>
              <a:rPr lang="ru-RU" altLang="ru-RU" sz="2400" dirty="0" smtClean="0"/>
              <a:t> </a:t>
            </a:r>
            <a:r>
              <a:rPr lang="ru-RU" altLang="ru-RU" sz="2400" i="1" dirty="0" smtClean="0"/>
              <a:t>Дальность струи 1 и 4 равны</a:t>
            </a:r>
            <a:endParaRPr lang="ru-RU" altLang="ru-RU" sz="2400" i="1" dirty="0"/>
          </a:p>
          <a:p>
            <a:endParaRPr lang="ru-RU" altLang="ru-RU" dirty="0"/>
          </a:p>
          <a:p>
            <a:endParaRPr lang="ru-RU" altLang="ru-RU" dirty="0"/>
          </a:p>
        </p:txBody>
      </p:sp>
      <p:graphicFrame>
        <p:nvGraphicFramePr>
          <p:cNvPr id="7" name="Object 5"/>
          <p:cNvGraphicFramePr>
            <a:graphicFrameLocks noChangeAspect="1"/>
          </p:cNvGraphicFramePr>
          <p:nvPr>
            <p:extLst>
              <p:ext uri="{D42A27DB-BD31-4B8C-83A1-F6EECF244321}">
                <p14:modId xmlns="" xmlns:p14="http://schemas.microsoft.com/office/powerpoint/2010/main" val="4173217418"/>
              </p:ext>
            </p:extLst>
          </p:nvPr>
        </p:nvGraphicFramePr>
        <p:xfrm>
          <a:off x="4632506" y="5878332"/>
          <a:ext cx="2391146" cy="814038"/>
        </p:xfrm>
        <a:graphic>
          <a:graphicData uri="http://schemas.openxmlformats.org/presentationml/2006/ole">
            <p:oleObj spid="_x0000_s7356" name="Уравнение" r:id="rId4" imgW="1155600" imgH="393480" progId="Equation.3">
              <p:embed/>
            </p:oleObj>
          </a:graphicData>
        </a:graphic>
      </p:graphicFrame>
      <p:graphicFrame>
        <p:nvGraphicFramePr>
          <p:cNvPr id="9" name="Object 5"/>
          <p:cNvGraphicFramePr>
            <a:graphicFrameLocks noChangeAspect="1"/>
          </p:cNvGraphicFramePr>
          <p:nvPr>
            <p:extLst>
              <p:ext uri="{D42A27DB-BD31-4B8C-83A1-F6EECF244321}">
                <p14:modId xmlns="" xmlns:p14="http://schemas.microsoft.com/office/powerpoint/2010/main" val="2850435757"/>
              </p:ext>
            </p:extLst>
          </p:nvPr>
        </p:nvGraphicFramePr>
        <p:xfrm>
          <a:off x="2267833" y="5870588"/>
          <a:ext cx="1520825" cy="434975"/>
        </p:xfrm>
        <a:graphic>
          <a:graphicData uri="http://schemas.openxmlformats.org/presentationml/2006/ole">
            <p:oleObj spid="_x0000_s7357" name="Уравнение" r:id="rId5" imgW="622080" imgH="177480" progId="Equation.3">
              <p:embed/>
            </p:oleObj>
          </a:graphicData>
        </a:graphic>
      </p:graphicFrame>
      <p:graphicFrame>
        <p:nvGraphicFramePr>
          <p:cNvPr id="10" name="Object 5"/>
          <p:cNvGraphicFramePr>
            <a:graphicFrameLocks noChangeAspect="1"/>
          </p:cNvGraphicFramePr>
          <p:nvPr>
            <p:extLst>
              <p:ext uri="{D42A27DB-BD31-4B8C-83A1-F6EECF244321}">
                <p14:modId xmlns="" xmlns:p14="http://schemas.microsoft.com/office/powerpoint/2010/main" val="2727403207"/>
              </p:ext>
            </p:extLst>
          </p:nvPr>
        </p:nvGraphicFramePr>
        <p:xfrm>
          <a:off x="568313" y="5299087"/>
          <a:ext cx="1162050" cy="1577975"/>
        </p:xfrm>
        <a:graphic>
          <a:graphicData uri="http://schemas.openxmlformats.org/presentationml/2006/ole">
            <p:oleObj spid="_x0000_s7358" name="Уравнение" r:id="rId6" imgW="634680" imgH="850680" progId="Equation.3">
              <p:embed/>
            </p:oleObj>
          </a:graphicData>
        </a:graphic>
      </p:graphicFrame>
      <p:sp>
        <p:nvSpPr>
          <p:cNvPr id="12" name="Объект 2"/>
          <p:cNvSpPr txBox="1">
            <a:spLocks/>
          </p:cNvSpPr>
          <p:nvPr/>
        </p:nvSpPr>
        <p:spPr>
          <a:xfrm>
            <a:off x="7190431" y="3776870"/>
            <a:ext cx="4450185" cy="1297609"/>
          </a:xfrm>
          <a:prstGeom prst="rect">
            <a:avLst/>
          </a:prstGeom>
          <a:ln>
            <a:solidFill>
              <a:schemeClr val="tx1"/>
            </a:solidFill>
            <a:prstDash val="dash"/>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ru-RU" altLang="ru-RU" sz="2200" dirty="0" smtClean="0"/>
              <a:t>С </a:t>
            </a:r>
            <a:r>
              <a:rPr lang="ru-RU" altLang="ru-RU" sz="2200" dirty="0"/>
              <a:t>глубиной давление </a:t>
            </a:r>
            <a:r>
              <a:rPr lang="ru-RU" altLang="ru-RU" sz="2200" dirty="0" smtClean="0"/>
              <a:t>увеличивается.</a:t>
            </a:r>
            <a:endParaRPr lang="ru-RU" altLang="ru-RU" sz="2200" dirty="0"/>
          </a:p>
          <a:p>
            <a:pPr marL="0" indent="0" algn="ctr">
              <a:buNone/>
            </a:pPr>
            <a:r>
              <a:rPr lang="ru-RU" altLang="ru-RU" sz="2200" i="1" dirty="0" smtClean="0"/>
              <a:t>Дальность </a:t>
            </a:r>
            <a:r>
              <a:rPr lang="ru-RU" altLang="ru-RU" sz="2200" i="1" dirty="0"/>
              <a:t>струи 3 </a:t>
            </a:r>
            <a:r>
              <a:rPr lang="ru-RU" altLang="ru-RU" sz="2200" i="1" dirty="0" smtClean="0"/>
              <a:t>максимальная    </a:t>
            </a:r>
            <a:endParaRPr lang="ru-RU" altLang="ru-RU" sz="2200" i="1" dirty="0"/>
          </a:p>
          <a:p>
            <a:pPr marL="0" indent="0" algn="ctr">
              <a:lnSpc>
                <a:spcPct val="110000"/>
              </a:lnSpc>
              <a:buNone/>
            </a:pPr>
            <a:endParaRPr lang="ru-RU" altLang="ru-RU" sz="2400" dirty="0"/>
          </a:p>
        </p:txBody>
      </p:sp>
      <p:sp>
        <p:nvSpPr>
          <p:cNvPr id="13" name="Правая фигурная скобка 12"/>
          <p:cNvSpPr/>
          <p:nvPr/>
        </p:nvSpPr>
        <p:spPr>
          <a:xfrm>
            <a:off x="9034175" y="5146426"/>
            <a:ext cx="205318" cy="15779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aphicFrame>
        <p:nvGraphicFramePr>
          <p:cNvPr id="14" name="Object 5"/>
          <p:cNvGraphicFramePr>
            <a:graphicFrameLocks noChangeAspect="1"/>
          </p:cNvGraphicFramePr>
          <p:nvPr>
            <p:extLst>
              <p:ext uri="{D42A27DB-BD31-4B8C-83A1-F6EECF244321}">
                <p14:modId xmlns="" xmlns:p14="http://schemas.microsoft.com/office/powerpoint/2010/main" val="4088188668"/>
              </p:ext>
            </p:extLst>
          </p:nvPr>
        </p:nvGraphicFramePr>
        <p:xfrm>
          <a:off x="4977886" y="5283598"/>
          <a:ext cx="1737886" cy="488095"/>
        </p:xfrm>
        <a:graphic>
          <a:graphicData uri="http://schemas.openxmlformats.org/presentationml/2006/ole">
            <p:oleObj spid="_x0000_s7359" name="Уравнение" r:id="rId7" imgW="723600" imgH="203040" progId="Equation.3">
              <p:embed/>
            </p:oleObj>
          </a:graphicData>
        </a:graphic>
      </p:graphicFrame>
      <p:graphicFrame>
        <p:nvGraphicFramePr>
          <p:cNvPr id="15" name="Object 5"/>
          <p:cNvGraphicFramePr>
            <a:graphicFrameLocks noChangeAspect="1"/>
          </p:cNvGraphicFramePr>
          <p:nvPr>
            <p:extLst>
              <p:ext uri="{D42A27DB-BD31-4B8C-83A1-F6EECF244321}">
                <p14:modId xmlns="" xmlns:p14="http://schemas.microsoft.com/office/powerpoint/2010/main" val="2714152522"/>
              </p:ext>
            </p:extLst>
          </p:nvPr>
        </p:nvGraphicFramePr>
        <p:xfrm>
          <a:off x="7752184" y="5169287"/>
          <a:ext cx="1162050" cy="1625600"/>
        </p:xfrm>
        <a:graphic>
          <a:graphicData uri="http://schemas.openxmlformats.org/presentationml/2006/ole">
            <p:oleObj spid="_x0000_s7360" name="Уравнение" r:id="rId8" imgW="634680" imgH="876240" progId="Equation.3">
              <p:embed/>
            </p:oleObj>
          </a:graphicData>
        </a:graphic>
      </p:graphicFrame>
      <p:sp>
        <p:nvSpPr>
          <p:cNvPr id="16" name="Правая фигурная скобка 15"/>
          <p:cNvSpPr/>
          <p:nvPr/>
        </p:nvSpPr>
        <p:spPr>
          <a:xfrm>
            <a:off x="1904683" y="5207513"/>
            <a:ext cx="205318" cy="15779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aphicFrame>
        <p:nvGraphicFramePr>
          <p:cNvPr id="17" name="Object 5"/>
          <p:cNvGraphicFramePr>
            <a:graphicFrameLocks noChangeAspect="1"/>
          </p:cNvGraphicFramePr>
          <p:nvPr>
            <p:extLst>
              <p:ext uri="{D42A27DB-BD31-4B8C-83A1-F6EECF244321}">
                <p14:modId xmlns="" xmlns:p14="http://schemas.microsoft.com/office/powerpoint/2010/main" val="1882906769"/>
              </p:ext>
            </p:extLst>
          </p:nvPr>
        </p:nvGraphicFramePr>
        <p:xfrm>
          <a:off x="9482764" y="5656013"/>
          <a:ext cx="869950" cy="558800"/>
        </p:xfrm>
        <a:graphic>
          <a:graphicData uri="http://schemas.openxmlformats.org/presentationml/2006/ole">
            <p:oleObj spid="_x0000_s7361" name="Уравнение" r:id="rId9" imgW="355320" imgH="228600" progId="Equation.3">
              <p:embed/>
            </p:oleObj>
          </a:graphicData>
        </a:graphic>
      </p:graphicFrame>
      <p:pic>
        <p:nvPicPr>
          <p:cNvPr id="18" name="Рисунок 17"/>
          <p:cNvPicPr>
            <a:picLocks noChangeAspect="1"/>
          </p:cNvPicPr>
          <p:nvPr/>
        </p:nvPicPr>
        <p:blipFill>
          <a:blip r:embed="rId10" cstate="print"/>
          <a:stretch>
            <a:fillRect/>
          </a:stretch>
        </p:blipFill>
        <p:spPr>
          <a:xfrm>
            <a:off x="177165" y="130684"/>
            <a:ext cx="622493" cy="725363"/>
          </a:xfrm>
          <a:prstGeom prst="rect">
            <a:avLst/>
          </a:prstGeom>
        </p:spPr>
      </p:pic>
      <p:pic>
        <p:nvPicPr>
          <p:cNvPr id="5" name="Рисунок 4"/>
          <p:cNvPicPr>
            <a:picLocks noChangeAspect="1"/>
          </p:cNvPicPr>
          <p:nvPr/>
        </p:nvPicPr>
        <p:blipFill rotWithShape="1">
          <a:blip r:embed="rId11"/>
          <a:srcRect l="-11813" t="10198" r="-6501" b="8214"/>
          <a:stretch/>
        </p:blipFill>
        <p:spPr>
          <a:xfrm>
            <a:off x="1093320" y="2894988"/>
            <a:ext cx="1442342" cy="576064"/>
          </a:xfrm>
          <a:prstGeom prst="rect">
            <a:avLst/>
          </a:prstGeom>
        </p:spPr>
      </p:pic>
      <p:sp>
        <p:nvSpPr>
          <p:cNvPr id="6" name="TextBox 5"/>
          <p:cNvSpPr txBox="1"/>
          <p:nvPr/>
        </p:nvSpPr>
        <p:spPr>
          <a:xfrm>
            <a:off x="5715309" y="1354082"/>
            <a:ext cx="4608512" cy="954107"/>
          </a:xfrm>
          <a:prstGeom prst="rect">
            <a:avLst/>
          </a:prstGeom>
          <a:noFill/>
        </p:spPr>
        <p:txBody>
          <a:bodyPr wrap="square" rtlCol="0">
            <a:spAutoFit/>
          </a:bodyPr>
          <a:lstStyle/>
          <a:p>
            <a:pPr algn="ctr"/>
            <a:r>
              <a:rPr lang="ru-RU" sz="2800" b="1" dirty="0">
                <a:solidFill>
                  <a:srgbClr val="002060"/>
                </a:solidFill>
              </a:rPr>
              <a:t>Внимательно рассмотрите рисунок</a:t>
            </a:r>
          </a:p>
        </p:txBody>
      </p:sp>
      <p:sp>
        <p:nvSpPr>
          <p:cNvPr id="20" name="Прямоугольник 19"/>
          <p:cNvSpPr/>
          <p:nvPr/>
        </p:nvSpPr>
        <p:spPr>
          <a:xfrm>
            <a:off x="4552128" y="5074479"/>
            <a:ext cx="2631337" cy="163312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2" name="Рисунок 31">
            <a:hlinkClick r:id="rId12" action="ppaction://hlinksldjump"/>
          </p:cNvPr>
          <p:cNvPicPr>
            <a:picLocks noChangeAspect="1"/>
          </p:cNvPicPr>
          <p:nvPr/>
        </p:nvPicPr>
        <p:blipFill>
          <a:blip r:embed="rId13"/>
          <a:stretch>
            <a:fillRect/>
          </a:stretch>
        </p:blipFill>
        <p:spPr>
          <a:xfrm>
            <a:off x="11387264" y="6020587"/>
            <a:ext cx="671632" cy="651626"/>
          </a:xfrm>
          <a:prstGeom prst="rect">
            <a:avLst/>
          </a:prstGeom>
          <a:ln>
            <a:noFill/>
          </a:ln>
          <a:effectLst>
            <a:outerShdw blurRad="190500" algn="tl" rotWithShape="0">
              <a:srgbClr val="000000">
                <a:alpha val="70000"/>
              </a:srgbClr>
            </a:outerShdw>
          </a:effectLst>
        </p:spPr>
      </p:pic>
      <p:pic>
        <p:nvPicPr>
          <p:cNvPr id="21" name="Рисунок 20">
            <a:hlinkClick r:id="rId14" action="ppaction://hlinksldjump"/>
          </p:cNvPr>
          <p:cNvPicPr>
            <a:picLocks noChangeAspect="1"/>
          </p:cNvPicPr>
          <p:nvPr/>
        </p:nvPicPr>
        <p:blipFill>
          <a:blip r:embed="rId15" cstate="print"/>
          <a:stretch>
            <a:fillRect/>
          </a:stretch>
        </p:blipFill>
        <p:spPr>
          <a:xfrm>
            <a:off x="10413041" y="6042761"/>
            <a:ext cx="783646" cy="691452"/>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260276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xit"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uiExpand="1" build="p" animBg="1"/>
      <p:bldP spid="12" grpId="0" animBg="1"/>
      <p:bldP spid="13" grpId="0" animBg="1"/>
      <p:bldP spid="16" grpId="0" animBg="1"/>
      <p:bldP spid="6" grpId="0"/>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2" cstate="print"/>
          <a:srcRect l="-1738" t="-2646" r="8218" b="23976"/>
          <a:stretch/>
        </p:blipFill>
        <p:spPr>
          <a:xfrm>
            <a:off x="6085262" y="4420524"/>
            <a:ext cx="1792691" cy="175911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Рисунок 5"/>
          <p:cNvPicPr>
            <a:picLocks noChangeAspect="1"/>
          </p:cNvPicPr>
          <p:nvPr/>
        </p:nvPicPr>
        <p:blipFill rotWithShape="1">
          <a:blip r:embed="rId3" cstate="print"/>
          <a:srcRect b="3234"/>
          <a:stretch/>
        </p:blipFill>
        <p:spPr>
          <a:xfrm>
            <a:off x="4022462" y="4420524"/>
            <a:ext cx="1574177" cy="177644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9460" name="Заголовок 1"/>
          <p:cNvSpPr>
            <a:spLocks noGrp="1"/>
          </p:cNvSpPr>
          <p:nvPr>
            <p:ph type="title"/>
          </p:nvPr>
        </p:nvSpPr>
        <p:spPr>
          <a:xfrm>
            <a:off x="827095" y="249569"/>
            <a:ext cx="11120785" cy="1325563"/>
          </a:xfrm>
        </p:spPr>
        <p:txBody>
          <a:bodyPr>
            <a:normAutofit fontScale="90000"/>
          </a:bodyPr>
          <a:lstStyle/>
          <a:p>
            <a:pPr algn="ctr"/>
            <a:r>
              <a:rPr lang="ru-RU" dirty="0" smtClean="0"/>
              <a:t>На </a:t>
            </a:r>
            <a:r>
              <a:rPr lang="ru-RU" dirty="0"/>
              <a:t>какой глубине давление смертельно опасно для человека?</a:t>
            </a:r>
            <a:br>
              <a:rPr lang="ru-RU" dirty="0"/>
            </a:br>
            <a:endParaRPr lang="ru-RU" altLang="ru-RU" dirty="0" smtClean="0"/>
          </a:p>
        </p:txBody>
      </p:sp>
      <p:pic>
        <p:nvPicPr>
          <p:cNvPr id="10" name="Рисунок 9"/>
          <p:cNvPicPr>
            <a:picLocks noChangeAspect="1"/>
          </p:cNvPicPr>
          <p:nvPr/>
        </p:nvPicPr>
        <p:blipFill rotWithShape="1">
          <a:blip r:embed="rId4" cstate="print"/>
          <a:srcRect b="35602"/>
          <a:stretch/>
        </p:blipFill>
        <p:spPr>
          <a:xfrm>
            <a:off x="8159879" y="4420524"/>
            <a:ext cx="1769055" cy="175911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9464" name="TextBox 11"/>
          <p:cNvSpPr txBox="1">
            <a:spLocks noChangeArrowheads="1"/>
          </p:cNvSpPr>
          <p:nvPr/>
        </p:nvSpPr>
        <p:spPr bwMode="auto">
          <a:xfrm>
            <a:off x="983432" y="6458401"/>
            <a:ext cx="972351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ru-RU" altLang="ru-RU" sz="2000" dirty="0"/>
              <a:t>Свет проникает </a:t>
            </a:r>
            <a:r>
              <a:rPr lang="ru-RU" altLang="ru-RU" sz="2000" dirty="0" smtClean="0"/>
              <a:t>в воде до</a:t>
            </a:r>
            <a:r>
              <a:rPr lang="en-US" altLang="ru-RU" sz="2000" dirty="0" smtClean="0"/>
              <a:t> </a:t>
            </a:r>
            <a:r>
              <a:rPr lang="en-US" altLang="ru-RU" sz="2000" dirty="0"/>
              <a:t>1000</a:t>
            </a:r>
            <a:r>
              <a:rPr lang="ru-RU" altLang="ru-RU" sz="2000" dirty="0"/>
              <a:t> м</a:t>
            </a:r>
          </a:p>
        </p:txBody>
      </p:sp>
      <p:pic>
        <p:nvPicPr>
          <p:cNvPr id="13" name="Рисунок 12"/>
          <p:cNvPicPr>
            <a:picLocks noChangeAspect="1"/>
          </p:cNvPicPr>
          <p:nvPr/>
        </p:nvPicPr>
        <p:blipFill rotWithShape="1">
          <a:blip r:embed="rId5" cstate="print"/>
          <a:srcRect l="655" t="-421" r="-655" b="5968"/>
          <a:stretch/>
        </p:blipFill>
        <p:spPr>
          <a:xfrm>
            <a:off x="2101689" y="4432010"/>
            <a:ext cx="1550468" cy="170853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2" name="Рисунок 11">
            <a:hlinkClick r:id="rId6" action="ppaction://hlinksldjump"/>
          </p:cNvPr>
          <p:cNvPicPr>
            <a:picLocks noChangeAspect="1"/>
          </p:cNvPicPr>
          <p:nvPr/>
        </p:nvPicPr>
        <p:blipFill>
          <a:blip r:embed="rId7"/>
          <a:stretch>
            <a:fillRect/>
          </a:stretch>
        </p:blipFill>
        <p:spPr>
          <a:xfrm>
            <a:off x="11246504" y="5901496"/>
            <a:ext cx="767201" cy="744348"/>
          </a:xfrm>
          <a:prstGeom prst="rect">
            <a:avLst/>
          </a:prstGeom>
          <a:ln>
            <a:noFill/>
          </a:ln>
          <a:effectLst>
            <a:outerShdw blurRad="190500" algn="tl" rotWithShape="0">
              <a:srgbClr val="000000">
                <a:alpha val="70000"/>
              </a:srgbClr>
            </a:outerShdw>
          </a:effectLst>
        </p:spPr>
      </p:pic>
      <p:pic>
        <p:nvPicPr>
          <p:cNvPr id="14" name="Рисунок 13">
            <a:hlinkClick r:id="rId8" action="ppaction://hlinksldjump"/>
          </p:cNvPr>
          <p:cNvPicPr>
            <a:picLocks noChangeAspect="1"/>
          </p:cNvPicPr>
          <p:nvPr/>
        </p:nvPicPr>
        <p:blipFill>
          <a:blip r:embed="rId9" cstate="print"/>
          <a:stretch>
            <a:fillRect/>
          </a:stretch>
        </p:blipFill>
        <p:spPr>
          <a:xfrm>
            <a:off x="10159269" y="5881870"/>
            <a:ext cx="880131" cy="776586"/>
          </a:xfrm>
          <a:prstGeom prst="rect">
            <a:avLst/>
          </a:prstGeom>
          <a:ln>
            <a:noFill/>
          </a:ln>
          <a:effectLst>
            <a:outerShdw blurRad="190500" algn="tl" rotWithShape="0">
              <a:srgbClr val="000000">
                <a:alpha val="70000"/>
              </a:srgbClr>
            </a:outerShdw>
          </a:effectLst>
        </p:spPr>
      </p:pic>
      <p:sp>
        <p:nvSpPr>
          <p:cNvPr id="2" name="Прямоугольник 1"/>
          <p:cNvSpPr/>
          <p:nvPr/>
        </p:nvSpPr>
        <p:spPr>
          <a:xfrm>
            <a:off x="379631" y="1116078"/>
            <a:ext cx="11456791" cy="2185214"/>
          </a:xfrm>
          <a:prstGeom prst="rect">
            <a:avLst/>
          </a:prstGeom>
        </p:spPr>
        <p:txBody>
          <a:bodyPr wrap="square">
            <a:spAutoFit/>
          </a:bodyPr>
          <a:lstStyle/>
          <a:p>
            <a:pPr marL="342900" indent="-342900">
              <a:buFont typeface="Arial" panose="020B0604020202020204" pitchFamily="34" charset="0"/>
              <a:buChar char="•"/>
            </a:pPr>
            <a:r>
              <a:rPr lang="ru-RU" sz="2000" dirty="0" smtClean="0">
                <a:solidFill>
                  <a:srgbClr val="222222"/>
                </a:solidFill>
              </a:rPr>
              <a:t>Каждые </a:t>
            </a:r>
            <a:r>
              <a:rPr lang="ru-RU" sz="2000" dirty="0">
                <a:solidFill>
                  <a:srgbClr val="222222"/>
                </a:solidFill>
              </a:rPr>
              <a:t>10 м погружения увеличивают давление на </a:t>
            </a:r>
            <a:r>
              <a:rPr lang="ru-RU" sz="2800" dirty="0" smtClean="0"/>
              <a:t>р</a:t>
            </a:r>
            <a:r>
              <a:rPr lang="ru-RU" dirty="0" smtClean="0"/>
              <a:t>(</a:t>
            </a:r>
            <a:r>
              <a:rPr lang="ru-RU" sz="1600" dirty="0" smtClean="0"/>
              <a:t>воды </a:t>
            </a:r>
            <a:r>
              <a:rPr lang="ru-RU" sz="1600" dirty="0"/>
              <a:t>на 10м) </a:t>
            </a:r>
            <a:r>
              <a:rPr lang="ru-RU" sz="2000" dirty="0" smtClean="0"/>
              <a:t>= </a:t>
            </a:r>
            <a:r>
              <a:rPr lang="ru-RU" sz="2000" dirty="0" smtClean="0">
                <a:solidFill>
                  <a:srgbClr val="222222"/>
                </a:solidFill>
              </a:rPr>
              <a:t>1 атмосферу=101300Па = </a:t>
            </a:r>
            <a:r>
              <a:rPr lang="ru-RU" sz="2800" dirty="0" smtClean="0">
                <a:solidFill>
                  <a:srgbClr val="222222"/>
                </a:solidFill>
              </a:rPr>
              <a:t>р </a:t>
            </a:r>
            <a:r>
              <a:rPr lang="ru-RU" sz="2000" dirty="0" err="1" smtClean="0">
                <a:solidFill>
                  <a:srgbClr val="222222"/>
                </a:solidFill>
              </a:rPr>
              <a:t>н.а</a:t>
            </a:r>
            <a:r>
              <a:rPr lang="ru-RU" sz="2000" dirty="0" smtClean="0">
                <a:solidFill>
                  <a:srgbClr val="222222"/>
                </a:solidFill>
              </a:rPr>
              <a:t>.</a:t>
            </a:r>
          </a:p>
          <a:p>
            <a:pPr marL="285750" indent="-285750">
              <a:buFont typeface="Arial" panose="020B0604020202020204" pitchFamily="34" charset="0"/>
              <a:buChar char="•"/>
            </a:pPr>
            <a:r>
              <a:rPr lang="ru-RU" sz="2000" dirty="0" smtClean="0">
                <a:solidFill>
                  <a:schemeClr val="tx2"/>
                </a:solidFill>
              </a:rPr>
              <a:t>При </a:t>
            </a:r>
            <a:r>
              <a:rPr lang="ru-RU" sz="2000" dirty="0">
                <a:solidFill>
                  <a:schemeClr val="tx2"/>
                </a:solidFill>
              </a:rPr>
              <a:t>погружении на 10 м давление на тело </a:t>
            </a:r>
            <a:r>
              <a:rPr lang="ru-RU" sz="2000" dirty="0" smtClean="0">
                <a:solidFill>
                  <a:schemeClr val="tx2"/>
                </a:solidFill>
              </a:rPr>
              <a:t>удваивается </a:t>
            </a:r>
            <a:r>
              <a:rPr lang="ru-RU" sz="2000" dirty="0">
                <a:solidFill>
                  <a:schemeClr val="tx2"/>
                </a:solidFill>
              </a:rPr>
              <a:t> </a:t>
            </a:r>
            <a:r>
              <a:rPr lang="ru-RU" sz="2800" dirty="0">
                <a:solidFill>
                  <a:schemeClr val="tx2"/>
                </a:solidFill>
              </a:rPr>
              <a:t>р </a:t>
            </a:r>
            <a:r>
              <a:rPr lang="ru-RU" dirty="0" smtClean="0">
                <a:solidFill>
                  <a:schemeClr val="tx2"/>
                </a:solidFill>
              </a:rPr>
              <a:t>=</a:t>
            </a:r>
            <a:r>
              <a:rPr lang="ru-RU" sz="2800" dirty="0" smtClean="0">
                <a:solidFill>
                  <a:schemeClr val="tx2"/>
                </a:solidFill>
              </a:rPr>
              <a:t>р </a:t>
            </a:r>
            <a:r>
              <a:rPr lang="ru-RU" dirty="0" err="1" smtClean="0">
                <a:solidFill>
                  <a:schemeClr val="tx2"/>
                </a:solidFill>
              </a:rPr>
              <a:t>н.а</a:t>
            </a:r>
            <a:r>
              <a:rPr lang="ru-RU" dirty="0" smtClean="0">
                <a:solidFill>
                  <a:schemeClr val="tx2"/>
                </a:solidFill>
              </a:rPr>
              <a:t>. </a:t>
            </a:r>
            <a:r>
              <a:rPr lang="ru-RU" sz="2800" dirty="0" smtClean="0">
                <a:solidFill>
                  <a:schemeClr val="tx2"/>
                </a:solidFill>
              </a:rPr>
              <a:t>+ р</a:t>
            </a:r>
            <a:r>
              <a:rPr lang="ru-RU" dirty="0" smtClean="0">
                <a:solidFill>
                  <a:schemeClr val="tx2"/>
                </a:solidFill>
              </a:rPr>
              <a:t>(</a:t>
            </a:r>
            <a:r>
              <a:rPr lang="ru-RU" sz="1600" dirty="0" smtClean="0">
                <a:solidFill>
                  <a:schemeClr val="tx2"/>
                </a:solidFill>
              </a:rPr>
              <a:t>воды на 10м)</a:t>
            </a:r>
            <a:r>
              <a:rPr lang="ru-RU" sz="1600" dirty="0">
                <a:solidFill>
                  <a:schemeClr val="tx2"/>
                </a:solidFill>
              </a:rPr>
              <a:t> . </a:t>
            </a:r>
            <a:endParaRPr lang="ru-RU" dirty="0" smtClean="0">
              <a:solidFill>
                <a:schemeClr val="tx2"/>
              </a:solidFill>
            </a:endParaRPr>
          </a:p>
          <a:p>
            <a:pPr marL="285750" indent="-285750">
              <a:buFont typeface="Arial" panose="020B0604020202020204" pitchFamily="34" charset="0"/>
              <a:buChar char="•"/>
            </a:pPr>
            <a:r>
              <a:rPr lang="ru-RU" sz="2000" dirty="0" smtClean="0">
                <a:solidFill>
                  <a:schemeClr val="tx2"/>
                </a:solidFill>
              </a:rPr>
              <a:t>На </a:t>
            </a:r>
            <a:r>
              <a:rPr lang="ru-RU" sz="2000" dirty="0">
                <a:solidFill>
                  <a:schemeClr val="tx2"/>
                </a:solidFill>
              </a:rPr>
              <a:t>30-метровой глубине оно </a:t>
            </a:r>
            <a:r>
              <a:rPr lang="ru-RU" sz="2000" dirty="0" smtClean="0">
                <a:solidFill>
                  <a:schemeClr val="tx2"/>
                </a:solidFill>
              </a:rPr>
              <a:t>утраивается,…..</a:t>
            </a:r>
          </a:p>
          <a:p>
            <a:pPr marL="285750" indent="-285750">
              <a:buFont typeface="Arial" panose="020B0604020202020204" pitchFamily="34" charset="0"/>
              <a:buChar char="•"/>
            </a:pPr>
            <a:endParaRPr lang="ru-RU" sz="2000" dirty="0" smtClean="0">
              <a:solidFill>
                <a:schemeClr val="tx2"/>
              </a:solidFill>
            </a:endParaRPr>
          </a:p>
          <a:p>
            <a:pPr marL="285750" indent="-285750">
              <a:buFont typeface="Arial" panose="020B0604020202020204" pitchFamily="34" charset="0"/>
              <a:buChar char="•"/>
            </a:pPr>
            <a:r>
              <a:rPr lang="ru-RU" sz="2000" dirty="0"/>
              <a:t>При достижению отметки в 100 метров легкие сжимаются до размеров бейсбольного мяча.</a:t>
            </a:r>
            <a:endParaRPr lang="ru-RU" sz="2000" dirty="0">
              <a:solidFill>
                <a:srgbClr val="222222"/>
              </a:solidFill>
            </a:endParaRPr>
          </a:p>
          <a:p>
            <a:pPr marL="285750" indent="-285750">
              <a:buFont typeface="Arial" panose="020B0604020202020204" pitchFamily="34" charset="0"/>
              <a:buChar char="•"/>
            </a:pPr>
            <a:endParaRPr lang="ru-RU" sz="2000" dirty="0" smtClean="0">
              <a:solidFill>
                <a:srgbClr val="222222"/>
              </a:solidFill>
            </a:endParaRPr>
          </a:p>
        </p:txBody>
      </p:sp>
      <p:pic>
        <p:nvPicPr>
          <p:cNvPr id="3" name="Рисунок 2"/>
          <p:cNvPicPr>
            <a:picLocks noChangeAspect="1"/>
          </p:cNvPicPr>
          <p:nvPr/>
        </p:nvPicPr>
        <p:blipFill>
          <a:blip r:embed="rId10"/>
          <a:stretch>
            <a:fillRect/>
          </a:stretch>
        </p:blipFill>
        <p:spPr>
          <a:xfrm>
            <a:off x="-379975" y="4334180"/>
            <a:ext cx="2315340" cy="1976510"/>
          </a:xfrm>
          <a:prstGeom prst="rect">
            <a:avLst/>
          </a:prstGeom>
        </p:spPr>
      </p:pic>
      <p:sp>
        <p:nvSpPr>
          <p:cNvPr id="4" name="Прямоугольник 3"/>
          <p:cNvSpPr/>
          <p:nvPr/>
        </p:nvSpPr>
        <p:spPr>
          <a:xfrm>
            <a:off x="316882" y="3258987"/>
            <a:ext cx="11875118" cy="1015663"/>
          </a:xfrm>
          <a:prstGeom prst="rect">
            <a:avLst/>
          </a:prstGeom>
        </p:spPr>
        <p:txBody>
          <a:bodyPr wrap="square">
            <a:spAutoFit/>
          </a:bodyPr>
          <a:lstStyle/>
          <a:p>
            <a:pPr marL="285750" indent="-285750">
              <a:buFont typeface="Arial" panose="020B0604020202020204" pitchFamily="34" charset="0"/>
              <a:buChar char="•"/>
            </a:pPr>
            <a:r>
              <a:rPr lang="ru-RU" sz="2000" dirty="0">
                <a:solidFill>
                  <a:schemeClr val="tx2"/>
                </a:solidFill>
              </a:rPr>
              <a:t>В дайвинге до глубины </a:t>
            </a:r>
            <a:r>
              <a:rPr lang="ru-RU" sz="2000" dirty="0" smtClean="0">
                <a:solidFill>
                  <a:schemeClr val="tx2"/>
                </a:solidFill>
              </a:rPr>
              <a:t>60м </a:t>
            </a:r>
            <a:r>
              <a:rPr lang="ru-RU" sz="2000" dirty="0">
                <a:solidFill>
                  <a:schemeClr val="tx2"/>
                </a:solidFill>
              </a:rPr>
              <a:t>в акваланг подает воздух под тем же давлением, под которым находится окружающая вода. Н</a:t>
            </a:r>
            <a:r>
              <a:rPr lang="ru-RU" sz="2000" dirty="0" smtClean="0">
                <a:solidFill>
                  <a:schemeClr val="tx2"/>
                </a:solidFill>
              </a:rPr>
              <a:t>о </a:t>
            </a:r>
            <a:r>
              <a:rPr lang="ru-RU" sz="2000" dirty="0">
                <a:solidFill>
                  <a:schemeClr val="tx2"/>
                </a:solidFill>
              </a:rPr>
              <a:t>дальше воздух становится настолько плотным, что сам процесс дыхания отнимает у человека все силы. На другую полезную работу их </a:t>
            </a:r>
            <a:r>
              <a:rPr lang="ru-RU" sz="2000" dirty="0" smtClean="0">
                <a:solidFill>
                  <a:schemeClr val="tx2"/>
                </a:solidFill>
              </a:rPr>
              <a:t>нет.</a:t>
            </a:r>
            <a:endParaRPr lang="ru-RU" sz="2000" dirty="0">
              <a:solidFill>
                <a:schemeClr val="tx2"/>
              </a:solidFill>
            </a:endParaRPr>
          </a:p>
        </p:txBody>
      </p:sp>
      <p:pic>
        <p:nvPicPr>
          <p:cNvPr id="15" name="Рисунок 14"/>
          <p:cNvPicPr>
            <a:picLocks noChangeAspect="1"/>
          </p:cNvPicPr>
          <p:nvPr/>
        </p:nvPicPr>
        <p:blipFill rotWithShape="1">
          <a:blip r:embed="rId11" cstate="print"/>
          <a:srcRect t="61324" b="1"/>
          <a:stretch/>
        </p:blipFill>
        <p:spPr>
          <a:xfrm>
            <a:off x="10194467" y="4511992"/>
            <a:ext cx="1843012" cy="110061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6" name="Рисунок 15"/>
          <p:cNvPicPr>
            <a:picLocks noChangeAspect="1"/>
          </p:cNvPicPr>
          <p:nvPr/>
        </p:nvPicPr>
        <p:blipFill>
          <a:blip r:embed="rId12" cstate="print"/>
          <a:stretch>
            <a:fillRect/>
          </a:stretch>
        </p:blipFill>
        <p:spPr>
          <a:xfrm>
            <a:off x="177165" y="130684"/>
            <a:ext cx="622493" cy="725363"/>
          </a:xfrm>
          <a:prstGeom prst="rect">
            <a:avLst/>
          </a:prstGeom>
        </p:spPr>
      </p:pic>
    </p:spTree>
    <p:extLst>
      <p:ext uri="{BB962C8B-B14F-4D97-AF65-F5344CB8AC3E}">
        <p14:creationId xmlns="" xmlns:p14="http://schemas.microsoft.com/office/powerpoint/2010/main" val="29218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Нырять или не нырять?</a:t>
            </a:r>
            <a:br>
              <a:rPr lang="ru-RU" b="1" dirty="0"/>
            </a:br>
            <a:endParaRPr lang="ru-RU" dirty="0"/>
          </a:p>
        </p:txBody>
      </p:sp>
      <p:sp>
        <p:nvSpPr>
          <p:cNvPr id="3" name="Объект 2"/>
          <p:cNvSpPr>
            <a:spLocks noGrp="1"/>
          </p:cNvSpPr>
          <p:nvPr>
            <p:ph idx="1"/>
          </p:nvPr>
        </p:nvSpPr>
        <p:spPr>
          <a:xfrm>
            <a:off x="4079776" y="1268760"/>
            <a:ext cx="7274024" cy="4351338"/>
          </a:xfrm>
        </p:spPr>
        <p:txBody>
          <a:bodyPr/>
          <a:lstStyle/>
          <a:p>
            <a:pPr fontAlgn="base"/>
            <a:r>
              <a:rPr lang="ru-RU" dirty="0" smtClean="0"/>
              <a:t>Успешность </a:t>
            </a:r>
            <a:r>
              <a:rPr lang="ru-RU" dirty="0"/>
              <a:t>погружения зависит от уровня подготовки и тренированности </a:t>
            </a:r>
            <a:r>
              <a:rPr lang="ru-RU" dirty="0" err="1"/>
              <a:t>фридайвера</a:t>
            </a:r>
            <a:r>
              <a:rPr lang="ru-RU" dirty="0"/>
              <a:t>. </a:t>
            </a:r>
            <a:endParaRPr lang="ru-RU" dirty="0" smtClean="0"/>
          </a:p>
          <a:p>
            <a:pPr fontAlgn="base"/>
            <a:r>
              <a:rPr lang="ru-RU" dirty="0" smtClean="0"/>
              <a:t>На </a:t>
            </a:r>
            <a:r>
              <a:rPr lang="ru-RU" dirty="0"/>
              <a:t>данный момент мировой рекорд погружения принадлежит 46-летнему австрийцу Герберту </a:t>
            </a:r>
            <a:r>
              <a:rPr lang="ru-RU" dirty="0" err="1"/>
              <a:t>Ничу</a:t>
            </a:r>
            <a:r>
              <a:rPr lang="ru-RU" dirty="0"/>
              <a:t>, который в 2012 году достиг 253-метровой глубины</a:t>
            </a:r>
            <a:r>
              <a:rPr lang="ru-RU" dirty="0" smtClean="0"/>
              <a:t>..</a:t>
            </a:r>
            <a:endParaRPr lang="ru-RU" dirty="0"/>
          </a:p>
          <a:p>
            <a:endParaRPr lang="ru-RU" dirty="0"/>
          </a:p>
        </p:txBody>
      </p:sp>
      <p:pic>
        <p:nvPicPr>
          <p:cNvPr id="4" name="Объект 4"/>
          <p:cNvPicPr>
            <a:picLocks noChangeAspect="1"/>
          </p:cNvPicPr>
          <p:nvPr/>
        </p:nvPicPr>
        <p:blipFill rotWithShape="1">
          <a:blip r:embed="rId2"/>
          <a:srcRect b="27718"/>
          <a:stretch/>
        </p:blipFill>
        <p:spPr>
          <a:xfrm>
            <a:off x="623392" y="1484784"/>
            <a:ext cx="2567360" cy="239681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194" name="Picture 2" descr="Нич, Герберт — Википедия"/>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39764" y="2564904"/>
            <a:ext cx="2270832" cy="302433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rgbClr val="FFFFFF"/>
                </a:solidFill>
              </a14:hiddenFill>
            </a:ext>
          </a:extLst>
        </p:spPr>
      </p:pic>
      <p:sp>
        <p:nvSpPr>
          <p:cNvPr id="5" name="Прямоугольник 4"/>
          <p:cNvSpPr/>
          <p:nvPr/>
        </p:nvSpPr>
        <p:spPr>
          <a:xfrm>
            <a:off x="2302537" y="6734889"/>
            <a:ext cx="1512168" cy="123111"/>
          </a:xfrm>
          <a:prstGeom prst="rect">
            <a:avLst/>
          </a:prstGeom>
        </p:spPr>
        <p:txBody>
          <a:bodyPr wrap="square">
            <a:spAutoFit/>
          </a:bodyPr>
          <a:lstStyle/>
          <a:p>
            <a:r>
              <a:rPr lang="en-US" sz="200" dirty="0">
                <a:hlinkClick r:id="rId4"/>
              </a:rPr>
              <a:t>https://</a:t>
            </a:r>
            <a:r>
              <a:rPr lang="en-US" sz="200" dirty="0" smtClean="0">
                <a:hlinkClick r:id="rId4"/>
              </a:rPr>
              <a:t>upload.wikimedia.org/wikipedia/commons/thumb/2/22/Herbert_Nitsch.jpg/220px-Herbert_Nitsch.jpg</a:t>
            </a:r>
            <a:endParaRPr lang="ru-RU" sz="200" dirty="0" smtClean="0"/>
          </a:p>
        </p:txBody>
      </p:sp>
      <p:pic>
        <p:nvPicPr>
          <p:cNvPr id="7" name="Рисунок 6">
            <a:hlinkClick r:id="rId5" action="ppaction://hlinksldjump"/>
          </p:cNvPr>
          <p:cNvPicPr>
            <a:picLocks noChangeAspect="1"/>
          </p:cNvPicPr>
          <p:nvPr/>
        </p:nvPicPr>
        <p:blipFill>
          <a:blip r:embed="rId6"/>
          <a:stretch>
            <a:fillRect/>
          </a:stretch>
        </p:blipFill>
        <p:spPr>
          <a:xfrm>
            <a:off x="11246504" y="5901496"/>
            <a:ext cx="767201" cy="744348"/>
          </a:xfrm>
          <a:prstGeom prst="rect">
            <a:avLst/>
          </a:prstGeom>
          <a:ln>
            <a:noFill/>
          </a:ln>
          <a:effectLst>
            <a:outerShdw blurRad="190500" algn="tl" rotWithShape="0">
              <a:srgbClr val="000000">
                <a:alpha val="70000"/>
              </a:srgbClr>
            </a:outerShdw>
          </a:effectLst>
        </p:spPr>
      </p:pic>
      <p:pic>
        <p:nvPicPr>
          <p:cNvPr id="8" name="Рисунок 7">
            <a:hlinkClick r:id="rId7" action="ppaction://hlinksldjump"/>
          </p:cNvPr>
          <p:cNvPicPr>
            <a:picLocks noChangeAspect="1"/>
          </p:cNvPicPr>
          <p:nvPr/>
        </p:nvPicPr>
        <p:blipFill>
          <a:blip r:embed="rId8" cstate="print"/>
          <a:stretch>
            <a:fillRect/>
          </a:stretch>
        </p:blipFill>
        <p:spPr>
          <a:xfrm>
            <a:off x="10159269" y="5881870"/>
            <a:ext cx="880131" cy="776586"/>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2695296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5360" y="116632"/>
            <a:ext cx="11737304" cy="1325563"/>
          </a:xfrm>
        </p:spPr>
        <p:txBody>
          <a:bodyPr/>
          <a:lstStyle/>
          <a:p>
            <a:r>
              <a:rPr lang="ru-RU" dirty="0"/>
              <a:t>Гидростатический </a:t>
            </a:r>
            <a:r>
              <a:rPr lang="ru-RU" dirty="0" smtClean="0"/>
              <a:t>парадокс </a:t>
            </a:r>
            <a:r>
              <a:rPr lang="ru-RU" sz="4000" dirty="0" smtClean="0"/>
              <a:t>или </a:t>
            </a:r>
            <a:r>
              <a:rPr lang="ru-RU" sz="4000" dirty="0"/>
              <a:t>парадокс Паскаля </a:t>
            </a:r>
            <a:endParaRPr lang="ru-RU" dirty="0"/>
          </a:p>
        </p:txBody>
      </p:sp>
      <p:sp>
        <p:nvSpPr>
          <p:cNvPr id="3" name="Объект 2"/>
          <p:cNvSpPr>
            <a:spLocks noGrp="1"/>
          </p:cNvSpPr>
          <p:nvPr>
            <p:ph idx="1"/>
          </p:nvPr>
        </p:nvSpPr>
        <p:spPr>
          <a:xfrm>
            <a:off x="695400" y="2410577"/>
            <a:ext cx="5328179" cy="1583490"/>
          </a:xfrm>
        </p:spPr>
        <p:txBody>
          <a:bodyPr/>
          <a:lstStyle/>
          <a:p>
            <a:r>
              <a:rPr lang="ru-RU" sz="2400" dirty="0" smtClean="0">
                <a:hlinkClick r:id="rId3" action="ppaction://hlinkfile"/>
              </a:rPr>
              <a:t>Эксперимент –видео. Ссылка</a:t>
            </a:r>
            <a:endParaRPr lang="ru-RU" sz="2400" dirty="0" smtClean="0"/>
          </a:p>
          <a:p>
            <a:endParaRPr lang="ru-RU" dirty="0"/>
          </a:p>
        </p:txBody>
      </p:sp>
      <p:pic>
        <p:nvPicPr>
          <p:cNvPr id="4" name="Рисунок 3">
            <a:hlinkClick r:id="rId3" action="ppaction://hlinkfile"/>
          </p:cNvPr>
          <p:cNvPicPr>
            <a:picLocks noChangeAspect="1"/>
          </p:cNvPicPr>
          <p:nvPr/>
        </p:nvPicPr>
        <p:blipFill>
          <a:blip r:embed="rId4" cstate="print"/>
          <a:stretch>
            <a:fillRect/>
          </a:stretch>
        </p:blipFill>
        <p:spPr>
          <a:xfrm>
            <a:off x="3711902" y="2989254"/>
            <a:ext cx="799922" cy="622374"/>
          </a:xfrm>
          <a:prstGeom prst="rect">
            <a:avLst/>
          </a:prstGeom>
          <a:ln>
            <a:noFill/>
          </a:ln>
          <a:effectLst>
            <a:outerShdw blurRad="190500" algn="tl" rotWithShape="0">
              <a:srgbClr val="000000">
                <a:alpha val="70000"/>
              </a:srgbClr>
            </a:outerShdw>
          </a:effectLst>
        </p:spPr>
      </p:pic>
      <p:sp>
        <p:nvSpPr>
          <p:cNvPr id="5" name="Выгнутая вправо стрелка 4"/>
          <p:cNvSpPr/>
          <p:nvPr/>
        </p:nvSpPr>
        <p:spPr>
          <a:xfrm>
            <a:off x="4511824" y="2820365"/>
            <a:ext cx="784254" cy="450813"/>
          </a:xfrm>
          <a:prstGeom prst="curvedLeftArrow">
            <a:avLst>
              <a:gd name="adj1" fmla="val 0"/>
              <a:gd name="adj2" fmla="val 5984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 name="Объект 2"/>
          <p:cNvSpPr txBox="1">
            <a:spLocks/>
          </p:cNvSpPr>
          <p:nvPr/>
        </p:nvSpPr>
        <p:spPr>
          <a:xfrm>
            <a:off x="623392" y="1522049"/>
            <a:ext cx="10515600" cy="13873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2400" dirty="0" smtClean="0"/>
              <a:t>— явление, при котором сила весового давления налитой в сосуд жидкости на дно сосуда может отличаться от веса налитой жидкости</a:t>
            </a:r>
            <a:r>
              <a:rPr lang="ru-RU" dirty="0" smtClean="0"/>
              <a:t>.</a:t>
            </a:r>
            <a:endParaRPr lang="ru-RU" dirty="0"/>
          </a:p>
        </p:txBody>
      </p:sp>
      <p:sp>
        <p:nvSpPr>
          <p:cNvPr id="10" name="AutoShape 2" descr="Гидростатический парадокс и сила давления на стенку"/>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6" name="Рисунок 15"/>
          <p:cNvPicPr>
            <a:picLocks noChangeAspect="1"/>
          </p:cNvPicPr>
          <p:nvPr/>
        </p:nvPicPr>
        <p:blipFill>
          <a:blip r:embed="rId5"/>
          <a:stretch>
            <a:fillRect/>
          </a:stretch>
        </p:blipFill>
        <p:spPr>
          <a:xfrm>
            <a:off x="1946310" y="3861048"/>
            <a:ext cx="6791813" cy="1880443"/>
          </a:xfrm>
          <a:prstGeom prst="rect">
            <a:avLst/>
          </a:prstGeom>
        </p:spPr>
      </p:pic>
      <p:graphicFrame>
        <p:nvGraphicFramePr>
          <p:cNvPr id="17" name="Object 5"/>
          <p:cNvGraphicFramePr>
            <a:graphicFrameLocks noChangeAspect="1"/>
          </p:cNvGraphicFramePr>
          <p:nvPr>
            <p:extLst>
              <p:ext uri="{D42A27DB-BD31-4B8C-83A1-F6EECF244321}">
                <p14:modId xmlns="" xmlns:p14="http://schemas.microsoft.com/office/powerpoint/2010/main" val="4003153485"/>
              </p:ext>
            </p:extLst>
          </p:nvPr>
        </p:nvGraphicFramePr>
        <p:xfrm>
          <a:off x="6528048" y="2972486"/>
          <a:ext cx="2210075" cy="577767"/>
        </p:xfrm>
        <a:graphic>
          <a:graphicData uri="http://schemas.openxmlformats.org/presentationml/2006/ole">
            <p:oleObj spid="_x0000_s10265" name="Уравнение" r:id="rId6" imgW="774360" imgH="203040" progId="Equation.3">
              <p:embed/>
            </p:oleObj>
          </a:graphicData>
        </a:graphic>
      </p:graphicFrame>
      <p:graphicFrame>
        <p:nvGraphicFramePr>
          <p:cNvPr id="18" name="Object 5"/>
          <p:cNvGraphicFramePr>
            <a:graphicFrameLocks noChangeAspect="1"/>
          </p:cNvGraphicFramePr>
          <p:nvPr>
            <p:extLst>
              <p:ext uri="{D42A27DB-BD31-4B8C-83A1-F6EECF244321}">
                <p14:modId xmlns="" xmlns:p14="http://schemas.microsoft.com/office/powerpoint/2010/main" val="2247508271"/>
              </p:ext>
            </p:extLst>
          </p:nvPr>
        </p:nvGraphicFramePr>
        <p:xfrm>
          <a:off x="4511824" y="5449486"/>
          <a:ext cx="1847266" cy="584009"/>
        </p:xfrm>
        <a:graphic>
          <a:graphicData uri="http://schemas.openxmlformats.org/presentationml/2006/ole">
            <p:oleObj spid="_x0000_s10266" name="Уравнение" r:id="rId7" imgW="723600" imgH="228600" progId="Equation.3">
              <p:embed/>
            </p:oleObj>
          </a:graphicData>
        </a:graphic>
      </p:graphicFrame>
    </p:spTree>
    <p:extLst>
      <p:ext uri="{BB962C8B-B14F-4D97-AF65-F5344CB8AC3E}">
        <p14:creationId xmlns="" xmlns:p14="http://schemas.microsoft.com/office/powerpoint/2010/main" val="141894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927" y="58516"/>
            <a:ext cx="11737304" cy="1325563"/>
          </a:xfrm>
        </p:spPr>
        <p:txBody>
          <a:bodyPr/>
          <a:lstStyle/>
          <a:p>
            <a:r>
              <a:rPr lang="ru-RU" sz="4000" dirty="0">
                <a:solidFill>
                  <a:srgbClr val="202122"/>
                </a:solidFill>
                <a:latin typeface="Arial" panose="020B0604020202020204" pitchFamily="34" charset="0"/>
              </a:rPr>
              <a:t>Причина </a:t>
            </a:r>
            <a:r>
              <a:rPr lang="ru-RU" sz="4000" dirty="0">
                <a:solidFill>
                  <a:srgbClr val="202122"/>
                </a:solidFill>
                <a:latin typeface="Arial" panose="020B0604020202020204" pitchFamily="34" charset="0"/>
                <a:hlinkClick r:id="rId3" action="ppaction://hlinkfile"/>
              </a:rPr>
              <a:t>гидростатического парадокса</a:t>
            </a:r>
            <a:r>
              <a:rPr lang="ru-RU" sz="4000" dirty="0">
                <a:solidFill>
                  <a:srgbClr val="202122"/>
                </a:solidFill>
                <a:latin typeface="Arial" panose="020B0604020202020204" pitchFamily="34" charset="0"/>
              </a:rPr>
              <a:t>:</a:t>
            </a:r>
            <a:br>
              <a:rPr lang="ru-RU" sz="4000" dirty="0">
                <a:solidFill>
                  <a:srgbClr val="202122"/>
                </a:solidFill>
                <a:latin typeface="Arial" panose="020B0604020202020204" pitchFamily="34" charset="0"/>
              </a:rPr>
            </a:br>
            <a:endParaRPr lang="ru-RU" dirty="0"/>
          </a:p>
        </p:txBody>
      </p:sp>
      <p:sp>
        <p:nvSpPr>
          <p:cNvPr id="7" name="Прямоугольник 6"/>
          <p:cNvSpPr/>
          <p:nvPr/>
        </p:nvSpPr>
        <p:spPr>
          <a:xfrm>
            <a:off x="198772" y="924044"/>
            <a:ext cx="11377264" cy="461665"/>
          </a:xfrm>
          <a:prstGeom prst="rect">
            <a:avLst/>
          </a:prstGeom>
        </p:spPr>
        <p:txBody>
          <a:bodyPr wrap="square">
            <a:spAutoFit/>
          </a:bodyPr>
          <a:lstStyle/>
          <a:p>
            <a:r>
              <a:rPr lang="ru-RU" sz="2400" dirty="0" smtClean="0">
                <a:solidFill>
                  <a:srgbClr val="202122"/>
                </a:solidFill>
                <a:latin typeface="Arial" panose="020B0604020202020204" pitchFamily="34" charset="0"/>
              </a:rPr>
              <a:t>по</a:t>
            </a:r>
            <a:r>
              <a:rPr lang="ru-RU" sz="2400" dirty="0">
                <a:solidFill>
                  <a:srgbClr val="202122"/>
                </a:solidFill>
                <a:latin typeface="Arial" panose="020B0604020202020204" pitchFamily="34" charset="0"/>
              </a:rPr>
              <a:t> </a:t>
            </a:r>
            <a:r>
              <a:rPr lang="ru-RU" sz="2400" b="1" i="1" dirty="0">
                <a:solidFill>
                  <a:srgbClr val="0645AD"/>
                </a:solidFill>
                <a:latin typeface="Arial" panose="020B0604020202020204" pitchFamily="34" charset="0"/>
              </a:rPr>
              <a:t>закону Паскаля</a:t>
            </a:r>
            <a:r>
              <a:rPr lang="ru-RU" sz="2400" dirty="0">
                <a:solidFill>
                  <a:srgbClr val="202122"/>
                </a:solidFill>
                <a:latin typeface="Arial" panose="020B0604020202020204" pitchFamily="34" charset="0"/>
              </a:rPr>
              <a:t> жидкость давит не только на дно, но и на стенки сосуда</a:t>
            </a:r>
            <a:r>
              <a:rPr lang="ru-RU" sz="2400" dirty="0" smtClean="0">
                <a:solidFill>
                  <a:srgbClr val="202122"/>
                </a:solidFill>
                <a:latin typeface="Arial" panose="020B0604020202020204" pitchFamily="34" charset="0"/>
              </a:rPr>
              <a:t>.</a:t>
            </a:r>
            <a:endParaRPr lang="ru-RU" sz="2400" dirty="0">
              <a:solidFill>
                <a:srgbClr val="202122"/>
              </a:solidFill>
              <a:latin typeface="Arial" panose="020B0604020202020204" pitchFamily="34" charset="0"/>
            </a:endParaRPr>
          </a:p>
        </p:txBody>
      </p:sp>
      <p:sp>
        <p:nvSpPr>
          <p:cNvPr id="8" name="Прямоугольник 7"/>
          <p:cNvSpPr/>
          <p:nvPr/>
        </p:nvSpPr>
        <p:spPr>
          <a:xfrm>
            <a:off x="198773" y="3704729"/>
            <a:ext cx="3808996" cy="3139321"/>
          </a:xfrm>
          <a:prstGeom prst="rect">
            <a:avLst/>
          </a:prstGeom>
          <a:ln>
            <a:solidFill>
              <a:schemeClr val="bg2"/>
            </a:solidFill>
            <a:prstDash val="dash"/>
          </a:ln>
        </p:spPr>
        <p:txBody>
          <a:bodyPr wrap="square">
            <a:spAutoFit/>
          </a:bodyPr>
          <a:lstStyle/>
          <a:p>
            <a:pPr marL="285750" indent="-285750">
              <a:buFont typeface="Arial" panose="020B0604020202020204" pitchFamily="34" charset="0"/>
              <a:buChar char="•"/>
            </a:pPr>
            <a:r>
              <a:rPr lang="ru-RU" dirty="0" smtClean="0">
                <a:solidFill>
                  <a:srgbClr val="202122"/>
                </a:solidFill>
              </a:rPr>
              <a:t>Если стенки сосуда вертикальные, то силы давления жидкости на его стенки направлены горизонтально и не имеют вертикальной составляющей. </a:t>
            </a:r>
          </a:p>
          <a:p>
            <a:endParaRPr lang="ru-RU" u="sng" dirty="0" smtClean="0">
              <a:solidFill>
                <a:srgbClr val="202122"/>
              </a:solidFill>
            </a:endParaRPr>
          </a:p>
          <a:p>
            <a:r>
              <a:rPr lang="ru-RU" u="sng" dirty="0" smtClean="0">
                <a:solidFill>
                  <a:srgbClr val="202122"/>
                </a:solidFill>
              </a:rPr>
              <a:t>Следовательно</a:t>
            </a:r>
            <a:r>
              <a:rPr lang="ru-RU" u="sng" dirty="0" smtClean="0">
                <a:solidFill>
                  <a:srgbClr val="202122"/>
                </a:solidFill>
                <a:latin typeface="Arial" panose="020B0604020202020204" pitchFamily="34" charset="0"/>
              </a:rPr>
              <a:t>:</a:t>
            </a:r>
          </a:p>
          <a:p>
            <a:endParaRPr lang="ru-RU" dirty="0">
              <a:solidFill>
                <a:srgbClr val="202122"/>
              </a:solidFill>
              <a:latin typeface="Arial" panose="020B0604020202020204" pitchFamily="34" charset="0"/>
            </a:endParaRPr>
          </a:p>
          <a:p>
            <a:endParaRPr lang="ru-RU" dirty="0" smtClean="0">
              <a:solidFill>
                <a:srgbClr val="202122"/>
              </a:solidFill>
              <a:latin typeface="Arial" panose="020B0604020202020204" pitchFamily="34" charset="0"/>
            </a:endParaRPr>
          </a:p>
          <a:p>
            <a:endParaRPr lang="ru-RU" dirty="0">
              <a:solidFill>
                <a:srgbClr val="202122"/>
              </a:solidFill>
              <a:latin typeface="Arial" panose="020B0604020202020204" pitchFamily="34" charset="0"/>
            </a:endParaRPr>
          </a:p>
          <a:p>
            <a:endParaRPr lang="ru-RU" dirty="0" smtClean="0">
              <a:solidFill>
                <a:srgbClr val="202122"/>
              </a:solidFill>
              <a:latin typeface="Arial" panose="020B0604020202020204" pitchFamily="34" charset="0"/>
            </a:endParaRPr>
          </a:p>
        </p:txBody>
      </p:sp>
      <p:sp>
        <p:nvSpPr>
          <p:cNvPr id="9" name="Прямоугольник 8"/>
          <p:cNvSpPr/>
          <p:nvPr/>
        </p:nvSpPr>
        <p:spPr>
          <a:xfrm>
            <a:off x="4367808" y="3704729"/>
            <a:ext cx="7632848" cy="3139321"/>
          </a:xfrm>
          <a:prstGeom prst="rect">
            <a:avLst/>
          </a:prstGeom>
          <a:ln>
            <a:solidFill>
              <a:schemeClr val="bg2"/>
            </a:solidFill>
            <a:prstDash val="dash"/>
          </a:ln>
        </p:spPr>
        <p:txBody>
          <a:bodyPr wrap="square">
            <a:spAutoFit/>
          </a:bodyPr>
          <a:lstStyle/>
          <a:p>
            <a:pPr marL="285750" indent="-285750">
              <a:buFont typeface="Arial" panose="020B0604020202020204" pitchFamily="34" charset="0"/>
              <a:buChar char="•"/>
            </a:pPr>
            <a:r>
              <a:rPr lang="ru-RU" dirty="0" smtClean="0">
                <a:solidFill>
                  <a:srgbClr val="202122"/>
                </a:solidFill>
              </a:rPr>
              <a:t>Если </a:t>
            </a:r>
            <a:r>
              <a:rPr lang="ru-RU" dirty="0">
                <a:solidFill>
                  <a:srgbClr val="202122"/>
                </a:solidFill>
              </a:rPr>
              <a:t>же сосуд имеет наклонные стенки, давление жидкости на них имеет вертикальную составляющую. </a:t>
            </a:r>
            <a:endParaRPr lang="ru-RU" dirty="0" smtClean="0">
              <a:solidFill>
                <a:srgbClr val="202122"/>
              </a:solidFill>
            </a:endParaRPr>
          </a:p>
          <a:p>
            <a:pPr marL="285750" indent="-285750">
              <a:buFont typeface="Arial" panose="020B0604020202020204" pitchFamily="34" charset="0"/>
              <a:buChar char="•"/>
            </a:pPr>
            <a:r>
              <a:rPr lang="ru-RU" dirty="0" smtClean="0">
                <a:solidFill>
                  <a:srgbClr val="202122"/>
                </a:solidFill>
              </a:rPr>
              <a:t>В сужающемся </a:t>
            </a:r>
            <a:r>
              <a:rPr lang="ru-RU" dirty="0">
                <a:solidFill>
                  <a:srgbClr val="202122"/>
                </a:solidFill>
              </a:rPr>
              <a:t>кверху сосуде она направлена </a:t>
            </a:r>
            <a:r>
              <a:rPr lang="ru-RU" dirty="0" smtClean="0">
                <a:solidFill>
                  <a:srgbClr val="202122"/>
                </a:solidFill>
              </a:rPr>
              <a:t>вверх, а в расширяющемся </a:t>
            </a:r>
            <a:r>
              <a:rPr lang="ru-RU" dirty="0">
                <a:solidFill>
                  <a:srgbClr val="202122"/>
                </a:solidFill>
              </a:rPr>
              <a:t>кверху сосуде она направлена </a:t>
            </a:r>
            <a:r>
              <a:rPr lang="ru-RU" dirty="0" smtClean="0">
                <a:solidFill>
                  <a:srgbClr val="202122"/>
                </a:solidFill>
              </a:rPr>
              <a:t>вниз.</a:t>
            </a:r>
          </a:p>
          <a:p>
            <a:pPr marL="285750" indent="-285750">
              <a:buFont typeface="Arial" panose="020B0604020202020204" pitchFamily="34" charset="0"/>
              <a:buChar char="•"/>
            </a:pPr>
            <a:r>
              <a:rPr lang="ru-RU" dirty="0" smtClean="0">
                <a:solidFill>
                  <a:srgbClr val="202122"/>
                </a:solidFill>
              </a:rPr>
              <a:t> Вес </a:t>
            </a:r>
            <a:r>
              <a:rPr lang="ru-RU" dirty="0">
                <a:solidFill>
                  <a:srgbClr val="202122"/>
                </a:solidFill>
              </a:rPr>
              <a:t>жидкости в сосуде равен сумме вертикальных составляющих давления жидкости по всей внутренней площади сосуда, поэтому он и отличается от давления на </a:t>
            </a:r>
            <a:r>
              <a:rPr lang="ru-RU" dirty="0" smtClean="0">
                <a:solidFill>
                  <a:srgbClr val="202122"/>
                </a:solidFill>
              </a:rPr>
              <a:t>дно.</a:t>
            </a:r>
          </a:p>
          <a:p>
            <a:endParaRPr lang="ru-RU" b="0" i="0" u="sng" dirty="0" smtClean="0">
              <a:solidFill>
                <a:srgbClr val="202122"/>
              </a:solidFill>
              <a:effectLst/>
            </a:endParaRPr>
          </a:p>
          <a:p>
            <a:r>
              <a:rPr lang="ru-RU" b="0" i="0" u="sng" dirty="0" smtClean="0">
                <a:solidFill>
                  <a:srgbClr val="202122"/>
                </a:solidFill>
                <a:effectLst/>
              </a:rPr>
              <a:t>Следовательно:</a:t>
            </a:r>
          </a:p>
          <a:p>
            <a:endParaRPr lang="ru-RU" dirty="0">
              <a:solidFill>
                <a:srgbClr val="202122"/>
              </a:solidFill>
              <a:latin typeface="Arial" panose="020B0604020202020204" pitchFamily="34" charset="0"/>
            </a:endParaRPr>
          </a:p>
          <a:p>
            <a:endParaRPr lang="ru-RU" b="0" i="0" dirty="0">
              <a:solidFill>
                <a:srgbClr val="202122"/>
              </a:solidFill>
              <a:effectLst/>
              <a:latin typeface="Arial" panose="020B0604020202020204" pitchFamily="34" charset="0"/>
            </a:endParaRPr>
          </a:p>
        </p:txBody>
      </p:sp>
      <p:pic>
        <p:nvPicPr>
          <p:cNvPr id="10" name="Рисунок 9"/>
          <p:cNvPicPr>
            <a:picLocks noChangeAspect="1"/>
          </p:cNvPicPr>
          <p:nvPr/>
        </p:nvPicPr>
        <p:blipFill rotWithShape="1">
          <a:blip r:embed="rId4"/>
          <a:srcRect l="38048" t="1690" r="-487" b="1973"/>
          <a:stretch/>
        </p:blipFill>
        <p:spPr>
          <a:xfrm>
            <a:off x="8701148" y="1777454"/>
            <a:ext cx="2880320" cy="137724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aphicFrame>
        <p:nvGraphicFramePr>
          <p:cNvPr id="11" name="Object 5"/>
          <p:cNvGraphicFramePr>
            <a:graphicFrameLocks noChangeAspect="1"/>
          </p:cNvGraphicFramePr>
          <p:nvPr>
            <p:extLst>
              <p:ext uri="{D42A27DB-BD31-4B8C-83A1-F6EECF244321}">
                <p14:modId xmlns="" xmlns:p14="http://schemas.microsoft.com/office/powerpoint/2010/main" val="1888014371"/>
              </p:ext>
            </p:extLst>
          </p:nvPr>
        </p:nvGraphicFramePr>
        <p:xfrm>
          <a:off x="3647728" y="2714931"/>
          <a:ext cx="3772669" cy="546425"/>
        </p:xfrm>
        <a:graphic>
          <a:graphicData uri="http://schemas.openxmlformats.org/presentationml/2006/ole">
            <p:oleObj spid="_x0000_s11365" name="Уравнение" r:id="rId5" imgW="1930320" imgH="279360" progId="Equation.3">
              <p:embed/>
            </p:oleObj>
          </a:graphicData>
        </a:graphic>
      </p:graphicFrame>
      <p:graphicFrame>
        <p:nvGraphicFramePr>
          <p:cNvPr id="13" name="Object 5"/>
          <p:cNvGraphicFramePr>
            <a:graphicFrameLocks noChangeAspect="1"/>
          </p:cNvGraphicFramePr>
          <p:nvPr>
            <p:extLst>
              <p:ext uri="{D42A27DB-BD31-4B8C-83A1-F6EECF244321}">
                <p14:modId xmlns="" xmlns:p14="http://schemas.microsoft.com/office/powerpoint/2010/main" val="753762190"/>
              </p:ext>
            </p:extLst>
          </p:nvPr>
        </p:nvGraphicFramePr>
        <p:xfrm>
          <a:off x="6986405" y="5699160"/>
          <a:ext cx="3602236" cy="543346"/>
        </p:xfrm>
        <a:graphic>
          <a:graphicData uri="http://schemas.openxmlformats.org/presentationml/2006/ole">
            <p:oleObj spid="_x0000_s11366" name="Уравнение" r:id="rId6" imgW="1854000" imgH="279360" progId="Equation.3">
              <p:embed/>
            </p:oleObj>
          </a:graphicData>
        </a:graphic>
      </p:graphicFrame>
      <p:pic>
        <p:nvPicPr>
          <p:cNvPr id="15" name="Рисунок 14"/>
          <p:cNvPicPr>
            <a:picLocks noChangeAspect="1"/>
          </p:cNvPicPr>
          <p:nvPr/>
        </p:nvPicPr>
        <p:blipFill rotWithShape="1">
          <a:blip r:embed="rId4"/>
          <a:srcRect t="8684" r="61588" b="4623"/>
          <a:stretch/>
        </p:blipFill>
        <p:spPr>
          <a:xfrm>
            <a:off x="861954" y="1836067"/>
            <a:ext cx="1872208" cy="130951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aphicFrame>
        <p:nvGraphicFramePr>
          <p:cNvPr id="16" name="Object 5"/>
          <p:cNvGraphicFramePr>
            <a:graphicFrameLocks noChangeAspect="1"/>
          </p:cNvGraphicFramePr>
          <p:nvPr>
            <p:extLst>
              <p:ext uri="{D42A27DB-BD31-4B8C-83A1-F6EECF244321}">
                <p14:modId xmlns="" xmlns:p14="http://schemas.microsoft.com/office/powerpoint/2010/main" val="1142100582"/>
              </p:ext>
            </p:extLst>
          </p:nvPr>
        </p:nvGraphicFramePr>
        <p:xfrm>
          <a:off x="4506236" y="2170065"/>
          <a:ext cx="1236153" cy="390807"/>
        </p:xfrm>
        <a:graphic>
          <a:graphicData uri="http://schemas.openxmlformats.org/presentationml/2006/ole">
            <p:oleObj spid="_x0000_s11367" name="Уравнение" r:id="rId7" imgW="723600" imgH="228600" progId="Equation.3">
              <p:embed/>
            </p:oleObj>
          </a:graphicData>
        </a:graphic>
      </p:graphicFrame>
      <p:graphicFrame>
        <p:nvGraphicFramePr>
          <p:cNvPr id="17" name="Object 5"/>
          <p:cNvGraphicFramePr>
            <a:graphicFrameLocks noChangeAspect="1"/>
          </p:cNvGraphicFramePr>
          <p:nvPr>
            <p:extLst>
              <p:ext uri="{D42A27DB-BD31-4B8C-83A1-F6EECF244321}">
                <p14:modId xmlns="" xmlns:p14="http://schemas.microsoft.com/office/powerpoint/2010/main" val="200536944"/>
              </p:ext>
            </p:extLst>
          </p:nvPr>
        </p:nvGraphicFramePr>
        <p:xfrm>
          <a:off x="3404700" y="1487838"/>
          <a:ext cx="1323148" cy="682227"/>
        </p:xfrm>
        <a:graphic>
          <a:graphicData uri="http://schemas.openxmlformats.org/presentationml/2006/ole">
            <p:oleObj spid="_x0000_s11368" name="Уравнение" r:id="rId8" imgW="761760" imgH="393480" progId="Equation.3">
              <p:embed/>
            </p:oleObj>
          </a:graphicData>
        </a:graphic>
      </p:graphicFrame>
      <p:graphicFrame>
        <p:nvGraphicFramePr>
          <p:cNvPr id="18" name="Object 5"/>
          <p:cNvGraphicFramePr>
            <a:graphicFrameLocks noChangeAspect="1"/>
          </p:cNvGraphicFramePr>
          <p:nvPr>
            <p:extLst>
              <p:ext uri="{D42A27DB-BD31-4B8C-83A1-F6EECF244321}">
                <p14:modId xmlns="" xmlns:p14="http://schemas.microsoft.com/office/powerpoint/2010/main" val="3441551686"/>
              </p:ext>
            </p:extLst>
          </p:nvPr>
        </p:nvGraphicFramePr>
        <p:xfrm>
          <a:off x="335360" y="5970833"/>
          <a:ext cx="3231629" cy="583162"/>
        </p:xfrm>
        <a:graphic>
          <a:graphicData uri="http://schemas.openxmlformats.org/presentationml/2006/ole">
            <p:oleObj spid="_x0000_s11369" name="Уравнение" r:id="rId9" imgW="1549080" imgH="279360" progId="Equation.3">
              <p:embed/>
            </p:oleObj>
          </a:graphicData>
        </a:graphic>
      </p:graphicFrame>
      <p:graphicFrame>
        <p:nvGraphicFramePr>
          <p:cNvPr id="19" name="Object 5"/>
          <p:cNvGraphicFramePr>
            <a:graphicFrameLocks noChangeAspect="1"/>
          </p:cNvGraphicFramePr>
          <p:nvPr>
            <p:extLst>
              <p:ext uri="{D42A27DB-BD31-4B8C-83A1-F6EECF244321}">
                <p14:modId xmlns="" xmlns:p14="http://schemas.microsoft.com/office/powerpoint/2010/main" val="1189088081"/>
              </p:ext>
            </p:extLst>
          </p:nvPr>
        </p:nvGraphicFramePr>
        <p:xfrm>
          <a:off x="6960096" y="6269569"/>
          <a:ext cx="3243784" cy="492648"/>
        </p:xfrm>
        <a:graphic>
          <a:graphicData uri="http://schemas.openxmlformats.org/presentationml/2006/ole">
            <p:oleObj spid="_x0000_s11370" name="Уравнение" r:id="rId10" imgW="1841400" imgH="279360" progId="Equation.3">
              <p:embed/>
            </p:oleObj>
          </a:graphicData>
        </a:graphic>
      </p:graphicFrame>
      <p:graphicFrame>
        <p:nvGraphicFramePr>
          <p:cNvPr id="20" name="Object 5"/>
          <p:cNvGraphicFramePr>
            <a:graphicFrameLocks noChangeAspect="1"/>
          </p:cNvGraphicFramePr>
          <p:nvPr>
            <p:extLst>
              <p:ext uri="{D42A27DB-BD31-4B8C-83A1-F6EECF244321}">
                <p14:modId xmlns="" xmlns:p14="http://schemas.microsoft.com/office/powerpoint/2010/main" val="3343230410"/>
              </p:ext>
            </p:extLst>
          </p:nvPr>
        </p:nvGraphicFramePr>
        <p:xfrm>
          <a:off x="5964916" y="1640867"/>
          <a:ext cx="1395156" cy="391837"/>
        </p:xfrm>
        <a:graphic>
          <a:graphicData uri="http://schemas.openxmlformats.org/presentationml/2006/ole">
            <p:oleObj spid="_x0000_s11371" name="Уравнение" r:id="rId11" imgW="723600" imgH="203040" progId="Equation.3">
              <p:embed/>
            </p:oleObj>
          </a:graphicData>
        </a:graphic>
      </p:graphicFrame>
    </p:spTree>
    <p:extLst>
      <p:ext uri="{BB962C8B-B14F-4D97-AF65-F5344CB8AC3E}">
        <p14:creationId xmlns="" xmlns:p14="http://schemas.microsoft.com/office/powerpoint/2010/main" val="237757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Содержание</a:t>
            </a:r>
            <a:endParaRPr lang="ru-RU" dirty="0"/>
          </a:p>
        </p:txBody>
      </p:sp>
      <p:sp>
        <p:nvSpPr>
          <p:cNvPr id="3" name="Объект 2"/>
          <p:cNvSpPr>
            <a:spLocks noGrp="1"/>
          </p:cNvSpPr>
          <p:nvPr>
            <p:ph idx="1"/>
          </p:nvPr>
        </p:nvSpPr>
        <p:spPr>
          <a:xfrm>
            <a:off x="853430" y="2260400"/>
            <a:ext cx="10515600" cy="4351338"/>
          </a:xfrm>
        </p:spPr>
        <p:txBody>
          <a:bodyPr>
            <a:normAutofit/>
          </a:bodyPr>
          <a:lstStyle/>
          <a:p>
            <a:r>
              <a:rPr lang="ru-RU" dirty="0"/>
              <a:t>На любой </a:t>
            </a:r>
            <a:r>
              <a:rPr lang="ru-RU" dirty="0" smtClean="0"/>
              <a:t>странице </a:t>
            </a:r>
            <a:r>
              <a:rPr lang="ru-RU" dirty="0"/>
              <a:t>презентации </a:t>
            </a:r>
            <a:r>
              <a:rPr lang="ru-RU" dirty="0" smtClean="0"/>
              <a:t>нажав                                 </a:t>
            </a:r>
            <a:r>
              <a:rPr lang="ru-RU" dirty="0"/>
              <a:t>вернетесь  на слайд  «</a:t>
            </a:r>
            <a:r>
              <a:rPr lang="ru-RU" dirty="0" smtClean="0"/>
              <a:t>Содержание» </a:t>
            </a:r>
          </a:p>
          <a:p>
            <a:endParaRPr lang="ru-RU" dirty="0"/>
          </a:p>
          <a:p>
            <a:r>
              <a:rPr lang="ru-RU" dirty="0" smtClean="0"/>
              <a:t>Перейти к «Теории»                                             Перейти  к «Задачам»</a:t>
            </a:r>
            <a:endParaRPr lang="ru-RU" dirty="0"/>
          </a:p>
        </p:txBody>
      </p:sp>
      <p:sp>
        <p:nvSpPr>
          <p:cNvPr id="7" name="TextBox 6"/>
          <p:cNvSpPr txBox="1"/>
          <p:nvPr/>
        </p:nvSpPr>
        <p:spPr>
          <a:xfrm>
            <a:off x="4295800" y="6011683"/>
            <a:ext cx="3600400" cy="584775"/>
          </a:xfrm>
          <a:prstGeom prst="rect">
            <a:avLst/>
          </a:prstGeom>
          <a:noFill/>
        </p:spPr>
        <p:txBody>
          <a:bodyPr wrap="square" rtlCol="0">
            <a:spAutoFit/>
          </a:bodyPr>
          <a:lstStyle/>
          <a:p>
            <a:r>
              <a:rPr lang="ru-RU" sz="3200" dirty="0" smtClean="0">
                <a:hlinkClick r:id="rId2" action="ppaction://hlinksldjump"/>
              </a:rPr>
              <a:t>Вернуться в начало</a:t>
            </a:r>
            <a:endParaRPr lang="ru-RU" sz="3200" dirty="0"/>
          </a:p>
        </p:txBody>
      </p:sp>
      <p:sp>
        <p:nvSpPr>
          <p:cNvPr id="8" name="Выгнутая вправо стрелка 7"/>
          <p:cNvSpPr/>
          <p:nvPr/>
        </p:nvSpPr>
        <p:spPr>
          <a:xfrm>
            <a:off x="2979453" y="4149080"/>
            <a:ext cx="1096342" cy="888148"/>
          </a:xfrm>
          <a:prstGeom prst="curvedLeftArrow">
            <a:avLst>
              <a:gd name="adj1" fmla="val 0"/>
              <a:gd name="adj2" fmla="val 5984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Выгнутая вправо стрелка 8"/>
          <p:cNvSpPr/>
          <p:nvPr/>
        </p:nvSpPr>
        <p:spPr>
          <a:xfrm>
            <a:off x="10019071" y="4293098"/>
            <a:ext cx="1096342" cy="888148"/>
          </a:xfrm>
          <a:prstGeom prst="curvedLeftArrow">
            <a:avLst>
              <a:gd name="adj1" fmla="val 0"/>
              <a:gd name="adj2" fmla="val 5984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0" name="Рисунок 9">
            <a:hlinkClick r:id="rId3" action="ppaction://hlinksldjump"/>
          </p:cNvPr>
          <p:cNvPicPr>
            <a:picLocks noChangeAspect="1"/>
          </p:cNvPicPr>
          <p:nvPr/>
        </p:nvPicPr>
        <p:blipFill rotWithShape="1">
          <a:blip r:embed="rId4" cstate="print">
            <a:extLst>
              <a:ext uri="{28A0092B-C50C-407E-A947-70E740481C1C}">
                <a14:useLocalDpi xmlns="" xmlns:a14="http://schemas.microsoft.com/office/drawing/2010/main" val="0"/>
              </a:ext>
            </a:extLst>
          </a:blip>
          <a:srcRect l="11601" t="17466" r="9934" b="15581"/>
          <a:stretch/>
        </p:blipFill>
        <p:spPr>
          <a:xfrm>
            <a:off x="1066190" y="4293098"/>
            <a:ext cx="1747087" cy="14882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Рисунок 10">
            <a:hlinkClick r:id="rId5" action="ppaction://hlinksldjump"/>
          </p:cNvPr>
          <p:cNvPicPr>
            <a:picLocks noChangeAspect="1"/>
          </p:cNvPicPr>
          <p:nvPr/>
        </p:nvPicPr>
        <p:blipFill rotWithShape="1">
          <a:blip r:embed="rId4" cstate="print">
            <a:extLst>
              <a:ext uri="{28A0092B-C50C-407E-A947-70E740481C1C}">
                <a14:useLocalDpi xmlns="" xmlns:a14="http://schemas.microsoft.com/office/drawing/2010/main" val="0"/>
              </a:ext>
            </a:extLst>
          </a:blip>
          <a:srcRect l="11601" t="17466" r="9934" b="15581"/>
          <a:stretch/>
        </p:blipFill>
        <p:spPr>
          <a:xfrm>
            <a:off x="8219169" y="4523423"/>
            <a:ext cx="1747087" cy="14882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Рисунок 4">
            <a:hlinkClick r:id="rId6" action="ppaction://hlinksldjump"/>
          </p:cNvPr>
          <p:cNvPicPr>
            <a:picLocks noChangeAspect="1"/>
          </p:cNvPicPr>
          <p:nvPr/>
        </p:nvPicPr>
        <p:blipFill>
          <a:blip r:embed="rId7"/>
          <a:stretch>
            <a:fillRect/>
          </a:stretch>
        </p:blipFill>
        <p:spPr>
          <a:xfrm>
            <a:off x="8219169" y="1355146"/>
            <a:ext cx="1747087" cy="1695046"/>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688188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864780" y="3877828"/>
            <a:ext cx="7064986" cy="2246769"/>
          </a:xfrm>
          <a:prstGeom prst="rect">
            <a:avLst/>
          </a:prstGeom>
          <a:ln>
            <a:solidFill>
              <a:schemeClr val="accent2"/>
            </a:solidFill>
          </a:ln>
        </p:spPr>
        <p:txBody>
          <a:bodyPr wrap="square">
            <a:spAutoFit/>
          </a:bodyPr>
          <a:lstStyle/>
          <a:p>
            <a:r>
              <a:rPr lang="ru-RU" sz="2800" dirty="0" smtClean="0"/>
              <a:t>2 занятие</a:t>
            </a:r>
          </a:p>
          <a:p>
            <a:endParaRPr lang="ru-RU" sz="2800" dirty="0"/>
          </a:p>
          <a:p>
            <a:r>
              <a:rPr lang="ru-RU" sz="2800" dirty="0"/>
              <a:t>Давление газа и жидкости. Передача давления жидкостью и газом. Закон Паскаля. Гидростатический парадокс. </a:t>
            </a:r>
          </a:p>
        </p:txBody>
      </p:sp>
      <p:pic>
        <p:nvPicPr>
          <p:cNvPr id="16" name="Рисунок 15">
            <a:hlinkClick r:id="rId3" action="ppaction://hlinksldjump"/>
          </p:cNvPr>
          <p:cNvPicPr>
            <a:picLocks noChangeAspect="1"/>
          </p:cNvPicPr>
          <p:nvPr/>
        </p:nvPicPr>
        <p:blipFill>
          <a:blip r:embed="rId4"/>
          <a:stretch>
            <a:fillRect/>
          </a:stretch>
        </p:blipFill>
        <p:spPr>
          <a:xfrm>
            <a:off x="11208568" y="5852864"/>
            <a:ext cx="881872" cy="855603"/>
          </a:xfrm>
          <a:prstGeom prst="rect">
            <a:avLst/>
          </a:prstGeom>
          <a:ln>
            <a:noFill/>
          </a:ln>
          <a:effectLst>
            <a:outerShdw blurRad="190500" algn="tl" rotWithShape="0">
              <a:srgbClr val="000000">
                <a:alpha val="70000"/>
              </a:srgbClr>
            </a:outerShdw>
          </a:effectLst>
        </p:spPr>
      </p:pic>
      <p:sp>
        <p:nvSpPr>
          <p:cNvPr id="2" name="Заголовок 1"/>
          <p:cNvSpPr>
            <a:spLocks noGrp="1"/>
          </p:cNvSpPr>
          <p:nvPr>
            <p:ph type="title"/>
          </p:nvPr>
        </p:nvSpPr>
        <p:spPr>
          <a:xfrm>
            <a:off x="803130" y="116633"/>
            <a:ext cx="10515600" cy="1152128"/>
          </a:xfrm>
        </p:spPr>
        <p:txBody>
          <a:bodyPr/>
          <a:lstStyle/>
          <a:p>
            <a:pPr algn="ctr"/>
            <a:r>
              <a:rPr lang="ru-RU" dirty="0" smtClean="0"/>
              <a:t>Теория</a:t>
            </a:r>
            <a:endParaRPr lang="ru-RU" dirty="0"/>
          </a:p>
        </p:txBody>
      </p:sp>
      <p:sp>
        <p:nvSpPr>
          <p:cNvPr id="3" name="Объект 2"/>
          <p:cNvSpPr>
            <a:spLocks noGrp="1"/>
          </p:cNvSpPr>
          <p:nvPr>
            <p:ph idx="1"/>
          </p:nvPr>
        </p:nvSpPr>
        <p:spPr>
          <a:xfrm>
            <a:off x="203724" y="1465301"/>
            <a:ext cx="4023293" cy="744129"/>
          </a:xfrm>
        </p:spPr>
        <p:txBody>
          <a:bodyPr>
            <a:normAutofit/>
          </a:bodyPr>
          <a:lstStyle/>
          <a:p>
            <a:pPr marL="0" indent="0">
              <a:buNone/>
            </a:pPr>
            <a:r>
              <a:rPr lang="ru-RU" dirty="0" smtClean="0"/>
              <a:t>Давление твердых тел</a:t>
            </a:r>
          </a:p>
          <a:p>
            <a:endParaRPr lang="ru-RU" dirty="0" smtClean="0"/>
          </a:p>
          <a:p>
            <a:endParaRPr lang="ru-RU" dirty="0" smtClean="0"/>
          </a:p>
        </p:txBody>
      </p:sp>
      <p:sp>
        <p:nvSpPr>
          <p:cNvPr id="5" name="Прямоугольник 4"/>
          <p:cNvSpPr/>
          <p:nvPr/>
        </p:nvSpPr>
        <p:spPr>
          <a:xfrm>
            <a:off x="695400" y="6246359"/>
            <a:ext cx="6096000" cy="123111"/>
          </a:xfrm>
          <a:prstGeom prst="rect">
            <a:avLst/>
          </a:prstGeom>
        </p:spPr>
        <p:txBody>
          <a:bodyPr>
            <a:spAutoFit/>
          </a:bodyPr>
          <a:lstStyle/>
          <a:p>
            <a:r>
              <a:rPr lang="ru-RU" sz="200" dirty="0"/>
              <a:t>https://st2.depositphotos.com/1104517/11918/v/950/depositphotos_119185930-stock-illustration-emoticon-with-big-toothy-smile.jpg</a:t>
            </a:r>
          </a:p>
        </p:txBody>
      </p:sp>
      <p:sp>
        <p:nvSpPr>
          <p:cNvPr id="8" name="Прямоугольник 7"/>
          <p:cNvSpPr/>
          <p:nvPr/>
        </p:nvSpPr>
        <p:spPr>
          <a:xfrm>
            <a:off x="9224054" y="1453811"/>
            <a:ext cx="2568780" cy="523220"/>
          </a:xfrm>
          <a:prstGeom prst="rect">
            <a:avLst/>
          </a:prstGeom>
        </p:spPr>
        <p:txBody>
          <a:bodyPr wrap="none">
            <a:spAutoFit/>
          </a:bodyPr>
          <a:lstStyle/>
          <a:p>
            <a:r>
              <a:rPr lang="ru-RU" sz="2800" dirty="0"/>
              <a:t>Давление газов</a:t>
            </a:r>
          </a:p>
        </p:txBody>
      </p:sp>
      <p:sp>
        <p:nvSpPr>
          <p:cNvPr id="9" name="Прямоугольник 8"/>
          <p:cNvSpPr/>
          <p:nvPr/>
        </p:nvSpPr>
        <p:spPr>
          <a:xfrm>
            <a:off x="4310002" y="1434274"/>
            <a:ext cx="3239798" cy="523220"/>
          </a:xfrm>
          <a:prstGeom prst="rect">
            <a:avLst/>
          </a:prstGeom>
        </p:spPr>
        <p:txBody>
          <a:bodyPr wrap="none">
            <a:spAutoFit/>
          </a:bodyPr>
          <a:lstStyle/>
          <a:p>
            <a:r>
              <a:rPr lang="ru-RU" sz="2800" dirty="0"/>
              <a:t>Давление жидкости</a:t>
            </a:r>
          </a:p>
        </p:txBody>
      </p:sp>
      <p:sp>
        <p:nvSpPr>
          <p:cNvPr id="10" name="Выгнутая вправо стрелка 9"/>
          <p:cNvSpPr/>
          <p:nvPr/>
        </p:nvSpPr>
        <p:spPr>
          <a:xfrm>
            <a:off x="1974037" y="1890506"/>
            <a:ext cx="1096342" cy="888148"/>
          </a:xfrm>
          <a:prstGeom prst="curvedLeftArrow">
            <a:avLst>
              <a:gd name="adj1" fmla="val 0"/>
              <a:gd name="adj2" fmla="val 5984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tx1"/>
              </a:solidFill>
            </a:endParaRPr>
          </a:p>
        </p:txBody>
      </p:sp>
      <p:sp>
        <p:nvSpPr>
          <p:cNvPr id="11" name="Выгнутая вправо стрелка 10"/>
          <p:cNvSpPr/>
          <p:nvPr/>
        </p:nvSpPr>
        <p:spPr>
          <a:xfrm>
            <a:off x="6053421" y="1837366"/>
            <a:ext cx="1096342" cy="888148"/>
          </a:xfrm>
          <a:prstGeom prst="curvedLeftArrow">
            <a:avLst>
              <a:gd name="adj1" fmla="val 0"/>
              <a:gd name="adj2" fmla="val 5984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Выгнутая вправо стрелка 11"/>
          <p:cNvSpPr/>
          <p:nvPr/>
        </p:nvSpPr>
        <p:spPr>
          <a:xfrm>
            <a:off x="10770559" y="1927329"/>
            <a:ext cx="1096342" cy="888148"/>
          </a:xfrm>
          <a:prstGeom prst="curvedLeftArrow">
            <a:avLst>
              <a:gd name="adj1" fmla="val 0"/>
              <a:gd name="adj2" fmla="val 5984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7" name="Рисунок 16">
            <a:hlinkClick r:id="rId5" action="ppaction://hlinksldjump"/>
          </p:cNvPr>
          <p:cNvPicPr>
            <a:picLocks noChangeAspect="1"/>
          </p:cNvPicPr>
          <p:nvPr/>
        </p:nvPicPr>
        <p:blipFill rotWithShape="1">
          <a:blip r:embed="rId6"/>
          <a:srcRect t="5983" r="4011"/>
          <a:stretch/>
        </p:blipFill>
        <p:spPr>
          <a:xfrm>
            <a:off x="4864780" y="2004168"/>
            <a:ext cx="1188641" cy="1198472"/>
          </a:xfrm>
          <a:prstGeom prst="rect">
            <a:avLst/>
          </a:prstGeom>
          <a:ln>
            <a:noFill/>
          </a:ln>
          <a:effectLst>
            <a:outerShdw blurRad="190500" algn="tl" rotWithShape="0">
              <a:srgbClr val="000000">
                <a:alpha val="70000"/>
              </a:srgbClr>
            </a:outerShdw>
          </a:effectLst>
        </p:spPr>
      </p:pic>
      <p:sp>
        <p:nvSpPr>
          <p:cNvPr id="13" name="Прямоугольник 12"/>
          <p:cNvSpPr/>
          <p:nvPr/>
        </p:nvSpPr>
        <p:spPr>
          <a:xfrm>
            <a:off x="335360" y="3877828"/>
            <a:ext cx="4236092" cy="2246769"/>
          </a:xfrm>
          <a:prstGeom prst="rect">
            <a:avLst/>
          </a:prstGeom>
          <a:ln>
            <a:solidFill>
              <a:schemeClr val="accent2"/>
            </a:solidFill>
          </a:ln>
        </p:spPr>
        <p:txBody>
          <a:bodyPr wrap="square">
            <a:spAutoFit/>
          </a:bodyPr>
          <a:lstStyle/>
          <a:p>
            <a:r>
              <a:rPr lang="en-US" sz="2800" dirty="0"/>
              <a:t>1 </a:t>
            </a:r>
            <a:r>
              <a:rPr lang="ru-RU" sz="2800" dirty="0" smtClean="0"/>
              <a:t>занятие</a:t>
            </a:r>
          </a:p>
          <a:p>
            <a:endParaRPr lang="ru-RU" sz="2800" dirty="0"/>
          </a:p>
          <a:p>
            <a:r>
              <a:rPr lang="ru-RU" sz="2800" dirty="0"/>
              <a:t>Давление и сила давления. Передача давления твердым телом</a:t>
            </a:r>
          </a:p>
        </p:txBody>
      </p:sp>
      <p:pic>
        <p:nvPicPr>
          <p:cNvPr id="18" name="Рисунок 17">
            <a:hlinkClick r:id="rId7" action="ppaction://hlinkpres?slideindex=1&amp;slidetitle="/>
          </p:cNvPr>
          <p:cNvPicPr>
            <a:picLocks noChangeAspect="1"/>
          </p:cNvPicPr>
          <p:nvPr/>
        </p:nvPicPr>
        <p:blipFill>
          <a:blip r:embed="rId8" cstate="print"/>
          <a:stretch>
            <a:fillRect/>
          </a:stretch>
        </p:blipFill>
        <p:spPr>
          <a:xfrm>
            <a:off x="736808" y="2039046"/>
            <a:ext cx="1198931" cy="1163594"/>
          </a:xfrm>
          <a:prstGeom prst="rect">
            <a:avLst/>
          </a:prstGeom>
          <a:ln>
            <a:noFill/>
          </a:ln>
          <a:effectLst>
            <a:outerShdw blurRad="190500" algn="tl" rotWithShape="0">
              <a:srgbClr val="000000">
                <a:alpha val="70000"/>
              </a:srgbClr>
            </a:outerShdw>
          </a:effectLst>
        </p:spPr>
      </p:pic>
      <p:pic>
        <p:nvPicPr>
          <p:cNvPr id="7" name="Рисунок 6">
            <a:hlinkClick r:id="rId9" action="ppaction://hlinksldjump"/>
          </p:cNvPr>
          <p:cNvPicPr>
            <a:picLocks noChangeAspect="1"/>
          </p:cNvPicPr>
          <p:nvPr/>
        </p:nvPicPr>
        <p:blipFill>
          <a:blip r:embed="rId10" cstate="print"/>
          <a:stretch>
            <a:fillRect/>
          </a:stretch>
        </p:blipFill>
        <p:spPr>
          <a:xfrm>
            <a:off x="9480376" y="2159178"/>
            <a:ext cx="1233130" cy="1132671"/>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1142693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Задачи. </a:t>
            </a:r>
            <a:r>
              <a:rPr lang="ru-RU" dirty="0" smtClean="0"/>
              <a:t>Давление газов и жидкостей</a:t>
            </a:r>
            <a:endParaRPr lang="ru-RU" dirty="0"/>
          </a:p>
        </p:txBody>
      </p:sp>
      <p:sp>
        <p:nvSpPr>
          <p:cNvPr id="3" name="Объект 2"/>
          <p:cNvSpPr>
            <a:spLocks noGrp="1"/>
          </p:cNvSpPr>
          <p:nvPr>
            <p:ph idx="1"/>
          </p:nvPr>
        </p:nvSpPr>
        <p:spPr>
          <a:xfrm>
            <a:off x="119336" y="1887819"/>
            <a:ext cx="4105672" cy="1387351"/>
          </a:xfrm>
        </p:spPr>
        <p:txBody>
          <a:bodyPr>
            <a:normAutofit/>
          </a:bodyPr>
          <a:lstStyle/>
          <a:p>
            <a:pPr marL="0" indent="0">
              <a:buNone/>
            </a:pPr>
            <a:r>
              <a:rPr lang="ru-RU" dirty="0" smtClean="0"/>
              <a:t>Давление газов</a:t>
            </a:r>
          </a:p>
          <a:p>
            <a:endParaRPr lang="ru-RU" dirty="0" smtClean="0"/>
          </a:p>
          <a:p>
            <a:endParaRPr lang="ru-RU" dirty="0" smtClean="0"/>
          </a:p>
        </p:txBody>
      </p:sp>
      <p:sp>
        <p:nvSpPr>
          <p:cNvPr id="5" name="Прямоугольник 4"/>
          <p:cNvSpPr/>
          <p:nvPr/>
        </p:nvSpPr>
        <p:spPr>
          <a:xfrm>
            <a:off x="695400" y="6246359"/>
            <a:ext cx="6096000" cy="123111"/>
          </a:xfrm>
          <a:prstGeom prst="rect">
            <a:avLst/>
          </a:prstGeom>
        </p:spPr>
        <p:txBody>
          <a:bodyPr>
            <a:spAutoFit/>
          </a:bodyPr>
          <a:lstStyle/>
          <a:p>
            <a:r>
              <a:rPr lang="ru-RU" sz="200" dirty="0"/>
              <a:t>https://st2.depositphotos.com/1104517/11918/v/950/depositphotos_119185930-stock-illustration-emoticon-with-big-toothy-smile.jpg</a:t>
            </a:r>
          </a:p>
        </p:txBody>
      </p:sp>
      <p:sp>
        <p:nvSpPr>
          <p:cNvPr id="10" name="Выгнутая вправо стрелка 9"/>
          <p:cNvSpPr/>
          <p:nvPr/>
        </p:nvSpPr>
        <p:spPr>
          <a:xfrm>
            <a:off x="2352000" y="2361005"/>
            <a:ext cx="1096342" cy="888148"/>
          </a:xfrm>
          <a:prstGeom prst="curvedLeftArrow">
            <a:avLst>
              <a:gd name="adj1" fmla="val 0"/>
              <a:gd name="adj2" fmla="val 5984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tx1"/>
              </a:solidFill>
            </a:endParaRPr>
          </a:p>
        </p:txBody>
      </p:sp>
      <p:sp>
        <p:nvSpPr>
          <p:cNvPr id="13" name="Объект 2"/>
          <p:cNvSpPr txBox="1">
            <a:spLocks/>
          </p:cNvSpPr>
          <p:nvPr/>
        </p:nvSpPr>
        <p:spPr>
          <a:xfrm>
            <a:off x="4295800" y="1672206"/>
            <a:ext cx="789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2400" dirty="0" smtClean="0"/>
              <a:t>Задача 1 </a:t>
            </a:r>
            <a:r>
              <a:rPr lang="ru-RU" sz="2400" dirty="0" smtClean="0">
                <a:hlinkClick r:id="rId3" action="ppaction://hlinksldjump"/>
              </a:rPr>
              <a:t>«Волейбольные мячи» </a:t>
            </a:r>
            <a:r>
              <a:rPr lang="ru-RU" sz="2400" dirty="0" smtClean="0"/>
              <a:t>(на  </a:t>
            </a:r>
            <a:r>
              <a:rPr lang="en-US" sz="2400" dirty="0" smtClean="0"/>
              <a:t>3 </a:t>
            </a:r>
            <a:r>
              <a:rPr lang="ru-RU" sz="2400" dirty="0" smtClean="0"/>
              <a:t>слайдах)</a:t>
            </a:r>
          </a:p>
          <a:p>
            <a:pPr marL="0" indent="0">
              <a:buNone/>
            </a:pPr>
            <a:r>
              <a:rPr lang="ru-RU" sz="2400" dirty="0" smtClean="0"/>
              <a:t>Задача 2  </a:t>
            </a:r>
            <a:r>
              <a:rPr lang="ru-RU" sz="2400" dirty="0" smtClean="0">
                <a:hlinkClick r:id="rId4" action="ppaction://hlinksldjump"/>
              </a:rPr>
              <a:t>«Сочные шары»</a:t>
            </a:r>
            <a:r>
              <a:rPr lang="ru-RU" sz="2400" dirty="0" smtClean="0">
                <a:hlinkClick r:id="rId5" action="ppaction://hlinkpres?slideindex=1&amp;slidetitle="/>
              </a:rPr>
              <a:t> </a:t>
            </a:r>
            <a:r>
              <a:rPr lang="ru-RU" sz="2400" dirty="0" smtClean="0"/>
              <a:t>(на 2 слайдах)</a:t>
            </a:r>
          </a:p>
          <a:p>
            <a:pPr marL="0" indent="0">
              <a:buNone/>
            </a:pPr>
            <a:r>
              <a:rPr lang="ru-RU" sz="2400" dirty="0" smtClean="0"/>
              <a:t>Задача 3 </a:t>
            </a:r>
            <a:r>
              <a:rPr lang="ru-RU" sz="2400" dirty="0" smtClean="0">
                <a:hlinkClick r:id="rId6" action="ppaction://hlinksldjump"/>
              </a:rPr>
              <a:t>«Давление меда» </a:t>
            </a:r>
            <a:r>
              <a:rPr lang="ru-RU" sz="2400" dirty="0" smtClean="0"/>
              <a:t>(на 2 слайдах)</a:t>
            </a:r>
          </a:p>
          <a:p>
            <a:pPr marL="0" indent="0">
              <a:buNone/>
            </a:pPr>
            <a:endParaRPr lang="ru-RU" sz="2400" dirty="0" smtClean="0"/>
          </a:p>
          <a:p>
            <a:pPr marL="0" indent="0">
              <a:buNone/>
            </a:pPr>
            <a:endParaRPr lang="ru-RU" sz="2400" dirty="0" smtClean="0"/>
          </a:p>
          <a:p>
            <a:pPr marL="0" indent="0">
              <a:buNone/>
            </a:pPr>
            <a:endParaRPr lang="ru-RU" sz="2400" dirty="0" smtClean="0"/>
          </a:p>
          <a:p>
            <a:pPr marL="0" indent="0">
              <a:buNone/>
            </a:pPr>
            <a:endParaRPr lang="ru-RU" sz="2400" dirty="0" smtClean="0"/>
          </a:p>
        </p:txBody>
      </p:sp>
      <p:pic>
        <p:nvPicPr>
          <p:cNvPr id="14" name="Рисунок 13">
            <a:hlinkClick r:id="rId7" action="ppaction://hlinksldjump"/>
          </p:cNvPr>
          <p:cNvPicPr>
            <a:picLocks noChangeAspect="1"/>
          </p:cNvPicPr>
          <p:nvPr/>
        </p:nvPicPr>
        <p:blipFill>
          <a:blip r:embed="rId8"/>
          <a:stretch>
            <a:fillRect/>
          </a:stretch>
        </p:blipFill>
        <p:spPr>
          <a:xfrm>
            <a:off x="10920536" y="5619845"/>
            <a:ext cx="1031605" cy="1000876"/>
          </a:xfrm>
          <a:prstGeom prst="rect">
            <a:avLst/>
          </a:prstGeom>
          <a:ln>
            <a:noFill/>
          </a:ln>
          <a:effectLst>
            <a:outerShdw blurRad="190500" algn="tl" rotWithShape="0">
              <a:srgbClr val="000000">
                <a:alpha val="70000"/>
              </a:srgbClr>
            </a:outerShdw>
          </a:effectLst>
        </p:spPr>
      </p:pic>
      <p:pic>
        <p:nvPicPr>
          <p:cNvPr id="16" name="Рисунок 15">
            <a:hlinkClick r:id="rId9" action="ppaction://hlinksldjump"/>
          </p:cNvPr>
          <p:cNvPicPr>
            <a:picLocks noChangeAspect="1"/>
          </p:cNvPicPr>
          <p:nvPr/>
        </p:nvPicPr>
        <p:blipFill>
          <a:blip r:embed="rId10" cstate="print"/>
          <a:stretch>
            <a:fillRect/>
          </a:stretch>
        </p:blipFill>
        <p:spPr>
          <a:xfrm>
            <a:off x="921316" y="2516230"/>
            <a:ext cx="1233130" cy="1132671"/>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3134142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Задания . Давление газов, жидкостей и твердых тел</a:t>
            </a:r>
            <a:endParaRPr lang="ru-RU" dirty="0"/>
          </a:p>
        </p:txBody>
      </p:sp>
      <p:sp>
        <p:nvSpPr>
          <p:cNvPr id="3" name="Объект 2"/>
          <p:cNvSpPr>
            <a:spLocks noGrp="1"/>
          </p:cNvSpPr>
          <p:nvPr>
            <p:ph idx="1"/>
          </p:nvPr>
        </p:nvSpPr>
        <p:spPr>
          <a:xfrm>
            <a:off x="119336" y="1887819"/>
            <a:ext cx="4105672" cy="1387351"/>
          </a:xfrm>
        </p:spPr>
        <p:txBody>
          <a:bodyPr>
            <a:normAutofit/>
          </a:bodyPr>
          <a:lstStyle/>
          <a:p>
            <a:pPr marL="0" indent="0">
              <a:buNone/>
            </a:pPr>
            <a:r>
              <a:rPr lang="ru-RU" dirty="0" smtClean="0"/>
              <a:t>Давление газов</a:t>
            </a:r>
          </a:p>
          <a:p>
            <a:endParaRPr lang="ru-RU" dirty="0" smtClean="0"/>
          </a:p>
          <a:p>
            <a:endParaRPr lang="ru-RU" dirty="0" smtClean="0"/>
          </a:p>
        </p:txBody>
      </p:sp>
      <p:sp>
        <p:nvSpPr>
          <p:cNvPr id="5" name="Прямоугольник 4"/>
          <p:cNvSpPr/>
          <p:nvPr/>
        </p:nvSpPr>
        <p:spPr>
          <a:xfrm>
            <a:off x="695400" y="6246359"/>
            <a:ext cx="6096000" cy="123111"/>
          </a:xfrm>
          <a:prstGeom prst="rect">
            <a:avLst/>
          </a:prstGeom>
        </p:spPr>
        <p:txBody>
          <a:bodyPr>
            <a:spAutoFit/>
          </a:bodyPr>
          <a:lstStyle/>
          <a:p>
            <a:r>
              <a:rPr lang="ru-RU" sz="200" dirty="0"/>
              <a:t>https://st2.depositphotos.com/1104517/11918/v/950/depositphotos_119185930-stock-illustration-emoticon-with-big-toothy-smile.jpg</a:t>
            </a:r>
          </a:p>
        </p:txBody>
      </p:sp>
      <p:sp>
        <p:nvSpPr>
          <p:cNvPr id="10" name="Выгнутая вправо стрелка 9"/>
          <p:cNvSpPr/>
          <p:nvPr/>
        </p:nvSpPr>
        <p:spPr>
          <a:xfrm>
            <a:off x="2352000" y="2361005"/>
            <a:ext cx="1096342" cy="888148"/>
          </a:xfrm>
          <a:prstGeom prst="curvedLeftArrow">
            <a:avLst>
              <a:gd name="adj1" fmla="val 0"/>
              <a:gd name="adj2" fmla="val 5984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tx1"/>
              </a:solidFill>
            </a:endParaRPr>
          </a:p>
        </p:txBody>
      </p:sp>
      <p:sp>
        <p:nvSpPr>
          <p:cNvPr id="13" name="Объект 2"/>
          <p:cNvSpPr txBox="1">
            <a:spLocks/>
          </p:cNvSpPr>
          <p:nvPr/>
        </p:nvSpPr>
        <p:spPr>
          <a:xfrm>
            <a:off x="4295800" y="1672206"/>
            <a:ext cx="789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2400" dirty="0" smtClean="0"/>
              <a:t>Задание 1. </a:t>
            </a:r>
            <a:r>
              <a:rPr lang="ru-RU" sz="2400" dirty="0" smtClean="0">
                <a:hlinkClick r:id="rId3" action="ppaction://hlinkfile"/>
              </a:rPr>
              <a:t>Тест. «Давление Закон Паскаля».</a:t>
            </a:r>
            <a:endParaRPr lang="ru-RU" sz="2400" dirty="0" smtClean="0"/>
          </a:p>
          <a:p>
            <a:pPr marL="0" indent="0">
              <a:buNone/>
            </a:pPr>
            <a:r>
              <a:rPr lang="ru-RU" sz="2400" dirty="0" smtClean="0"/>
              <a:t>                      </a:t>
            </a:r>
            <a:r>
              <a:rPr lang="ru-RU" sz="2400" dirty="0" smtClean="0">
                <a:hlinkClick r:id="rId4" action="ppaction://hlinkfile"/>
              </a:rPr>
              <a:t>Ответы к тесту</a:t>
            </a:r>
            <a:endParaRPr lang="ru-RU" sz="2400" dirty="0" smtClean="0"/>
          </a:p>
          <a:p>
            <a:pPr marL="0" indent="0">
              <a:buNone/>
            </a:pPr>
            <a:r>
              <a:rPr lang="ru-RU" sz="2400" dirty="0" smtClean="0"/>
              <a:t>Задание 2. </a:t>
            </a:r>
            <a:r>
              <a:rPr lang="ru-RU" sz="2400" dirty="0" smtClean="0">
                <a:hlinkClick r:id="rId5" action="ppaction://hlinkfile"/>
              </a:rPr>
              <a:t>Мысленный эксперимент. Закон Паскаля</a:t>
            </a:r>
            <a:endParaRPr lang="ru-RU" sz="2400" dirty="0" smtClean="0"/>
          </a:p>
          <a:p>
            <a:pPr marL="0" indent="0">
              <a:buNone/>
            </a:pPr>
            <a:r>
              <a:rPr lang="ru-RU" sz="2400" dirty="0" smtClean="0"/>
              <a:t>                      </a:t>
            </a:r>
            <a:r>
              <a:rPr lang="ru-RU" sz="2400" dirty="0" smtClean="0">
                <a:hlinkClick r:id="rId6" action="ppaction://hlinkfile"/>
              </a:rPr>
              <a:t>Ответ</a:t>
            </a:r>
            <a:endParaRPr lang="ru-RU" sz="2400" dirty="0" smtClean="0"/>
          </a:p>
          <a:p>
            <a:pPr marL="0" indent="0">
              <a:buNone/>
            </a:pPr>
            <a:r>
              <a:rPr lang="ru-RU" sz="2400" dirty="0" smtClean="0"/>
              <a:t>Задание 3. </a:t>
            </a:r>
            <a:r>
              <a:rPr lang="ru-RU" sz="2400" dirty="0" smtClean="0">
                <a:hlinkClick r:id="rId7" action="ppaction://hlinkfile"/>
              </a:rPr>
              <a:t>Агрегатное строение вещества. Модель внутреннего строения тел</a:t>
            </a:r>
            <a:endParaRPr lang="ru-RU" sz="2400" dirty="0" smtClean="0"/>
          </a:p>
          <a:p>
            <a:pPr marL="0" indent="0">
              <a:buNone/>
            </a:pPr>
            <a:r>
              <a:rPr lang="ru-RU" sz="2400" dirty="0" smtClean="0"/>
              <a:t>                      </a:t>
            </a:r>
            <a:r>
              <a:rPr lang="ru-RU" sz="2400" dirty="0" smtClean="0">
                <a:hlinkClick r:id="rId8" action="ppaction://hlinkfile"/>
              </a:rPr>
              <a:t>ответ</a:t>
            </a:r>
            <a:endParaRPr lang="ru-RU" sz="2400" dirty="0" smtClean="0"/>
          </a:p>
          <a:p>
            <a:pPr marL="0" indent="0">
              <a:buNone/>
            </a:pPr>
            <a:r>
              <a:rPr lang="ru-RU" sz="2400" dirty="0" smtClean="0"/>
              <a:t>Задание 4 </a:t>
            </a:r>
            <a:r>
              <a:rPr lang="ru-RU" sz="2400" b="1" dirty="0" smtClean="0"/>
              <a:t>. </a:t>
            </a:r>
            <a:r>
              <a:rPr lang="ru-RU" sz="2400" dirty="0" smtClean="0">
                <a:hlinkClick r:id="rId9" action="ppaction://hlinkfile"/>
              </a:rPr>
              <a:t>Давление твердых тел, жидкости газов</a:t>
            </a:r>
            <a:r>
              <a:rPr lang="ru-RU" sz="2400" dirty="0" smtClean="0"/>
              <a:t>.</a:t>
            </a:r>
          </a:p>
          <a:p>
            <a:pPr marL="0" indent="0">
              <a:buNone/>
            </a:pPr>
            <a:r>
              <a:rPr lang="ru-RU" sz="2400" dirty="0" smtClean="0"/>
              <a:t>                      </a:t>
            </a:r>
            <a:r>
              <a:rPr lang="ru-RU" sz="2400" dirty="0" smtClean="0">
                <a:hlinkClick r:id="rId10" action="ppaction://hlinkfile"/>
              </a:rPr>
              <a:t>ответ</a:t>
            </a:r>
            <a:endParaRPr lang="ru-RU" sz="2400" dirty="0" smtClean="0"/>
          </a:p>
          <a:p>
            <a:pPr marL="0" indent="0">
              <a:buNone/>
            </a:pPr>
            <a:endParaRPr lang="ru-RU" sz="2400" dirty="0" smtClean="0"/>
          </a:p>
          <a:p>
            <a:pPr marL="0" indent="0">
              <a:buNone/>
            </a:pPr>
            <a:endParaRPr lang="ru-RU" sz="2400" dirty="0" smtClean="0"/>
          </a:p>
          <a:p>
            <a:pPr marL="0" indent="0">
              <a:buNone/>
            </a:pPr>
            <a:endParaRPr lang="ru-RU" sz="2400" dirty="0" smtClean="0"/>
          </a:p>
          <a:p>
            <a:pPr marL="0" indent="0">
              <a:buNone/>
            </a:pPr>
            <a:endParaRPr lang="ru-RU" sz="2400" dirty="0" smtClean="0"/>
          </a:p>
        </p:txBody>
      </p:sp>
      <p:pic>
        <p:nvPicPr>
          <p:cNvPr id="14" name="Рисунок 13">
            <a:hlinkClick r:id="rId11" action="ppaction://hlinksldjump"/>
          </p:cNvPr>
          <p:cNvPicPr>
            <a:picLocks noChangeAspect="1"/>
          </p:cNvPicPr>
          <p:nvPr/>
        </p:nvPicPr>
        <p:blipFill>
          <a:blip r:embed="rId12"/>
          <a:stretch>
            <a:fillRect/>
          </a:stretch>
        </p:blipFill>
        <p:spPr>
          <a:xfrm>
            <a:off x="10920536" y="5619845"/>
            <a:ext cx="1031605" cy="1000876"/>
          </a:xfrm>
          <a:prstGeom prst="rect">
            <a:avLst/>
          </a:prstGeom>
          <a:ln>
            <a:noFill/>
          </a:ln>
          <a:effectLst>
            <a:outerShdw blurRad="190500" algn="tl" rotWithShape="0">
              <a:srgbClr val="000000">
                <a:alpha val="70000"/>
              </a:srgbClr>
            </a:outerShdw>
          </a:effectLst>
        </p:spPr>
      </p:pic>
      <p:pic>
        <p:nvPicPr>
          <p:cNvPr id="16" name="Рисунок 15">
            <a:hlinkClick r:id="rId13" action="ppaction://hlinksldjump"/>
          </p:cNvPr>
          <p:cNvPicPr>
            <a:picLocks noChangeAspect="1"/>
          </p:cNvPicPr>
          <p:nvPr/>
        </p:nvPicPr>
        <p:blipFill>
          <a:blip r:embed="rId14" cstate="print"/>
          <a:stretch>
            <a:fillRect/>
          </a:stretch>
        </p:blipFill>
        <p:spPr>
          <a:xfrm>
            <a:off x="921316" y="2516230"/>
            <a:ext cx="1233130" cy="1132671"/>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3134142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6288" y="188640"/>
            <a:ext cx="10515600" cy="1325563"/>
          </a:xfrm>
        </p:spPr>
        <p:txBody>
          <a:bodyPr>
            <a:normAutofit fontScale="90000"/>
          </a:bodyPr>
          <a:lstStyle/>
          <a:p>
            <a:r>
              <a:rPr lang="ru-RU" dirty="0" smtClean="0"/>
              <a:t/>
            </a:r>
            <a:br>
              <a:rPr lang="ru-RU" dirty="0" smtClean="0"/>
            </a:br>
            <a:r>
              <a:rPr lang="ru-RU" b="1" dirty="0"/>
              <a:t>Доброго времени суток!</a:t>
            </a:r>
            <a:br>
              <a:rPr lang="ru-RU" b="1" dirty="0"/>
            </a:br>
            <a:endParaRPr lang="ru-RU" dirty="0"/>
          </a:p>
        </p:txBody>
      </p:sp>
      <p:sp>
        <p:nvSpPr>
          <p:cNvPr id="3" name="Объект 2"/>
          <p:cNvSpPr>
            <a:spLocks noGrp="1"/>
          </p:cNvSpPr>
          <p:nvPr>
            <p:ph idx="1"/>
          </p:nvPr>
        </p:nvSpPr>
        <p:spPr>
          <a:xfrm>
            <a:off x="806288" y="1268760"/>
            <a:ext cx="10515600" cy="5085184"/>
          </a:xfrm>
        </p:spPr>
        <p:txBody>
          <a:bodyPr>
            <a:normAutofit lnSpcReduction="10000"/>
          </a:bodyPr>
          <a:lstStyle/>
          <a:p>
            <a:pPr marL="0" indent="0">
              <a:buNone/>
            </a:pPr>
            <a:r>
              <a:rPr lang="ru-RU" dirty="0" smtClean="0"/>
              <a:t>Занятия 1 и 2  посвящено повторению темы «Давление </a:t>
            </a:r>
            <a:r>
              <a:rPr lang="ru-RU" dirty="0"/>
              <a:t>и сила давления. Передача давления твердым </a:t>
            </a:r>
            <a:r>
              <a:rPr lang="ru-RU" dirty="0" smtClean="0"/>
              <a:t>телом»</a:t>
            </a:r>
          </a:p>
          <a:p>
            <a:pPr marL="0" indent="0">
              <a:buNone/>
            </a:pPr>
            <a:endParaRPr lang="ru-RU" dirty="0" smtClean="0"/>
          </a:p>
          <a:p>
            <a:pPr marL="0" indent="0">
              <a:buNone/>
            </a:pPr>
            <a:r>
              <a:rPr lang="ru-RU" b="1" u="sng" dirty="0"/>
              <a:t>2 занятие </a:t>
            </a:r>
            <a:endParaRPr lang="ru-RU" dirty="0"/>
          </a:p>
          <a:p>
            <a:pPr marL="0" indent="0">
              <a:buNone/>
            </a:pPr>
            <a:r>
              <a:rPr lang="ru-RU" dirty="0"/>
              <a:t>Давление газа и жидкости. Передача давления жидкостью и газом. Закон Паскаля. Гидростатический парадокс.</a:t>
            </a:r>
          </a:p>
          <a:p>
            <a:pPr marL="720725" indent="0">
              <a:buNone/>
            </a:pPr>
            <a:r>
              <a:rPr lang="ru-RU" sz="2600" i="1" dirty="0"/>
              <a:t>(Учебник </a:t>
            </a:r>
            <a:r>
              <a:rPr lang="ru-RU" sz="2600" i="1" dirty="0" err="1"/>
              <a:t>Перышкин</a:t>
            </a:r>
            <a:r>
              <a:rPr lang="ru-RU" sz="2600" i="1" dirty="0"/>
              <a:t> А.В. «Физика 7 класс»  параграфы:37,38, 39</a:t>
            </a:r>
            <a:r>
              <a:rPr lang="ru-RU" sz="2600" i="1" dirty="0" smtClean="0"/>
              <a:t>)</a:t>
            </a:r>
          </a:p>
          <a:p>
            <a:pPr marL="720725" indent="0">
              <a:buNone/>
            </a:pPr>
            <a:endParaRPr lang="ru-RU" sz="2600" i="1" dirty="0"/>
          </a:p>
          <a:p>
            <a:pPr marL="0" indent="0">
              <a:buNone/>
            </a:pPr>
            <a:r>
              <a:rPr lang="en-US" b="1" u="sng" dirty="0" smtClean="0"/>
              <a:t>1 </a:t>
            </a:r>
            <a:r>
              <a:rPr lang="ru-RU" b="1" u="sng" dirty="0"/>
              <a:t>занятие </a:t>
            </a:r>
            <a:r>
              <a:rPr lang="ru-RU" b="1" u="sng" dirty="0" smtClean="0"/>
              <a:t> </a:t>
            </a:r>
            <a:r>
              <a:rPr lang="ru-RU" dirty="0" smtClean="0"/>
              <a:t>Давление </a:t>
            </a:r>
            <a:r>
              <a:rPr lang="ru-RU" dirty="0"/>
              <a:t>и сила давления. Передача давления твердым </a:t>
            </a:r>
            <a:r>
              <a:rPr lang="ru-RU" dirty="0" smtClean="0"/>
              <a:t>телом</a:t>
            </a:r>
            <a:endParaRPr lang="ru-RU" dirty="0"/>
          </a:p>
          <a:p>
            <a:pPr marL="720725" indent="0">
              <a:buNone/>
            </a:pPr>
            <a:r>
              <a:rPr lang="ru-RU" sz="2600" i="1" dirty="0" smtClean="0"/>
              <a:t>(Учебник </a:t>
            </a:r>
            <a:r>
              <a:rPr lang="ru-RU" sz="2600" i="1" dirty="0" err="1" smtClean="0"/>
              <a:t>Перышкин</a:t>
            </a:r>
            <a:r>
              <a:rPr lang="ru-RU" sz="2600" i="1" dirty="0" smtClean="0"/>
              <a:t> </a:t>
            </a:r>
            <a:r>
              <a:rPr lang="ru-RU" sz="2600" i="1" dirty="0"/>
              <a:t>А.В. «Физика 7 класс» </a:t>
            </a:r>
            <a:r>
              <a:rPr lang="ru-RU" sz="2600" i="1" dirty="0" smtClean="0"/>
              <a:t>параграфы: 35, 36)</a:t>
            </a:r>
            <a:endParaRPr lang="ru-RU" sz="2600" i="1" dirty="0"/>
          </a:p>
          <a:p>
            <a:pPr marL="0" indent="0">
              <a:buNone/>
            </a:pPr>
            <a:endParaRPr lang="ru-RU" b="1" u="sng" dirty="0" smtClean="0"/>
          </a:p>
          <a:p>
            <a:pPr marL="0" indent="0">
              <a:buNone/>
            </a:pPr>
            <a:endParaRPr lang="ru-RU" b="1" u="sng" dirty="0" smtClean="0"/>
          </a:p>
          <a:p>
            <a:pPr marL="0" indent="0">
              <a:buNone/>
            </a:pPr>
            <a:endParaRPr lang="ru-RU" dirty="0" smtClean="0"/>
          </a:p>
        </p:txBody>
      </p:sp>
    </p:spTree>
    <p:extLst>
      <p:ext uri="{BB962C8B-B14F-4D97-AF65-F5344CB8AC3E}">
        <p14:creationId xmlns="" xmlns:p14="http://schemas.microsoft.com/office/powerpoint/2010/main" val="4093917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689" y="188640"/>
            <a:ext cx="10515600" cy="1325563"/>
          </a:xfrm>
        </p:spPr>
        <p:txBody>
          <a:bodyPr>
            <a:normAutofit/>
          </a:bodyPr>
          <a:lstStyle/>
          <a:p>
            <a:r>
              <a:rPr lang="ru-RU" sz="3600" dirty="0" smtClean="0"/>
              <a:t>Задача 1             «Мячи подвели» </a:t>
            </a:r>
            <a:endParaRPr lang="ru-RU" sz="3600" dirty="0"/>
          </a:p>
        </p:txBody>
      </p:sp>
      <p:sp>
        <p:nvSpPr>
          <p:cNvPr id="3" name="Объект 2"/>
          <p:cNvSpPr>
            <a:spLocks noGrp="1"/>
          </p:cNvSpPr>
          <p:nvPr>
            <p:ph idx="1"/>
          </p:nvPr>
        </p:nvSpPr>
        <p:spPr>
          <a:xfrm>
            <a:off x="621400" y="1537487"/>
            <a:ext cx="6986768" cy="4411793"/>
          </a:xfrm>
        </p:spPr>
        <p:txBody>
          <a:bodyPr>
            <a:normAutofit/>
          </a:bodyPr>
          <a:lstStyle/>
          <a:p>
            <a:pPr marL="0" indent="0">
              <a:buNone/>
            </a:pPr>
            <a:r>
              <a:rPr lang="ru-RU" dirty="0" smtClean="0"/>
              <a:t>Когда на открытой площадке стало слишком жарко (термометр показывал 27С), волейболисты перешли в прохладный зал (20С).  Положили мячи на пол, пошли пить воду. По возвращению не смогли начать игру сразу, «подвели» мячи. Объясните как мячи «подвели» игроков.</a:t>
            </a:r>
          </a:p>
          <a:p>
            <a:pPr algn="ctr"/>
            <a:r>
              <a:rPr lang="ru-RU" sz="2400" dirty="0"/>
              <a:t>Запишите самостоятельно свой ответ. </a:t>
            </a:r>
          </a:p>
          <a:p>
            <a:pPr marL="0" indent="0" algn="ctr">
              <a:buNone/>
            </a:pPr>
            <a:r>
              <a:rPr lang="ru-RU" sz="2000" dirty="0" smtClean="0">
                <a:solidFill>
                  <a:srgbClr val="002060"/>
                </a:solidFill>
              </a:rPr>
              <a:t>Для проверки ответа  нажмите пробел</a:t>
            </a:r>
            <a:endParaRPr lang="ru-RU" sz="2000" dirty="0">
              <a:solidFill>
                <a:srgbClr val="002060"/>
              </a:solidFill>
            </a:endParaRPr>
          </a:p>
        </p:txBody>
      </p:sp>
      <p:sp>
        <p:nvSpPr>
          <p:cNvPr id="8" name="Объект 1"/>
          <p:cNvSpPr txBox="1">
            <a:spLocks/>
          </p:cNvSpPr>
          <p:nvPr/>
        </p:nvSpPr>
        <p:spPr>
          <a:xfrm>
            <a:off x="463646" y="4415605"/>
            <a:ext cx="10972692" cy="24423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ru-RU" sz="2400" dirty="0" smtClean="0"/>
          </a:p>
        </p:txBody>
      </p:sp>
      <p:pic>
        <p:nvPicPr>
          <p:cNvPr id="5" name="Рисунок 4">
            <a:hlinkClick r:id="rId2" action="ppaction://hlinksldjump"/>
          </p:cNvPr>
          <p:cNvPicPr>
            <a:picLocks noChangeAspect="1"/>
          </p:cNvPicPr>
          <p:nvPr/>
        </p:nvPicPr>
        <p:blipFill>
          <a:blip r:embed="rId3"/>
          <a:stretch>
            <a:fillRect/>
          </a:stretch>
        </p:blipFill>
        <p:spPr>
          <a:xfrm>
            <a:off x="10920536" y="5619845"/>
            <a:ext cx="1031605" cy="1000876"/>
          </a:xfrm>
          <a:prstGeom prst="rect">
            <a:avLst/>
          </a:prstGeom>
          <a:ln>
            <a:noFill/>
          </a:ln>
          <a:effectLst>
            <a:outerShdw blurRad="190500" algn="tl" rotWithShape="0">
              <a:srgbClr val="000000">
                <a:alpha val="70000"/>
              </a:srgbClr>
            </a:outerShdw>
          </a:effectLst>
        </p:spPr>
      </p:pic>
      <p:sp>
        <p:nvSpPr>
          <p:cNvPr id="6" name="Прямоугольник 5"/>
          <p:cNvSpPr/>
          <p:nvPr/>
        </p:nvSpPr>
        <p:spPr>
          <a:xfrm>
            <a:off x="4824536" y="6676557"/>
            <a:ext cx="6096000" cy="200055"/>
          </a:xfrm>
          <a:prstGeom prst="rect">
            <a:avLst/>
          </a:prstGeom>
        </p:spPr>
        <p:txBody>
          <a:bodyPr>
            <a:spAutoFit/>
          </a:bodyPr>
          <a:lstStyle/>
          <a:p>
            <a:r>
              <a:rPr lang="en-US" sz="700" dirty="0"/>
              <a:t>https://avatars.mds.yandex.net/i?id=c28831cf29ca60817b46e0d8b8f6dba013aef67f-10702804-images-thumbs&amp;n=13</a:t>
            </a:r>
            <a:endParaRPr lang="ru-RU" sz="700" dirty="0"/>
          </a:p>
        </p:txBody>
      </p:sp>
      <p:pic>
        <p:nvPicPr>
          <p:cNvPr id="7" name="Рисунок 6"/>
          <p:cNvPicPr>
            <a:picLocks noChangeAspect="1"/>
          </p:cNvPicPr>
          <p:nvPr/>
        </p:nvPicPr>
        <p:blipFill rotWithShape="1">
          <a:blip r:embed="rId4"/>
          <a:srcRect l="21199" r="17559"/>
          <a:stretch/>
        </p:blipFill>
        <p:spPr>
          <a:xfrm>
            <a:off x="8101266" y="1340768"/>
            <a:ext cx="3847229" cy="329804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 xmlns:p14="http://schemas.microsoft.com/office/powerpoint/2010/main" val="235139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689" y="188640"/>
            <a:ext cx="10515600" cy="1325563"/>
          </a:xfrm>
        </p:spPr>
        <p:txBody>
          <a:bodyPr>
            <a:normAutofit/>
          </a:bodyPr>
          <a:lstStyle/>
          <a:p>
            <a:r>
              <a:rPr lang="ru-RU" sz="3600" dirty="0"/>
              <a:t>Задача 1             «Мячи подвели» </a:t>
            </a:r>
          </a:p>
        </p:txBody>
      </p:sp>
      <p:sp>
        <p:nvSpPr>
          <p:cNvPr id="8" name="Объект 1"/>
          <p:cNvSpPr txBox="1">
            <a:spLocks/>
          </p:cNvSpPr>
          <p:nvPr/>
        </p:nvSpPr>
        <p:spPr>
          <a:xfrm>
            <a:off x="499744" y="1700808"/>
            <a:ext cx="5308223" cy="43204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dirty="0" smtClean="0"/>
              <a:t>1 часть.</a:t>
            </a:r>
            <a:r>
              <a:rPr lang="ru-RU" dirty="0"/>
              <a:t> </a:t>
            </a:r>
            <a:endParaRPr lang="ru-RU" dirty="0" smtClean="0"/>
          </a:p>
          <a:p>
            <a:pPr marL="0" indent="0">
              <a:buNone/>
            </a:pPr>
            <a:r>
              <a:rPr lang="ru-RU" dirty="0" smtClean="0"/>
              <a:t>Оболочка </a:t>
            </a:r>
            <a:r>
              <a:rPr lang="ru-RU" dirty="0"/>
              <a:t>м</a:t>
            </a:r>
            <a:r>
              <a:rPr lang="ru-RU" dirty="0" smtClean="0"/>
              <a:t>ячей имеет шарообразную форму, эту форму поддерживает воздух  находящийся внутри мячей. Мячи </a:t>
            </a:r>
            <a:r>
              <a:rPr lang="ru-RU" dirty="0"/>
              <a:t>«сдулись</a:t>
            </a:r>
            <a:r>
              <a:rPr lang="ru-RU" dirty="0" smtClean="0"/>
              <a:t>»,  и их пришлось накачать. «Силы» у воздуха не стало хватать чтобы поддерживать форму мячей.</a:t>
            </a:r>
          </a:p>
        </p:txBody>
      </p:sp>
      <p:pic>
        <p:nvPicPr>
          <p:cNvPr id="5" name="Рисунок 4">
            <a:hlinkClick r:id="rId2" action="ppaction://hlinksldjump"/>
          </p:cNvPr>
          <p:cNvPicPr>
            <a:picLocks noChangeAspect="1"/>
          </p:cNvPicPr>
          <p:nvPr/>
        </p:nvPicPr>
        <p:blipFill>
          <a:blip r:embed="rId3"/>
          <a:stretch>
            <a:fillRect/>
          </a:stretch>
        </p:blipFill>
        <p:spPr>
          <a:xfrm>
            <a:off x="10920536" y="5619845"/>
            <a:ext cx="1031605" cy="1000876"/>
          </a:xfrm>
          <a:prstGeom prst="rect">
            <a:avLst/>
          </a:prstGeom>
          <a:ln>
            <a:noFill/>
          </a:ln>
          <a:effectLst>
            <a:outerShdw blurRad="190500" algn="tl" rotWithShape="0">
              <a:srgbClr val="000000">
                <a:alpha val="70000"/>
              </a:srgbClr>
            </a:outerShdw>
          </a:effectLst>
        </p:spPr>
      </p:pic>
      <p:pic>
        <p:nvPicPr>
          <p:cNvPr id="6" name="Рисунок 5"/>
          <p:cNvPicPr>
            <a:picLocks noChangeAspect="1"/>
          </p:cNvPicPr>
          <p:nvPr/>
        </p:nvPicPr>
        <p:blipFill>
          <a:blip r:embed="rId4"/>
          <a:stretch>
            <a:fillRect/>
          </a:stretch>
        </p:blipFill>
        <p:spPr>
          <a:xfrm>
            <a:off x="6456040" y="1844824"/>
            <a:ext cx="4295775" cy="3048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 xmlns:p14="http://schemas.microsoft.com/office/powerpoint/2010/main" val="95762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336" y="109365"/>
            <a:ext cx="10515600" cy="1325563"/>
          </a:xfrm>
        </p:spPr>
        <p:txBody>
          <a:bodyPr>
            <a:normAutofit/>
          </a:bodyPr>
          <a:lstStyle/>
          <a:p>
            <a:r>
              <a:rPr lang="ru-RU" sz="3600" dirty="0"/>
              <a:t>Задача 1             «Мячи подвели» </a:t>
            </a:r>
          </a:p>
        </p:txBody>
      </p:sp>
      <p:sp>
        <p:nvSpPr>
          <p:cNvPr id="3" name="Объект 2"/>
          <p:cNvSpPr>
            <a:spLocks noGrp="1"/>
          </p:cNvSpPr>
          <p:nvPr>
            <p:ph idx="1"/>
          </p:nvPr>
        </p:nvSpPr>
        <p:spPr>
          <a:xfrm>
            <a:off x="551384" y="1268760"/>
            <a:ext cx="10657184" cy="4351338"/>
          </a:xfrm>
        </p:spPr>
        <p:txBody>
          <a:bodyPr/>
          <a:lstStyle/>
          <a:p>
            <a:pPr algn="ctr"/>
            <a:endParaRPr lang="ru-RU" sz="2000" dirty="0">
              <a:solidFill>
                <a:srgbClr val="002060"/>
              </a:solidFill>
            </a:endParaRPr>
          </a:p>
          <a:p>
            <a:pPr marL="0" indent="0">
              <a:buNone/>
            </a:pPr>
            <a:endParaRPr lang="ru-RU" dirty="0"/>
          </a:p>
        </p:txBody>
      </p:sp>
      <p:sp>
        <p:nvSpPr>
          <p:cNvPr id="4" name="Объект 1"/>
          <p:cNvSpPr txBox="1">
            <a:spLocks/>
          </p:cNvSpPr>
          <p:nvPr/>
        </p:nvSpPr>
        <p:spPr>
          <a:xfrm>
            <a:off x="260907" y="1085117"/>
            <a:ext cx="10972692" cy="24423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2400" dirty="0" smtClean="0"/>
              <a:t>2</a:t>
            </a:r>
            <a:r>
              <a:rPr lang="ru-RU" dirty="0" smtClean="0"/>
              <a:t>. Часть.  </a:t>
            </a:r>
          </a:p>
          <a:p>
            <a:pPr marL="0" indent="0">
              <a:buNone/>
            </a:pPr>
            <a:r>
              <a:rPr lang="ru-RU" dirty="0" smtClean="0"/>
              <a:t>1)Причина  </a:t>
            </a:r>
            <a:r>
              <a:rPr lang="ru-RU" dirty="0"/>
              <a:t>давления воздуха (газа) -  удары </a:t>
            </a:r>
            <a:r>
              <a:rPr lang="ru-RU" dirty="0" smtClean="0"/>
              <a:t>молекул. </a:t>
            </a:r>
            <a:r>
              <a:rPr lang="ru-RU" dirty="0"/>
              <a:t>М</a:t>
            </a:r>
            <a:r>
              <a:rPr lang="ru-RU" dirty="0" smtClean="0"/>
              <a:t>олекулы воздуха, внутри мяча одинаково по всем направлениям оказывает давление на оболочку мяча – действие закона Паскаля . Силы ударов молекул хватает чтобы преодолеть силу упругости резиновой камеры  (в данном случае силу сжатия) и он принимает шарообразную форму.</a:t>
            </a:r>
          </a:p>
          <a:p>
            <a:pPr marL="0" indent="0">
              <a:buNone/>
            </a:pPr>
            <a:r>
              <a:rPr lang="ru-RU" dirty="0" smtClean="0"/>
              <a:t>2) </a:t>
            </a:r>
            <a:r>
              <a:rPr lang="ru-RU" dirty="0"/>
              <a:t>Д</a:t>
            </a:r>
            <a:r>
              <a:rPr lang="ru-RU" dirty="0" smtClean="0"/>
              <a:t>авления газов, а следовательно и сила  зависти от   количества молекул газа   и их  скорости.</a:t>
            </a:r>
          </a:p>
          <a:p>
            <a:pPr marL="0" indent="0">
              <a:buNone/>
            </a:pPr>
            <a:r>
              <a:rPr lang="ru-RU" dirty="0" smtClean="0"/>
              <a:t>Мячи не рваные –   т.е. и количество молекул воздуха осталось прежне.</a:t>
            </a:r>
          </a:p>
        </p:txBody>
      </p:sp>
      <p:pic>
        <p:nvPicPr>
          <p:cNvPr id="5" name="Рисунок 4">
            <a:hlinkClick r:id="rId2" action="ppaction://hlinksldjump"/>
          </p:cNvPr>
          <p:cNvPicPr>
            <a:picLocks noChangeAspect="1"/>
          </p:cNvPicPr>
          <p:nvPr/>
        </p:nvPicPr>
        <p:blipFill>
          <a:blip r:embed="rId3"/>
          <a:stretch>
            <a:fillRect/>
          </a:stretch>
        </p:blipFill>
        <p:spPr>
          <a:xfrm>
            <a:off x="10920536" y="5619845"/>
            <a:ext cx="1031605" cy="1000876"/>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381081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336" y="109365"/>
            <a:ext cx="10515600" cy="1325563"/>
          </a:xfrm>
        </p:spPr>
        <p:txBody>
          <a:bodyPr/>
          <a:lstStyle/>
          <a:p>
            <a:r>
              <a:rPr lang="ru-RU" dirty="0"/>
              <a:t>Задача 1             «Мячи подвели» </a:t>
            </a:r>
          </a:p>
        </p:txBody>
      </p:sp>
      <p:sp>
        <p:nvSpPr>
          <p:cNvPr id="3" name="Объект 2"/>
          <p:cNvSpPr>
            <a:spLocks noGrp="1"/>
          </p:cNvSpPr>
          <p:nvPr>
            <p:ph idx="1"/>
          </p:nvPr>
        </p:nvSpPr>
        <p:spPr>
          <a:xfrm>
            <a:off x="551384" y="1268760"/>
            <a:ext cx="10657184" cy="4351338"/>
          </a:xfrm>
        </p:spPr>
        <p:txBody>
          <a:bodyPr/>
          <a:lstStyle/>
          <a:p>
            <a:pPr algn="ctr"/>
            <a:endParaRPr lang="ru-RU" sz="2000" dirty="0">
              <a:solidFill>
                <a:srgbClr val="002060"/>
              </a:solidFill>
            </a:endParaRPr>
          </a:p>
          <a:p>
            <a:pPr marL="0" indent="0">
              <a:buNone/>
            </a:pPr>
            <a:endParaRPr lang="ru-RU" dirty="0"/>
          </a:p>
        </p:txBody>
      </p:sp>
      <p:sp>
        <p:nvSpPr>
          <p:cNvPr id="4" name="Объект 1"/>
          <p:cNvSpPr txBox="1">
            <a:spLocks/>
          </p:cNvSpPr>
          <p:nvPr/>
        </p:nvSpPr>
        <p:spPr>
          <a:xfrm>
            <a:off x="238084" y="1500174"/>
            <a:ext cx="10972692" cy="45349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2400" dirty="0" smtClean="0"/>
              <a:t>2 часть.  </a:t>
            </a:r>
          </a:p>
          <a:p>
            <a:pPr marL="0" indent="0">
              <a:buNone/>
            </a:pPr>
            <a:r>
              <a:rPr lang="ru-RU" sz="2400" dirty="0" smtClean="0"/>
              <a:t>3</a:t>
            </a:r>
            <a:r>
              <a:rPr lang="ru-RU" sz="2400" dirty="0"/>
              <a:t>) Пока волейболисты пили воду, оболочка мяча и воздух внутри </a:t>
            </a:r>
            <a:r>
              <a:rPr lang="ru-RU" sz="2400" dirty="0" smtClean="0"/>
              <a:t>остыли, </a:t>
            </a:r>
            <a:r>
              <a:rPr lang="ru-RU" sz="2400" dirty="0"/>
              <a:t>благодаря прохладному воздуху в </a:t>
            </a:r>
            <a:r>
              <a:rPr lang="ru-RU" sz="2400" dirty="0" smtClean="0"/>
              <a:t>зале условие теплового равновесия. </a:t>
            </a:r>
            <a:r>
              <a:rPr lang="ru-RU" sz="2400" dirty="0"/>
              <a:t>Скорость молекул воздуха внутри мяча уменьшилась, уменьшилось и давление. </a:t>
            </a:r>
            <a:r>
              <a:rPr lang="ru-RU" sz="2400" dirty="0" smtClean="0"/>
              <a:t>Мячи </a:t>
            </a:r>
            <a:r>
              <a:rPr lang="ru-RU" sz="2400" dirty="0"/>
              <a:t>«потеряли форму</a:t>
            </a:r>
            <a:r>
              <a:rPr lang="ru-RU" sz="2400" dirty="0" smtClean="0"/>
              <a:t>»</a:t>
            </a:r>
          </a:p>
          <a:p>
            <a:pPr marL="0" indent="0">
              <a:buNone/>
            </a:pPr>
            <a:r>
              <a:rPr lang="ru-RU" sz="2400" dirty="0" smtClean="0"/>
              <a:t>3 часть.</a:t>
            </a:r>
          </a:p>
          <a:p>
            <a:pPr marL="0" indent="0">
              <a:buNone/>
            </a:pPr>
            <a:r>
              <a:rPr lang="ru-RU" sz="2400" b="1" dirty="0" smtClean="0"/>
              <a:t>Итог</a:t>
            </a:r>
            <a:endParaRPr lang="ru-RU" sz="2400" b="1" dirty="0"/>
          </a:p>
          <a:p>
            <a:pPr marL="0" indent="0">
              <a:buNone/>
            </a:pPr>
            <a:r>
              <a:rPr lang="ru-RU" sz="2400" dirty="0" smtClean="0"/>
              <a:t>Чтобы вернуть шарообразную форму мячей, надо увеличить силу давления. Для это необходимо  подкачать мячи, те увеличить количество молекул воздуха внутри мяча. Большее количество молекул, при той же температуре воздуха создадут силу давления необходимую для преодоления силы убогости.</a:t>
            </a:r>
          </a:p>
        </p:txBody>
      </p:sp>
      <p:pic>
        <p:nvPicPr>
          <p:cNvPr id="5" name="Рисунок 4">
            <a:hlinkClick r:id="rId2" action="ppaction://hlinksldjump"/>
          </p:cNvPr>
          <p:cNvPicPr>
            <a:picLocks noChangeAspect="1"/>
          </p:cNvPicPr>
          <p:nvPr/>
        </p:nvPicPr>
        <p:blipFill>
          <a:blip r:embed="rId3"/>
          <a:stretch>
            <a:fillRect/>
          </a:stretch>
        </p:blipFill>
        <p:spPr>
          <a:xfrm>
            <a:off x="10920536" y="5619845"/>
            <a:ext cx="1031605" cy="1000876"/>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126837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3604433" y="6743629"/>
            <a:ext cx="1360727" cy="123111"/>
          </a:xfrm>
          <a:prstGeom prst="rect">
            <a:avLst/>
          </a:prstGeom>
        </p:spPr>
        <p:txBody>
          <a:bodyPr wrap="square">
            <a:spAutoFit/>
          </a:bodyPr>
          <a:lstStyle/>
          <a:p>
            <a:r>
              <a:rPr lang="en-US" sz="200" dirty="0">
                <a:hlinkClick r:id="rId2"/>
              </a:rPr>
              <a:t>https://</a:t>
            </a:r>
            <a:r>
              <a:rPr lang="en-US" sz="200" dirty="0" smtClean="0">
                <a:hlinkClick r:id="rId2"/>
              </a:rPr>
              <a:t>cdn-user30887.skyeng.ru/uploads/5f42be1ca1dfb384564528.jpg</a:t>
            </a:r>
            <a:endParaRPr lang="ru-RU" sz="200" dirty="0" smtClean="0"/>
          </a:p>
        </p:txBody>
      </p:sp>
      <p:sp>
        <p:nvSpPr>
          <p:cNvPr id="2" name="Заголовок 1"/>
          <p:cNvSpPr>
            <a:spLocks noGrp="1"/>
          </p:cNvSpPr>
          <p:nvPr>
            <p:ph type="title"/>
          </p:nvPr>
        </p:nvSpPr>
        <p:spPr>
          <a:xfrm>
            <a:off x="283769" y="70847"/>
            <a:ext cx="10515600" cy="1325563"/>
          </a:xfrm>
        </p:spPr>
        <p:txBody>
          <a:bodyPr>
            <a:normAutofit/>
          </a:bodyPr>
          <a:lstStyle/>
          <a:p>
            <a:r>
              <a:rPr lang="ru-RU" sz="3200" dirty="0" smtClean="0"/>
              <a:t>Задача 2            «Сочные шары»</a:t>
            </a:r>
            <a:endParaRPr lang="ru-RU" sz="3200" dirty="0"/>
          </a:p>
        </p:txBody>
      </p:sp>
      <p:sp>
        <p:nvSpPr>
          <p:cNvPr id="4" name="Прямоугольник 3"/>
          <p:cNvSpPr/>
          <p:nvPr/>
        </p:nvSpPr>
        <p:spPr>
          <a:xfrm>
            <a:off x="2639616" y="6717932"/>
            <a:ext cx="764953" cy="123111"/>
          </a:xfrm>
          <a:prstGeom prst="rect">
            <a:avLst/>
          </a:prstGeom>
        </p:spPr>
        <p:txBody>
          <a:bodyPr wrap="none">
            <a:spAutoFit/>
          </a:bodyPr>
          <a:lstStyle/>
          <a:p>
            <a:r>
              <a:rPr lang="en-US" sz="200" dirty="0">
                <a:hlinkClick r:id="rId3"/>
              </a:rPr>
              <a:t>https://</a:t>
            </a:r>
            <a:r>
              <a:rPr lang="en-US" sz="200" dirty="0" smtClean="0">
                <a:hlinkClick r:id="rId3"/>
              </a:rPr>
              <a:t>ethnomir.ru/upload/medialibrary/944/arbuz.jpg</a:t>
            </a:r>
            <a:endParaRPr lang="ru-RU" sz="200" dirty="0" smtClean="0"/>
          </a:p>
        </p:txBody>
      </p:sp>
      <p:sp>
        <p:nvSpPr>
          <p:cNvPr id="5" name="Прямоугольник 4"/>
          <p:cNvSpPr/>
          <p:nvPr/>
        </p:nvSpPr>
        <p:spPr>
          <a:xfrm>
            <a:off x="130097" y="6682074"/>
            <a:ext cx="2303240" cy="123111"/>
          </a:xfrm>
          <a:prstGeom prst="rect">
            <a:avLst/>
          </a:prstGeom>
        </p:spPr>
        <p:txBody>
          <a:bodyPr wrap="square">
            <a:spAutoFit/>
          </a:bodyPr>
          <a:lstStyle/>
          <a:p>
            <a:pPr algn="r"/>
            <a:r>
              <a:rPr lang="en-US" sz="200" dirty="0">
                <a:hlinkClick r:id="rId4"/>
              </a:rPr>
              <a:t>https://</a:t>
            </a:r>
            <a:r>
              <a:rPr lang="en-US" sz="200" dirty="0" smtClean="0">
                <a:hlinkClick r:id="rId4"/>
              </a:rPr>
              <a:t>resizer.mail.ru/p/30c48d54-6f21-5589-99f8-8786b3bd7e4c/AAAcfbwI_osrQepmYqLQWsJGpyf9II7_iD210SOLOn0tRDo-y6DxBRJNVpQjE8cJiMwJjss2DNBb9QCJEbgMpKycegQ.jpg</a:t>
            </a:r>
            <a:endParaRPr lang="ru-RU" sz="200" dirty="0" smtClean="0"/>
          </a:p>
        </p:txBody>
      </p:sp>
      <p:sp>
        <p:nvSpPr>
          <p:cNvPr id="6" name="Прямоугольник 5"/>
          <p:cNvSpPr/>
          <p:nvPr/>
        </p:nvSpPr>
        <p:spPr>
          <a:xfrm>
            <a:off x="666712" y="1500174"/>
            <a:ext cx="11215766" cy="830997"/>
          </a:xfrm>
          <a:prstGeom prst="rect">
            <a:avLst/>
          </a:prstGeom>
        </p:spPr>
        <p:txBody>
          <a:bodyPr wrap="square">
            <a:spAutoFit/>
          </a:bodyPr>
          <a:lstStyle/>
          <a:p>
            <a:pPr indent="360363"/>
            <a:r>
              <a:rPr lang="ru-RU" sz="2400" dirty="0">
                <a:latin typeface="+mj-lt"/>
              </a:rPr>
              <a:t>Рассмотрите </a:t>
            </a:r>
            <a:r>
              <a:rPr lang="ru-RU" sz="2400" dirty="0" smtClean="0">
                <a:latin typeface="+mj-lt"/>
              </a:rPr>
              <a:t>фотографии. </a:t>
            </a:r>
            <a:endParaRPr lang="ru-RU" sz="2400" dirty="0">
              <a:latin typeface="+mj-lt"/>
            </a:endParaRPr>
          </a:p>
          <a:p>
            <a:pPr indent="360363"/>
            <a:r>
              <a:rPr lang="ru-RU" sz="2400" dirty="0" smtClean="0">
                <a:latin typeface="+mj-lt"/>
              </a:rPr>
              <a:t>Объясните, почему внешний вид большинства фруктов и овощей похож на шар?</a:t>
            </a:r>
          </a:p>
        </p:txBody>
      </p:sp>
      <p:pic>
        <p:nvPicPr>
          <p:cNvPr id="8" name="Рисунок 7"/>
          <p:cNvPicPr>
            <a:picLocks noChangeAspect="1"/>
          </p:cNvPicPr>
          <p:nvPr/>
        </p:nvPicPr>
        <p:blipFill rotWithShape="1">
          <a:blip r:embed="rId5" cstate="print">
            <a:extLst>
              <a:ext uri="{28A0092B-C50C-407E-A947-70E740481C1C}">
                <a14:useLocalDpi xmlns="" xmlns:a14="http://schemas.microsoft.com/office/drawing/2010/main" val="0"/>
              </a:ext>
            </a:extLst>
          </a:blip>
          <a:srcRect l="13120" r="11137"/>
          <a:stretch/>
        </p:blipFill>
        <p:spPr>
          <a:xfrm>
            <a:off x="8167702" y="2714620"/>
            <a:ext cx="2071186" cy="180909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Рисунок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023902" y="2857496"/>
            <a:ext cx="2278394" cy="180909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Рисунок 10"/>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667240" y="2750339"/>
            <a:ext cx="2409043" cy="180678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4" name="Рисунок 13">
            <a:hlinkClick r:id="rId8" action="ppaction://hlinksldjump"/>
          </p:cNvPr>
          <p:cNvPicPr>
            <a:picLocks noChangeAspect="1"/>
          </p:cNvPicPr>
          <p:nvPr/>
        </p:nvPicPr>
        <p:blipFill>
          <a:blip r:embed="rId9"/>
          <a:stretch>
            <a:fillRect/>
          </a:stretch>
        </p:blipFill>
        <p:spPr>
          <a:xfrm>
            <a:off x="11424592" y="6119910"/>
            <a:ext cx="619429" cy="600978"/>
          </a:xfrm>
          <a:prstGeom prst="rect">
            <a:avLst/>
          </a:prstGeom>
          <a:ln>
            <a:noFill/>
          </a:ln>
          <a:effectLst>
            <a:outerShdw blurRad="190500" algn="tl" rotWithShape="0">
              <a:srgbClr val="000000">
                <a:alpha val="70000"/>
              </a:srgbClr>
            </a:outerShdw>
          </a:effectLst>
        </p:spPr>
      </p:pic>
      <p:pic>
        <p:nvPicPr>
          <p:cNvPr id="15" name="Рисунок 14">
            <a:hlinkClick r:id="rId10" action="ppaction://hlinksldjump"/>
          </p:cNvPr>
          <p:cNvPicPr>
            <a:picLocks noChangeAspect="1"/>
          </p:cNvPicPr>
          <p:nvPr/>
        </p:nvPicPr>
        <p:blipFill>
          <a:blip r:embed="rId11" cstate="print"/>
          <a:stretch>
            <a:fillRect/>
          </a:stretch>
        </p:blipFill>
        <p:spPr>
          <a:xfrm>
            <a:off x="10508810" y="6159314"/>
            <a:ext cx="633101" cy="558618"/>
          </a:xfrm>
          <a:prstGeom prst="rect">
            <a:avLst/>
          </a:prstGeom>
          <a:ln>
            <a:noFill/>
          </a:ln>
          <a:effectLst>
            <a:outerShdw blurRad="190500" algn="tl" rotWithShape="0">
              <a:srgbClr val="000000">
                <a:alpha val="70000"/>
              </a:srgbClr>
            </a:outerShdw>
          </a:effectLst>
        </p:spPr>
      </p:pic>
      <p:sp>
        <p:nvSpPr>
          <p:cNvPr id="16" name="Прямоугольник 15"/>
          <p:cNvSpPr/>
          <p:nvPr/>
        </p:nvSpPr>
        <p:spPr>
          <a:xfrm>
            <a:off x="595274" y="5500702"/>
            <a:ext cx="6096000" cy="615553"/>
          </a:xfrm>
          <a:prstGeom prst="rect">
            <a:avLst/>
          </a:prstGeom>
        </p:spPr>
        <p:txBody>
          <a:bodyPr>
            <a:spAutoFit/>
          </a:bodyPr>
          <a:lstStyle/>
          <a:p>
            <a:pPr algn="ctr"/>
            <a:r>
              <a:rPr lang="ru-RU" dirty="0" smtClean="0"/>
              <a:t>Запишите самостоятельно свой ответ. </a:t>
            </a:r>
          </a:p>
          <a:p>
            <a:pPr algn="ctr"/>
            <a:r>
              <a:rPr lang="ru-RU" sz="1600" dirty="0" smtClean="0">
                <a:solidFill>
                  <a:srgbClr val="002060"/>
                </a:solidFill>
              </a:rPr>
              <a:t>Для проверки ответа  нажмите пробел</a:t>
            </a:r>
            <a:endParaRPr lang="ru-RU" sz="1600" dirty="0">
              <a:solidFill>
                <a:srgbClr val="002060"/>
              </a:solidFill>
            </a:endParaRPr>
          </a:p>
        </p:txBody>
      </p:sp>
    </p:spTree>
    <p:extLst>
      <p:ext uri="{BB962C8B-B14F-4D97-AF65-F5344CB8AC3E}">
        <p14:creationId xmlns="" xmlns:p14="http://schemas.microsoft.com/office/powerpoint/2010/main" val="39580429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3604433" y="6743629"/>
            <a:ext cx="1360727" cy="123111"/>
          </a:xfrm>
          <a:prstGeom prst="rect">
            <a:avLst/>
          </a:prstGeom>
        </p:spPr>
        <p:txBody>
          <a:bodyPr wrap="square">
            <a:spAutoFit/>
          </a:bodyPr>
          <a:lstStyle/>
          <a:p>
            <a:r>
              <a:rPr lang="en-US" sz="200" dirty="0">
                <a:hlinkClick r:id="rId2"/>
              </a:rPr>
              <a:t>https://</a:t>
            </a:r>
            <a:r>
              <a:rPr lang="en-US" sz="200" dirty="0" smtClean="0">
                <a:hlinkClick r:id="rId2"/>
              </a:rPr>
              <a:t>cdn-user30887.skyeng.ru/uploads/5f42be1ca1dfb384564528.jpg</a:t>
            </a:r>
            <a:endParaRPr lang="ru-RU" sz="200" dirty="0" smtClean="0"/>
          </a:p>
        </p:txBody>
      </p:sp>
      <p:sp>
        <p:nvSpPr>
          <p:cNvPr id="2" name="Заголовок 1"/>
          <p:cNvSpPr>
            <a:spLocks noGrp="1"/>
          </p:cNvSpPr>
          <p:nvPr>
            <p:ph type="title"/>
          </p:nvPr>
        </p:nvSpPr>
        <p:spPr>
          <a:xfrm>
            <a:off x="283769" y="70847"/>
            <a:ext cx="10515600" cy="1325563"/>
          </a:xfrm>
        </p:spPr>
        <p:txBody>
          <a:bodyPr>
            <a:normAutofit/>
          </a:bodyPr>
          <a:lstStyle/>
          <a:p>
            <a:r>
              <a:rPr lang="ru-RU" sz="3200" dirty="0" smtClean="0"/>
              <a:t>Задача 2            «Сочные шары»</a:t>
            </a:r>
            <a:endParaRPr lang="ru-RU" sz="3200" dirty="0"/>
          </a:p>
        </p:txBody>
      </p:sp>
      <p:sp>
        <p:nvSpPr>
          <p:cNvPr id="4" name="Прямоугольник 3"/>
          <p:cNvSpPr/>
          <p:nvPr/>
        </p:nvSpPr>
        <p:spPr>
          <a:xfrm>
            <a:off x="2639616" y="6717932"/>
            <a:ext cx="764953" cy="123111"/>
          </a:xfrm>
          <a:prstGeom prst="rect">
            <a:avLst/>
          </a:prstGeom>
        </p:spPr>
        <p:txBody>
          <a:bodyPr wrap="none">
            <a:spAutoFit/>
          </a:bodyPr>
          <a:lstStyle/>
          <a:p>
            <a:r>
              <a:rPr lang="en-US" sz="200" dirty="0">
                <a:hlinkClick r:id="rId3"/>
              </a:rPr>
              <a:t>https://</a:t>
            </a:r>
            <a:r>
              <a:rPr lang="en-US" sz="200" dirty="0" smtClean="0">
                <a:hlinkClick r:id="rId3"/>
              </a:rPr>
              <a:t>ethnomir.ru/upload/medialibrary/944/arbuz.jpg</a:t>
            </a:r>
            <a:endParaRPr lang="ru-RU" sz="200" dirty="0" smtClean="0"/>
          </a:p>
        </p:txBody>
      </p:sp>
      <p:sp>
        <p:nvSpPr>
          <p:cNvPr id="5" name="Прямоугольник 4"/>
          <p:cNvSpPr/>
          <p:nvPr/>
        </p:nvSpPr>
        <p:spPr>
          <a:xfrm>
            <a:off x="130097" y="6682074"/>
            <a:ext cx="2303240" cy="123111"/>
          </a:xfrm>
          <a:prstGeom prst="rect">
            <a:avLst/>
          </a:prstGeom>
        </p:spPr>
        <p:txBody>
          <a:bodyPr wrap="square">
            <a:spAutoFit/>
          </a:bodyPr>
          <a:lstStyle/>
          <a:p>
            <a:pPr algn="r"/>
            <a:r>
              <a:rPr lang="en-US" sz="200" dirty="0">
                <a:hlinkClick r:id="rId4"/>
              </a:rPr>
              <a:t>https://</a:t>
            </a:r>
            <a:r>
              <a:rPr lang="en-US" sz="200" dirty="0" smtClean="0">
                <a:hlinkClick r:id="rId4"/>
              </a:rPr>
              <a:t>resizer.mail.ru/p/30c48d54-6f21-5589-99f8-8786b3bd7e4c/AAAcfbwI_osrQepmYqLQWsJGpyf9II7_iD210SOLOn0tRDo-y6DxBRJNVpQjE8cJiMwJjss2DNBb9QCJEbgMpKycegQ.jpg</a:t>
            </a:r>
            <a:endParaRPr lang="ru-RU" sz="200" dirty="0" smtClean="0"/>
          </a:p>
        </p:txBody>
      </p:sp>
      <p:sp>
        <p:nvSpPr>
          <p:cNvPr id="10" name="Прямоугольник 9"/>
          <p:cNvSpPr/>
          <p:nvPr/>
        </p:nvSpPr>
        <p:spPr>
          <a:xfrm>
            <a:off x="595274" y="1357298"/>
            <a:ext cx="6500858" cy="1578061"/>
          </a:xfrm>
          <a:prstGeom prst="rect">
            <a:avLst/>
          </a:prstGeom>
        </p:spPr>
        <p:txBody>
          <a:bodyPr wrap="square">
            <a:spAutoFit/>
          </a:bodyPr>
          <a:lstStyle/>
          <a:p>
            <a:pPr>
              <a:lnSpc>
                <a:spcPct val="107000"/>
              </a:lnSpc>
              <a:spcAft>
                <a:spcPts val="800"/>
              </a:spcAft>
            </a:pPr>
            <a:r>
              <a:rPr lang="ru-RU" sz="2400" dirty="0" smtClean="0">
                <a:latin typeface="+mj-lt"/>
              </a:rPr>
              <a:t>1 часть</a:t>
            </a:r>
          </a:p>
          <a:p>
            <a:pPr>
              <a:lnSpc>
                <a:spcPct val="107000"/>
              </a:lnSpc>
              <a:spcAft>
                <a:spcPts val="800"/>
              </a:spcAft>
            </a:pPr>
            <a:r>
              <a:rPr lang="ru-RU" sz="2000" dirty="0" smtClean="0">
                <a:latin typeface="+mj-lt"/>
              </a:rPr>
              <a:t>Плоды созревают,  </a:t>
            </a:r>
            <a:r>
              <a:rPr lang="ru-RU" sz="2000" dirty="0">
                <a:latin typeface="+mj-lt"/>
              </a:rPr>
              <a:t>«наливаются» соком и увеличиваются в размере. Сок – жидкость, которая оказывает давление на кожуру плода. </a:t>
            </a:r>
            <a:endParaRPr lang="ru-RU" sz="2000" dirty="0" smtClean="0">
              <a:latin typeface="+mj-lt"/>
            </a:endParaRPr>
          </a:p>
        </p:txBody>
      </p:sp>
      <p:pic>
        <p:nvPicPr>
          <p:cNvPr id="11" name="Рисунок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310578" y="1428736"/>
            <a:ext cx="2766233" cy="207467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4" name="Рисунок 13">
            <a:hlinkClick r:id="rId6" action="ppaction://hlinksldjump"/>
          </p:cNvPr>
          <p:cNvPicPr>
            <a:picLocks noChangeAspect="1"/>
          </p:cNvPicPr>
          <p:nvPr/>
        </p:nvPicPr>
        <p:blipFill>
          <a:blip r:embed="rId7"/>
          <a:stretch>
            <a:fillRect/>
          </a:stretch>
        </p:blipFill>
        <p:spPr>
          <a:xfrm>
            <a:off x="11424592" y="6119910"/>
            <a:ext cx="619429" cy="600978"/>
          </a:xfrm>
          <a:prstGeom prst="rect">
            <a:avLst/>
          </a:prstGeom>
          <a:ln>
            <a:noFill/>
          </a:ln>
          <a:effectLst>
            <a:outerShdw blurRad="190500" algn="tl" rotWithShape="0">
              <a:srgbClr val="000000">
                <a:alpha val="70000"/>
              </a:srgbClr>
            </a:outerShdw>
          </a:effectLst>
        </p:spPr>
      </p:pic>
      <p:pic>
        <p:nvPicPr>
          <p:cNvPr id="15" name="Рисунок 14">
            <a:hlinkClick r:id="rId8" action="ppaction://hlinksldjump"/>
          </p:cNvPr>
          <p:cNvPicPr>
            <a:picLocks noChangeAspect="1"/>
          </p:cNvPicPr>
          <p:nvPr/>
        </p:nvPicPr>
        <p:blipFill>
          <a:blip r:embed="rId9" cstate="print"/>
          <a:stretch>
            <a:fillRect/>
          </a:stretch>
        </p:blipFill>
        <p:spPr>
          <a:xfrm>
            <a:off x="10508810" y="6159314"/>
            <a:ext cx="633101" cy="558618"/>
          </a:xfrm>
          <a:prstGeom prst="rect">
            <a:avLst/>
          </a:prstGeom>
          <a:ln>
            <a:noFill/>
          </a:ln>
          <a:effectLst>
            <a:outerShdw blurRad="190500" algn="tl" rotWithShape="0">
              <a:srgbClr val="000000">
                <a:alpha val="70000"/>
              </a:srgbClr>
            </a:outerShdw>
          </a:effectLst>
        </p:spPr>
      </p:pic>
      <p:sp>
        <p:nvSpPr>
          <p:cNvPr id="18" name="Прямоугольник 17"/>
          <p:cNvSpPr/>
          <p:nvPr/>
        </p:nvSpPr>
        <p:spPr>
          <a:xfrm>
            <a:off x="738150" y="3357562"/>
            <a:ext cx="11144328" cy="2705356"/>
          </a:xfrm>
          <a:prstGeom prst="rect">
            <a:avLst/>
          </a:prstGeom>
        </p:spPr>
        <p:txBody>
          <a:bodyPr wrap="square">
            <a:spAutoFit/>
          </a:bodyPr>
          <a:lstStyle/>
          <a:p>
            <a:pPr>
              <a:lnSpc>
                <a:spcPct val="107000"/>
              </a:lnSpc>
              <a:spcAft>
                <a:spcPts val="800"/>
              </a:spcAft>
            </a:pPr>
            <a:r>
              <a:rPr lang="ru-RU" sz="2000" dirty="0" smtClean="0">
                <a:latin typeface="+mj-lt"/>
              </a:rPr>
              <a:t>2 часть</a:t>
            </a:r>
          </a:p>
          <a:p>
            <a:pPr>
              <a:lnSpc>
                <a:spcPct val="107000"/>
              </a:lnSpc>
              <a:spcAft>
                <a:spcPts val="800"/>
              </a:spcAft>
            </a:pPr>
            <a:r>
              <a:rPr lang="ru-RU" sz="2000" dirty="0" smtClean="0">
                <a:latin typeface="+mj-lt"/>
              </a:rPr>
              <a:t>Так </a:t>
            </a:r>
            <a:r>
              <a:rPr lang="ru-RU" sz="2000" dirty="0">
                <a:latin typeface="+mj-lt"/>
              </a:rPr>
              <a:t>как по закону Паскаля: Давление производимое на жидкость, передается во все стороны жидкости одинаково, большинство плодов имеет шарообразную форму или форму геоида (сплюснутый шар</a:t>
            </a:r>
            <a:r>
              <a:rPr lang="ru-RU" sz="2000" dirty="0" smtClean="0">
                <a:latin typeface="+mj-lt"/>
              </a:rPr>
              <a:t>). Плоды могут треснуть ели сила давления становится больше, силы упругости кожицы плода.</a:t>
            </a:r>
          </a:p>
          <a:p>
            <a:pPr>
              <a:lnSpc>
                <a:spcPct val="107000"/>
              </a:lnSpc>
              <a:spcAft>
                <a:spcPts val="800"/>
              </a:spcAft>
            </a:pPr>
            <a:r>
              <a:rPr lang="ru-RU" sz="2000" dirty="0" smtClean="0">
                <a:latin typeface="+mj-lt"/>
              </a:rPr>
              <a:t>Итог.</a:t>
            </a:r>
          </a:p>
          <a:p>
            <a:pPr>
              <a:lnSpc>
                <a:spcPct val="107000"/>
              </a:lnSpc>
              <a:spcAft>
                <a:spcPts val="800"/>
              </a:spcAft>
            </a:pPr>
            <a:r>
              <a:rPr lang="ru-RU" sz="2000" dirty="0" smtClean="0">
                <a:latin typeface="+mj-lt"/>
              </a:rPr>
              <a:t>Шарообразная форма плодов является доказательством универсальности закона Паскаля.</a:t>
            </a:r>
            <a:endParaRPr lang="ru-RU" sz="2000" dirty="0">
              <a:latin typeface="+mj-lt"/>
            </a:endParaRPr>
          </a:p>
        </p:txBody>
      </p:sp>
    </p:spTree>
    <p:extLst>
      <p:ext uri="{BB962C8B-B14F-4D97-AF65-F5344CB8AC3E}">
        <p14:creationId xmlns="" xmlns:p14="http://schemas.microsoft.com/office/powerpoint/2010/main" val="395804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altLang="ru-RU" sz="3600" dirty="0" smtClean="0"/>
              <a:t>Задача 3         «Давление меда»</a:t>
            </a:r>
            <a:br>
              <a:rPr lang="ru-RU" altLang="ru-RU" sz="3600" dirty="0" smtClean="0"/>
            </a:br>
            <a:endParaRPr lang="ru-RU" sz="3600" dirty="0"/>
          </a:p>
        </p:txBody>
      </p:sp>
      <p:sp>
        <p:nvSpPr>
          <p:cNvPr id="3" name="Содержимое 2"/>
          <p:cNvSpPr>
            <a:spLocks noGrp="1"/>
          </p:cNvSpPr>
          <p:nvPr>
            <p:ph idx="1"/>
          </p:nvPr>
        </p:nvSpPr>
        <p:spPr/>
        <p:txBody>
          <a:bodyPr/>
          <a:lstStyle/>
          <a:p>
            <a:r>
              <a:rPr lang="ru-RU" altLang="ru-RU" dirty="0" smtClean="0"/>
              <a:t>Вычислить  давление меда на дно банки. Объем банки 0,5л.</a:t>
            </a:r>
            <a:r>
              <a:rPr lang="en-US" altLang="ru-RU" dirty="0" smtClean="0"/>
              <a:t> </a:t>
            </a:r>
            <a:r>
              <a:rPr lang="ru-RU" altLang="ru-RU" dirty="0" smtClean="0"/>
              <a:t>Высота банки 15 см. </a:t>
            </a:r>
          </a:p>
          <a:p>
            <a:endParaRPr lang="ru-RU" dirty="0"/>
          </a:p>
        </p:txBody>
      </p:sp>
      <p:pic>
        <p:nvPicPr>
          <p:cNvPr id="4" name="Picture 9"/>
          <p:cNvPicPr>
            <a:picLocks noChangeAspect="1" noChangeArrowheads="1"/>
          </p:cNvPicPr>
          <p:nvPr/>
        </p:nvPicPr>
        <p:blipFill>
          <a:blip r:embed="rId2"/>
          <a:srcRect/>
          <a:stretch>
            <a:fillRect/>
          </a:stretch>
        </p:blipFill>
        <p:spPr bwMode="auto">
          <a:xfrm>
            <a:off x="9882214" y="2285992"/>
            <a:ext cx="1785937" cy="1881187"/>
          </a:xfrm>
          <a:prstGeom prst="rect">
            <a:avLst/>
          </a:prstGeom>
          <a:noFill/>
          <a:ln w="9525">
            <a:noFill/>
            <a:miter lim="800000"/>
            <a:headEnd/>
            <a:tailEnd/>
          </a:ln>
        </p:spPr>
      </p:pic>
      <p:sp>
        <p:nvSpPr>
          <p:cNvPr id="6" name="Объект 2"/>
          <p:cNvSpPr txBox="1">
            <a:spLocks/>
          </p:cNvSpPr>
          <p:nvPr/>
        </p:nvSpPr>
        <p:spPr>
          <a:xfrm>
            <a:off x="309522" y="3429000"/>
            <a:ext cx="10515600" cy="28940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dirty="0">
                <a:solidFill>
                  <a:srgbClr val="002060"/>
                </a:solidFill>
              </a:rPr>
              <a:t>Запишите самостоятельно </a:t>
            </a:r>
            <a:r>
              <a:rPr lang="ru-RU" dirty="0" smtClean="0">
                <a:solidFill>
                  <a:srgbClr val="002060"/>
                </a:solidFill>
              </a:rPr>
              <a:t>свое решение. </a:t>
            </a:r>
            <a:endParaRPr lang="ru-RU" dirty="0">
              <a:solidFill>
                <a:srgbClr val="002060"/>
              </a:solidFill>
            </a:endParaRPr>
          </a:p>
          <a:p>
            <a:pPr marL="0" indent="0">
              <a:buNone/>
            </a:pPr>
            <a:endParaRPr lang="ru-RU" u="sng" dirty="0" smtClean="0"/>
          </a:p>
          <a:p>
            <a:pPr marL="0" indent="0">
              <a:buNone/>
            </a:pPr>
            <a:r>
              <a:rPr lang="ru-RU" u="sng" dirty="0" smtClean="0"/>
              <a:t>Дано:</a:t>
            </a:r>
            <a:r>
              <a:rPr lang="ru-RU" dirty="0" smtClean="0"/>
              <a:t>                </a:t>
            </a:r>
            <a:r>
              <a:rPr lang="ru-RU" u="sng" dirty="0" smtClean="0"/>
              <a:t>Си:</a:t>
            </a:r>
            <a:r>
              <a:rPr lang="ru-RU" dirty="0" smtClean="0"/>
              <a:t>                  </a:t>
            </a:r>
            <a:r>
              <a:rPr lang="ru-RU" u="sng" dirty="0" smtClean="0"/>
              <a:t>Физическое явление</a:t>
            </a:r>
            <a:r>
              <a:rPr lang="ru-RU" dirty="0" smtClean="0"/>
              <a:t>:        </a:t>
            </a:r>
            <a:r>
              <a:rPr lang="ru-RU" u="sng" dirty="0" smtClean="0"/>
              <a:t>Решение</a:t>
            </a:r>
            <a:r>
              <a:rPr lang="ru-RU" dirty="0" smtClean="0"/>
              <a:t>:</a:t>
            </a:r>
          </a:p>
          <a:p>
            <a:pPr marL="0" indent="0">
              <a:buNone/>
            </a:pPr>
            <a:endParaRPr lang="ru-RU" dirty="0"/>
          </a:p>
          <a:p>
            <a:pPr marL="0" indent="0">
              <a:buNone/>
            </a:pPr>
            <a:r>
              <a:rPr lang="ru-RU" dirty="0"/>
              <a:t>В</a:t>
            </a:r>
            <a:r>
              <a:rPr lang="ru-RU" dirty="0" smtClean="0"/>
              <a:t>ариант решения для проверки, нажмите пробел</a:t>
            </a:r>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4532" y="289080"/>
            <a:ext cx="8426152" cy="1325563"/>
          </a:xfrm>
        </p:spPr>
        <p:txBody>
          <a:bodyPr>
            <a:normAutofit/>
          </a:bodyPr>
          <a:lstStyle/>
          <a:p>
            <a:r>
              <a:rPr lang="ru-RU" altLang="ru-RU" sz="2800" dirty="0" smtClean="0"/>
              <a:t>Задача 3                             «Давление меда»</a:t>
            </a:r>
            <a:br>
              <a:rPr lang="ru-RU" altLang="ru-RU" sz="2800" dirty="0" smtClean="0"/>
            </a:br>
            <a:endParaRPr lang="ru-RU" sz="3200" dirty="0"/>
          </a:p>
        </p:txBody>
      </p:sp>
      <p:sp>
        <p:nvSpPr>
          <p:cNvPr id="3" name="Объект 2"/>
          <p:cNvSpPr>
            <a:spLocks noGrp="1"/>
          </p:cNvSpPr>
          <p:nvPr>
            <p:ph idx="1"/>
          </p:nvPr>
        </p:nvSpPr>
        <p:spPr>
          <a:xfrm>
            <a:off x="838200" y="1825625"/>
            <a:ext cx="10515600" cy="739279"/>
          </a:xfrm>
        </p:spPr>
        <p:txBody>
          <a:bodyPr/>
          <a:lstStyle/>
          <a:p>
            <a:pPr marL="0" indent="0">
              <a:buNone/>
            </a:pPr>
            <a:r>
              <a:rPr lang="ru-RU" u="sng" dirty="0" smtClean="0"/>
              <a:t>Дано:</a:t>
            </a:r>
            <a:r>
              <a:rPr lang="ru-RU" dirty="0" smtClean="0"/>
              <a:t>                </a:t>
            </a:r>
            <a:r>
              <a:rPr lang="ru-RU" u="sng" dirty="0" smtClean="0"/>
              <a:t>Си:</a:t>
            </a:r>
            <a:r>
              <a:rPr lang="ru-RU" dirty="0" smtClean="0"/>
              <a:t>           </a:t>
            </a:r>
            <a:r>
              <a:rPr lang="ru-RU" u="sng" dirty="0" smtClean="0"/>
              <a:t>Физическое явление</a:t>
            </a:r>
            <a:r>
              <a:rPr lang="ru-RU" dirty="0" smtClean="0"/>
              <a:t>:        </a:t>
            </a:r>
            <a:r>
              <a:rPr lang="ru-RU" u="sng" dirty="0" smtClean="0"/>
              <a:t>Решение</a:t>
            </a:r>
            <a:r>
              <a:rPr lang="ru-RU" dirty="0" smtClean="0"/>
              <a:t>:</a:t>
            </a:r>
            <a:endParaRPr lang="ru-RU" dirty="0"/>
          </a:p>
        </p:txBody>
      </p:sp>
      <p:graphicFrame>
        <p:nvGraphicFramePr>
          <p:cNvPr id="5" name="Object 5"/>
          <p:cNvGraphicFramePr>
            <a:graphicFrameLocks noChangeAspect="1"/>
          </p:cNvGraphicFramePr>
          <p:nvPr>
            <p:extLst>
              <p:ext uri="{D42A27DB-BD31-4B8C-83A1-F6EECF244321}">
                <p14:modId xmlns="" xmlns:p14="http://schemas.microsoft.com/office/powerpoint/2010/main" val="1779356981"/>
              </p:ext>
            </p:extLst>
          </p:nvPr>
        </p:nvGraphicFramePr>
        <p:xfrm>
          <a:off x="4952992" y="3571876"/>
          <a:ext cx="1628775" cy="454025"/>
        </p:xfrm>
        <a:graphic>
          <a:graphicData uri="http://schemas.openxmlformats.org/presentationml/2006/ole">
            <p:oleObj spid="_x0000_s34819" name="Формула" r:id="rId3" imgW="723600" imgH="203040" progId="Equation.3">
              <p:embed/>
            </p:oleObj>
          </a:graphicData>
        </a:graphic>
      </p:graphicFrame>
      <p:graphicFrame>
        <p:nvGraphicFramePr>
          <p:cNvPr id="6" name="Object 5"/>
          <p:cNvGraphicFramePr>
            <a:graphicFrameLocks noChangeAspect="1"/>
          </p:cNvGraphicFramePr>
          <p:nvPr>
            <p:extLst>
              <p:ext uri="{D42A27DB-BD31-4B8C-83A1-F6EECF244321}">
                <p14:modId xmlns="" xmlns:p14="http://schemas.microsoft.com/office/powerpoint/2010/main" val="659682533"/>
              </p:ext>
            </p:extLst>
          </p:nvPr>
        </p:nvGraphicFramePr>
        <p:xfrm>
          <a:off x="309522" y="2428868"/>
          <a:ext cx="3552825" cy="2336800"/>
        </p:xfrm>
        <a:graphic>
          <a:graphicData uri="http://schemas.openxmlformats.org/presentationml/2006/ole">
            <p:oleObj spid="_x0000_s34820" name="Формула" r:id="rId4" imgW="1574640" imgH="1041120" progId="Equation.3">
              <p:embed/>
            </p:oleObj>
          </a:graphicData>
        </a:graphic>
      </p:graphicFrame>
      <p:graphicFrame>
        <p:nvGraphicFramePr>
          <p:cNvPr id="7" name="Object 5"/>
          <p:cNvGraphicFramePr>
            <a:graphicFrameLocks noChangeAspect="1"/>
          </p:cNvGraphicFramePr>
          <p:nvPr>
            <p:extLst>
              <p:ext uri="{D42A27DB-BD31-4B8C-83A1-F6EECF244321}">
                <p14:modId xmlns="" xmlns:p14="http://schemas.microsoft.com/office/powerpoint/2010/main" val="4034180666"/>
              </p:ext>
            </p:extLst>
          </p:nvPr>
        </p:nvGraphicFramePr>
        <p:xfrm>
          <a:off x="8064500" y="2692400"/>
          <a:ext cx="4229100" cy="455613"/>
        </p:xfrm>
        <a:graphic>
          <a:graphicData uri="http://schemas.openxmlformats.org/presentationml/2006/ole">
            <p:oleObj spid="_x0000_s34821" name="Формула" r:id="rId5" imgW="1879560" imgH="203040" progId="Equation.3">
              <p:embed/>
            </p:oleObj>
          </a:graphicData>
        </a:graphic>
      </p:graphicFrame>
      <p:cxnSp>
        <p:nvCxnSpPr>
          <p:cNvPr id="9" name="Прямая соединительная линия 8"/>
          <p:cNvCxnSpPr/>
          <p:nvPr/>
        </p:nvCxnSpPr>
        <p:spPr>
          <a:xfrm>
            <a:off x="2351584" y="1893046"/>
            <a:ext cx="0" cy="3048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680887" y="4178996"/>
            <a:ext cx="16562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flipV="1">
            <a:off x="5087888" y="2767263"/>
            <a:ext cx="1584176" cy="78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5501184" y="2376247"/>
            <a:ext cx="770910" cy="398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6" name="Прямая со стрелкой 15"/>
          <p:cNvCxnSpPr>
            <a:stCxn id="14" idx="2"/>
          </p:cNvCxnSpPr>
          <p:nvPr/>
        </p:nvCxnSpPr>
        <p:spPr>
          <a:xfrm>
            <a:off x="5886639" y="2775081"/>
            <a:ext cx="0" cy="57860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3" name="Объект 22"/>
          <p:cNvGraphicFramePr>
            <a:graphicFrameLocks noChangeAspect="1"/>
          </p:cNvGraphicFramePr>
          <p:nvPr>
            <p:extLst>
              <p:ext uri="{D42A27DB-BD31-4B8C-83A1-F6EECF244321}">
                <p14:modId xmlns="" xmlns:p14="http://schemas.microsoft.com/office/powerpoint/2010/main" val="3225318514"/>
              </p:ext>
            </p:extLst>
          </p:nvPr>
        </p:nvGraphicFramePr>
        <p:xfrm>
          <a:off x="5991913" y="2973273"/>
          <a:ext cx="300087" cy="400116"/>
        </p:xfrm>
        <a:graphic>
          <a:graphicData uri="http://schemas.openxmlformats.org/presentationml/2006/ole">
            <p:oleObj spid="_x0000_s34823" name="Уравнение" r:id="rId6" imgW="152280" imgH="203040" progId="Equation.3">
              <p:embed/>
            </p:oleObj>
          </a:graphicData>
        </a:graphic>
      </p:graphicFrame>
      <p:cxnSp>
        <p:nvCxnSpPr>
          <p:cNvPr id="25" name="Прямая соединительная линия 24"/>
          <p:cNvCxnSpPr/>
          <p:nvPr/>
        </p:nvCxnSpPr>
        <p:spPr>
          <a:xfrm rot="5400000">
            <a:off x="6060281" y="3679033"/>
            <a:ext cx="335758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3935760" y="1957646"/>
            <a:ext cx="0" cy="2911514"/>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078636" y="2399110"/>
            <a:ext cx="492273" cy="3046988"/>
          </a:xfrm>
          <a:prstGeom prst="rect">
            <a:avLst/>
          </a:prstGeom>
          <a:noFill/>
        </p:spPr>
        <p:txBody>
          <a:bodyPr wrap="square" rtlCol="0">
            <a:spAutoFit/>
          </a:bodyPr>
          <a:lstStyle/>
          <a:p>
            <a:r>
              <a:rPr lang="ru-RU" sz="2400" dirty="0" smtClean="0"/>
              <a:t>1.</a:t>
            </a:r>
          </a:p>
          <a:p>
            <a:endParaRPr lang="ru-RU" sz="2400" dirty="0"/>
          </a:p>
          <a:p>
            <a:endParaRPr lang="ru-RU" sz="2400" dirty="0"/>
          </a:p>
          <a:p>
            <a:r>
              <a:rPr lang="ru-RU" sz="2400" dirty="0" smtClean="0"/>
              <a:t>2.</a:t>
            </a:r>
            <a:endParaRPr lang="en-US" sz="2400" dirty="0" smtClean="0"/>
          </a:p>
          <a:p>
            <a:endParaRPr lang="en-US" sz="2400" dirty="0" smtClean="0"/>
          </a:p>
          <a:p>
            <a:r>
              <a:rPr lang="en-US" sz="2400" dirty="0" smtClean="0"/>
              <a:t>3.</a:t>
            </a:r>
            <a:endParaRPr lang="ru-RU" sz="2400" dirty="0" smtClean="0"/>
          </a:p>
          <a:p>
            <a:endParaRPr lang="ru-RU" sz="2400" dirty="0"/>
          </a:p>
          <a:p>
            <a:endParaRPr lang="ru-RU" sz="2400" dirty="0" smtClean="0"/>
          </a:p>
        </p:txBody>
      </p:sp>
      <p:sp>
        <p:nvSpPr>
          <p:cNvPr id="31" name="Прямоугольник 30"/>
          <p:cNvSpPr/>
          <p:nvPr/>
        </p:nvSpPr>
        <p:spPr>
          <a:xfrm>
            <a:off x="10560496" y="3234437"/>
            <a:ext cx="1425827" cy="536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TextBox 31"/>
          <p:cNvSpPr txBox="1"/>
          <p:nvPr/>
        </p:nvSpPr>
        <p:spPr>
          <a:xfrm>
            <a:off x="8024826" y="3643314"/>
            <a:ext cx="2837580" cy="461665"/>
          </a:xfrm>
          <a:prstGeom prst="rect">
            <a:avLst/>
          </a:prstGeom>
          <a:noFill/>
        </p:spPr>
        <p:txBody>
          <a:bodyPr wrap="square" rtlCol="0">
            <a:spAutoFit/>
          </a:bodyPr>
          <a:lstStyle/>
          <a:p>
            <a:r>
              <a:rPr lang="ru-RU" sz="2400" dirty="0" smtClean="0"/>
              <a:t>Ответ: 2100 Па</a:t>
            </a:r>
            <a:endParaRPr lang="ru-RU" sz="2400" dirty="0"/>
          </a:p>
        </p:txBody>
      </p:sp>
      <p:pic>
        <p:nvPicPr>
          <p:cNvPr id="33" name="Рисунок 32">
            <a:hlinkClick r:id="rId7" action="ppaction://hlinksldjump"/>
          </p:cNvPr>
          <p:cNvPicPr>
            <a:picLocks noChangeAspect="1"/>
          </p:cNvPicPr>
          <p:nvPr/>
        </p:nvPicPr>
        <p:blipFill>
          <a:blip r:embed="rId8"/>
          <a:stretch>
            <a:fillRect/>
          </a:stretch>
        </p:blipFill>
        <p:spPr>
          <a:xfrm>
            <a:off x="11252435" y="6021288"/>
            <a:ext cx="737647" cy="715674"/>
          </a:xfrm>
          <a:prstGeom prst="rect">
            <a:avLst/>
          </a:prstGeom>
          <a:ln>
            <a:noFill/>
          </a:ln>
          <a:effectLst>
            <a:outerShdw blurRad="190500" algn="tl" rotWithShape="0">
              <a:srgbClr val="000000">
                <a:alpha val="70000"/>
              </a:srgbClr>
            </a:outerShdw>
          </a:effectLst>
        </p:spPr>
      </p:pic>
      <p:pic>
        <p:nvPicPr>
          <p:cNvPr id="34" name="Рисунок 33">
            <a:hlinkClick r:id="" action="ppaction://noaction"/>
          </p:cNvPr>
          <p:cNvPicPr>
            <a:picLocks noChangeAspect="1"/>
          </p:cNvPicPr>
          <p:nvPr/>
        </p:nvPicPr>
        <p:blipFill>
          <a:blip r:embed="rId9" cstate="print"/>
          <a:stretch>
            <a:fillRect/>
          </a:stretch>
        </p:blipFill>
        <p:spPr>
          <a:xfrm>
            <a:off x="10279782" y="6021288"/>
            <a:ext cx="703298" cy="697846"/>
          </a:xfrm>
          <a:prstGeom prst="rect">
            <a:avLst/>
          </a:prstGeom>
          <a:ln>
            <a:noFill/>
          </a:ln>
          <a:effectLst>
            <a:outerShdw blurRad="190500" algn="tl" rotWithShape="0">
              <a:srgbClr val="000000">
                <a:alpha val="70000"/>
              </a:srgbClr>
            </a:outerShdw>
          </a:effectLst>
        </p:spPr>
      </p:pic>
      <p:sp>
        <p:nvSpPr>
          <p:cNvPr id="35" name="TextBox 34"/>
          <p:cNvSpPr txBox="1"/>
          <p:nvPr/>
        </p:nvSpPr>
        <p:spPr>
          <a:xfrm>
            <a:off x="8936409" y="5412243"/>
            <a:ext cx="2520280" cy="369332"/>
          </a:xfrm>
          <a:prstGeom prst="rect">
            <a:avLst/>
          </a:prstGeom>
          <a:noFill/>
          <a:ln>
            <a:solidFill>
              <a:schemeClr val="accent1"/>
            </a:solidFill>
          </a:ln>
        </p:spPr>
        <p:txBody>
          <a:bodyPr wrap="square" rtlCol="0">
            <a:spAutoFit/>
          </a:bodyPr>
          <a:lstStyle/>
          <a:p>
            <a:r>
              <a:rPr lang="ru-RU" dirty="0" smtClean="0">
                <a:solidFill>
                  <a:schemeClr val="accent1"/>
                </a:solidFill>
              </a:rPr>
              <a:t>Окончание решения</a:t>
            </a:r>
            <a:endParaRPr lang="ru-RU" dirty="0">
              <a:solidFill>
                <a:schemeClr val="accent1"/>
              </a:solidFill>
            </a:endParaRPr>
          </a:p>
        </p:txBody>
      </p:sp>
      <p:graphicFrame>
        <p:nvGraphicFramePr>
          <p:cNvPr id="34824" name="Object 8"/>
          <p:cNvGraphicFramePr>
            <a:graphicFrameLocks noChangeAspect="1"/>
          </p:cNvGraphicFramePr>
          <p:nvPr/>
        </p:nvGraphicFramePr>
        <p:xfrm>
          <a:off x="4795838" y="4216400"/>
          <a:ext cx="1800225" cy="879475"/>
        </p:xfrm>
        <a:graphic>
          <a:graphicData uri="http://schemas.openxmlformats.org/presentationml/2006/ole">
            <p:oleObj spid="_x0000_s34824" name="Формула" r:id="rId10" imgW="799920" imgH="393480" progId="Equation.3">
              <p:embed/>
            </p:oleObj>
          </a:graphicData>
        </a:graphic>
      </p:graphicFrame>
    </p:spTree>
    <p:extLst>
      <p:ext uri="{BB962C8B-B14F-4D97-AF65-F5344CB8AC3E}">
        <p14:creationId xmlns="" xmlns:p14="http://schemas.microsoft.com/office/powerpoint/2010/main" val="277856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2">
                                            <p:txEl>
                                              <p:pRg st="0" end="0"/>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8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1"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9588" y="142852"/>
            <a:ext cx="10515600" cy="1325563"/>
          </a:xfrm>
        </p:spPr>
        <p:txBody>
          <a:bodyPr/>
          <a:lstStyle/>
          <a:p>
            <a:r>
              <a:rPr lang="ru-RU" dirty="0" smtClean="0"/>
              <a:t>Теория. Жидкости</a:t>
            </a:r>
            <a:endParaRPr lang="ru-RU" dirty="0"/>
          </a:p>
        </p:txBody>
      </p:sp>
      <p:sp>
        <p:nvSpPr>
          <p:cNvPr id="3" name="Объект 2"/>
          <p:cNvSpPr>
            <a:spLocks noGrp="1"/>
          </p:cNvSpPr>
          <p:nvPr>
            <p:ph idx="1"/>
          </p:nvPr>
        </p:nvSpPr>
        <p:spPr>
          <a:xfrm>
            <a:off x="809588" y="2571744"/>
            <a:ext cx="10515600" cy="3528392"/>
          </a:xfrm>
        </p:spPr>
        <p:txBody>
          <a:bodyPr>
            <a:normAutofit fontScale="92500" lnSpcReduction="20000"/>
          </a:bodyPr>
          <a:lstStyle/>
          <a:p>
            <a:pPr marL="514350" indent="-514350">
              <a:buFont typeface="+mj-lt"/>
              <a:buAutoNum type="arabicPeriod"/>
            </a:pPr>
            <a:r>
              <a:rPr lang="ru-RU" altLang="ru-RU" dirty="0">
                <a:hlinkClick r:id="rId2" action="ppaction://hlinksldjump"/>
              </a:rPr>
              <a:t>Особенности  внутреннего строения </a:t>
            </a:r>
            <a:r>
              <a:rPr lang="ru-RU" altLang="ru-RU" dirty="0" smtClean="0">
                <a:hlinkClick r:id="rId2" action="ppaction://hlinksldjump"/>
              </a:rPr>
              <a:t>жидкости.</a:t>
            </a:r>
            <a:r>
              <a:rPr lang="ru-RU" altLang="ru-RU" sz="4000" dirty="0">
                <a:hlinkClick r:id="rId2" action="ppaction://hlinksldjump"/>
              </a:rPr>
              <a:t> </a:t>
            </a:r>
            <a:r>
              <a:rPr lang="ru-RU" altLang="ru-RU" dirty="0">
                <a:hlinkClick r:id="rId2" action="ppaction://hlinksldjump"/>
              </a:rPr>
              <a:t>Причина возникновения давления </a:t>
            </a:r>
            <a:r>
              <a:rPr lang="ru-RU" altLang="ru-RU" dirty="0" smtClean="0">
                <a:hlinkClick r:id="rId2" action="ppaction://hlinksldjump"/>
              </a:rPr>
              <a:t>жидкости</a:t>
            </a:r>
            <a:endParaRPr lang="ru-RU" altLang="ru-RU" dirty="0" smtClean="0"/>
          </a:p>
          <a:p>
            <a:pPr marL="514350" indent="-514350">
              <a:buFont typeface="+mj-lt"/>
              <a:buAutoNum type="arabicPeriod"/>
            </a:pPr>
            <a:r>
              <a:rPr lang="ru-RU" dirty="0">
                <a:hlinkClick r:id="rId3" action="ppaction://hlinksldjump"/>
              </a:rPr>
              <a:t>Как вычислить давление жидкости</a:t>
            </a:r>
            <a:r>
              <a:rPr lang="ru-RU" dirty="0" smtClean="0">
                <a:hlinkClick r:id="rId3" action="ppaction://hlinksldjump"/>
              </a:rPr>
              <a:t>?</a:t>
            </a:r>
            <a:endParaRPr lang="ru-RU" dirty="0" smtClean="0">
              <a:solidFill>
                <a:srgbClr val="7030A0"/>
              </a:solidFill>
            </a:endParaRPr>
          </a:p>
          <a:p>
            <a:pPr marL="514350" indent="-514350">
              <a:buFont typeface="+mj-lt"/>
              <a:buAutoNum type="arabicPeriod"/>
            </a:pPr>
            <a:r>
              <a:rPr lang="ru-RU" dirty="0">
                <a:hlinkClick r:id="rId4" action="ppaction://hlinksldjump"/>
              </a:rPr>
              <a:t>От чего зависит давление внутри жидкости</a:t>
            </a:r>
            <a:r>
              <a:rPr lang="ru-RU" dirty="0" smtClean="0">
                <a:hlinkClick r:id="rId4" action="ppaction://hlinksldjump"/>
              </a:rPr>
              <a:t>?</a:t>
            </a:r>
            <a:endParaRPr lang="ru-RU" dirty="0" smtClean="0"/>
          </a:p>
          <a:p>
            <a:pPr marL="514350" indent="-514350">
              <a:buFont typeface="+mj-lt"/>
              <a:buAutoNum type="arabicPeriod"/>
            </a:pPr>
            <a:r>
              <a:rPr lang="ru-RU" dirty="0">
                <a:hlinkClick r:id="rId5" action="ppaction://hlinksldjump"/>
              </a:rPr>
              <a:t>Закон Паскаля . </a:t>
            </a:r>
            <a:r>
              <a:rPr lang="ru-RU" dirty="0" smtClean="0">
                <a:hlinkClick r:id="rId5" action="ppaction://hlinksldjump"/>
              </a:rPr>
              <a:t>Жидкости.</a:t>
            </a:r>
            <a:endParaRPr lang="ru-RU" dirty="0"/>
          </a:p>
          <a:p>
            <a:pPr marL="514350" indent="-514350">
              <a:buFont typeface="+mj-lt"/>
              <a:buAutoNum type="arabicPeriod"/>
            </a:pPr>
            <a:r>
              <a:rPr lang="ru-RU" dirty="0">
                <a:hlinkClick r:id="rId6" action="ppaction://hlinksldjump"/>
              </a:rPr>
              <a:t>На какой глубине давление смертельно опасно для человека</a:t>
            </a:r>
            <a:r>
              <a:rPr lang="ru-RU" dirty="0" smtClean="0">
                <a:hlinkClick r:id="rId6" action="ppaction://hlinksldjump"/>
              </a:rPr>
              <a:t>?</a:t>
            </a:r>
            <a:endParaRPr lang="ru-RU" dirty="0" smtClean="0"/>
          </a:p>
          <a:p>
            <a:pPr marL="514350" indent="-514350">
              <a:buFont typeface="+mj-lt"/>
              <a:buAutoNum type="arabicPeriod"/>
            </a:pPr>
            <a:r>
              <a:rPr lang="ru-RU" dirty="0">
                <a:hlinkClick r:id="rId7" action="ppaction://hlinksldjump"/>
              </a:rPr>
              <a:t>Нырять или не нырять</a:t>
            </a:r>
            <a:r>
              <a:rPr lang="ru-RU" dirty="0" smtClean="0">
                <a:hlinkClick r:id="rId7" action="ppaction://hlinksldjump"/>
              </a:rPr>
              <a:t>?</a:t>
            </a:r>
          </a:p>
          <a:p>
            <a:pPr marL="514350" indent="-514350">
              <a:buFont typeface="+mj-lt"/>
              <a:buAutoNum type="arabicPeriod"/>
            </a:pPr>
            <a:r>
              <a:rPr lang="ru-RU" dirty="0" smtClean="0">
                <a:hlinkClick r:id="rId8" action="ppaction://hlinksldjump"/>
              </a:rPr>
              <a:t>Гидростатический парадокс </a:t>
            </a:r>
            <a:r>
              <a:rPr lang="ru-RU" sz="2400" dirty="0" smtClean="0">
                <a:hlinkClick r:id="rId8" action="ppaction://hlinksldjump"/>
              </a:rPr>
              <a:t>или парадокс Паскаля </a:t>
            </a:r>
            <a:r>
              <a:rPr lang="ru-RU" b="1" dirty="0">
                <a:hlinkClick r:id="rId7" action="ppaction://hlinksldjump"/>
              </a:rPr>
              <a:t/>
            </a:r>
            <a:br>
              <a:rPr lang="ru-RU" b="1" dirty="0">
                <a:hlinkClick r:id="rId7" action="ppaction://hlinksldjump"/>
              </a:rPr>
            </a:br>
            <a:endParaRPr lang="ru-RU" altLang="ru-RU" dirty="0" smtClean="0"/>
          </a:p>
          <a:p>
            <a:pPr marL="514350" indent="-514350">
              <a:buFont typeface="+mj-lt"/>
              <a:buAutoNum type="arabicPeriod"/>
            </a:pPr>
            <a:endParaRPr lang="ru-RU" altLang="ru-RU" dirty="0"/>
          </a:p>
          <a:p>
            <a:pPr marL="514350" indent="-514350">
              <a:buFont typeface="+mj-lt"/>
              <a:buAutoNum type="arabicPeriod"/>
            </a:pPr>
            <a:endParaRPr lang="ru-RU" altLang="ru-RU" dirty="0"/>
          </a:p>
          <a:p>
            <a:pPr marL="514350" indent="-514350">
              <a:buFont typeface="+mj-lt"/>
              <a:buAutoNum type="arabicPeriod"/>
            </a:pPr>
            <a:endParaRPr lang="ru-RU" dirty="0"/>
          </a:p>
        </p:txBody>
      </p:sp>
      <p:pic>
        <p:nvPicPr>
          <p:cNvPr id="5" name="Рисунок 4">
            <a:hlinkClick r:id="rId9" action="ppaction://hlinksldjump"/>
          </p:cNvPr>
          <p:cNvPicPr>
            <a:picLocks noChangeAspect="1"/>
          </p:cNvPicPr>
          <p:nvPr/>
        </p:nvPicPr>
        <p:blipFill>
          <a:blip r:embed="rId10"/>
          <a:stretch>
            <a:fillRect/>
          </a:stretch>
        </p:blipFill>
        <p:spPr>
          <a:xfrm>
            <a:off x="11037989" y="5664688"/>
            <a:ext cx="914152" cy="886922"/>
          </a:xfrm>
          <a:prstGeom prst="rect">
            <a:avLst/>
          </a:prstGeom>
          <a:ln>
            <a:noFill/>
          </a:ln>
          <a:effectLst>
            <a:outerShdw blurRad="190500" algn="tl" rotWithShape="0">
              <a:srgbClr val="000000">
                <a:alpha val="70000"/>
              </a:srgbClr>
            </a:outerShdw>
          </a:effectLst>
        </p:spPr>
      </p:pic>
      <p:sp>
        <p:nvSpPr>
          <p:cNvPr id="7" name="Прямоугольник 6"/>
          <p:cNvSpPr/>
          <p:nvPr/>
        </p:nvSpPr>
        <p:spPr>
          <a:xfrm>
            <a:off x="809588" y="1142984"/>
            <a:ext cx="10802416" cy="1384995"/>
          </a:xfrm>
          <a:prstGeom prst="rect">
            <a:avLst/>
          </a:prstGeom>
        </p:spPr>
        <p:txBody>
          <a:bodyPr wrap="square">
            <a:spAutoFit/>
          </a:bodyPr>
          <a:lstStyle/>
          <a:p>
            <a:r>
              <a:rPr lang="ru-RU" sz="2800" dirty="0" smtClean="0"/>
              <a:t>2 </a:t>
            </a:r>
            <a:r>
              <a:rPr lang="ru-RU" sz="2800" dirty="0"/>
              <a:t>занятие</a:t>
            </a:r>
          </a:p>
          <a:p>
            <a:r>
              <a:rPr lang="ru-RU" sz="2800" dirty="0"/>
              <a:t>Давление газа и жидкости. Передача давления жидкостью и газом. Закон Паскаля. Гидростатический парадокс</a:t>
            </a:r>
            <a:r>
              <a:rPr lang="ru-RU" dirty="0"/>
              <a:t>. </a:t>
            </a:r>
          </a:p>
        </p:txBody>
      </p:sp>
    </p:spTree>
    <p:extLst>
      <p:ext uri="{BB962C8B-B14F-4D97-AF65-F5344CB8AC3E}">
        <p14:creationId xmlns="" xmlns:p14="http://schemas.microsoft.com/office/powerpoint/2010/main" val="17202630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Теория. Газы</a:t>
            </a:r>
            <a:endParaRPr lang="ru-RU" b="1" dirty="0"/>
          </a:p>
        </p:txBody>
      </p:sp>
      <p:sp>
        <p:nvSpPr>
          <p:cNvPr id="3" name="Объект 2"/>
          <p:cNvSpPr>
            <a:spLocks noGrp="1"/>
          </p:cNvSpPr>
          <p:nvPr>
            <p:ph idx="1"/>
          </p:nvPr>
        </p:nvSpPr>
        <p:spPr>
          <a:xfrm>
            <a:off x="838200" y="3214384"/>
            <a:ext cx="10515600" cy="3252019"/>
          </a:xfrm>
        </p:spPr>
        <p:txBody>
          <a:bodyPr/>
          <a:lstStyle/>
          <a:p>
            <a:pPr marL="514350" indent="-514350">
              <a:buAutoNum type="arabicPeriod"/>
            </a:pPr>
            <a:r>
              <a:rPr lang="ru-RU" altLang="ru-RU" sz="2600" dirty="0" smtClean="0">
                <a:hlinkClick r:id="rId2" action="ppaction://hlinksldjump"/>
              </a:rPr>
              <a:t>Особенности  </a:t>
            </a:r>
            <a:r>
              <a:rPr lang="ru-RU" altLang="ru-RU" sz="2600" dirty="0">
                <a:hlinkClick r:id="rId2" action="ppaction://hlinksldjump"/>
              </a:rPr>
              <a:t>внутреннего строения газообразных тел. Причина возникновения давления газообразных тел </a:t>
            </a:r>
            <a:endParaRPr lang="ru-RU" altLang="ru-RU" sz="2600" dirty="0" smtClean="0"/>
          </a:p>
          <a:p>
            <a:pPr marL="514350" indent="-514350">
              <a:buAutoNum type="arabicPeriod"/>
            </a:pPr>
            <a:r>
              <a:rPr lang="ru-RU" sz="2600" dirty="0">
                <a:hlinkClick r:id="rId3" action="ppaction://hlinksldjump"/>
              </a:rPr>
              <a:t>От чего зависит давление газообразных тел?</a:t>
            </a:r>
            <a:endParaRPr lang="ru-RU" sz="2600" dirty="0"/>
          </a:p>
          <a:p>
            <a:pPr marL="514350" indent="-514350">
              <a:buAutoNum type="arabicPeriod"/>
            </a:pPr>
            <a:r>
              <a:rPr lang="ru-RU" sz="2600" dirty="0">
                <a:hlinkClick r:id="rId4" action="ppaction://hlinksldjump"/>
              </a:rPr>
              <a:t>Как обнаружить давление газообразных тел? Эксперимент.</a:t>
            </a:r>
            <a:endParaRPr lang="ru-RU" sz="2600" dirty="0"/>
          </a:p>
          <a:p>
            <a:pPr marL="514350" indent="-514350">
              <a:buAutoNum type="arabicPeriod"/>
            </a:pPr>
            <a:r>
              <a:rPr lang="ru-RU" sz="2600" dirty="0">
                <a:hlinkClick r:id="rId5" action="ppaction://hlinksldjump"/>
              </a:rPr>
              <a:t>Закон Паскаля </a:t>
            </a:r>
            <a:r>
              <a:rPr lang="ru-RU" sz="2600" dirty="0" smtClean="0">
                <a:hlinkClick r:id="rId5" action="ppaction://hlinksldjump"/>
              </a:rPr>
              <a:t>. Газы.</a:t>
            </a:r>
            <a:endParaRPr lang="ru-RU" sz="2600" dirty="0"/>
          </a:p>
        </p:txBody>
      </p:sp>
      <p:pic>
        <p:nvPicPr>
          <p:cNvPr id="5" name="Рисунок 4">
            <a:hlinkClick r:id="rId6" action="ppaction://hlinksldjump"/>
          </p:cNvPr>
          <p:cNvPicPr>
            <a:picLocks noChangeAspect="1"/>
          </p:cNvPicPr>
          <p:nvPr/>
        </p:nvPicPr>
        <p:blipFill>
          <a:blip r:embed="rId7"/>
          <a:stretch>
            <a:fillRect/>
          </a:stretch>
        </p:blipFill>
        <p:spPr>
          <a:xfrm>
            <a:off x="11037989" y="5664688"/>
            <a:ext cx="914152" cy="886922"/>
          </a:xfrm>
          <a:prstGeom prst="rect">
            <a:avLst/>
          </a:prstGeom>
          <a:ln>
            <a:noFill/>
          </a:ln>
          <a:effectLst>
            <a:outerShdw blurRad="190500" algn="tl" rotWithShape="0">
              <a:srgbClr val="000000">
                <a:alpha val="70000"/>
              </a:srgbClr>
            </a:outerShdw>
          </a:effectLst>
        </p:spPr>
      </p:pic>
      <p:sp>
        <p:nvSpPr>
          <p:cNvPr id="6" name="Прямоугольник 5"/>
          <p:cNvSpPr/>
          <p:nvPr/>
        </p:nvSpPr>
        <p:spPr>
          <a:xfrm>
            <a:off x="1055439" y="1430653"/>
            <a:ext cx="10896701" cy="1384995"/>
          </a:xfrm>
          <a:prstGeom prst="rect">
            <a:avLst/>
          </a:prstGeom>
        </p:spPr>
        <p:txBody>
          <a:bodyPr wrap="square">
            <a:spAutoFit/>
          </a:bodyPr>
          <a:lstStyle/>
          <a:p>
            <a:r>
              <a:rPr lang="ru-RU" sz="2800" dirty="0" smtClean="0"/>
              <a:t>2 </a:t>
            </a:r>
            <a:r>
              <a:rPr lang="ru-RU" sz="2800" dirty="0"/>
              <a:t>занятие</a:t>
            </a:r>
          </a:p>
          <a:p>
            <a:r>
              <a:rPr lang="ru-RU" sz="2800" dirty="0"/>
              <a:t>Давление газа и жидкости. Передача давления жидкостью и газом. Закон Паскаля. Гидростатический парадокс. </a:t>
            </a:r>
          </a:p>
        </p:txBody>
      </p:sp>
    </p:spTree>
    <p:extLst>
      <p:ext uri="{BB962C8B-B14F-4D97-AF65-F5344CB8AC3E}">
        <p14:creationId xmlns="" xmlns:p14="http://schemas.microsoft.com/office/powerpoint/2010/main" val="3133657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1656" y="43503"/>
            <a:ext cx="10515600" cy="1325563"/>
          </a:xfrm>
        </p:spPr>
        <p:txBody>
          <a:bodyPr/>
          <a:lstStyle/>
          <a:p>
            <a:pPr algn="ctr"/>
            <a:r>
              <a:rPr lang="ru-RU" b="1" dirty="0"/>
              <a:t>У</a:t>
            </a:r>
            <a:r>
              <a:rPr lang="ru-RU" b="1" dirty="0" smtClean="0"/>
              <a:t>спешной работы!</a:t>
            </a:r>
            <a:endParaRPr lang="ru-RU" b="1" dirty="0"/>
          </a:p>
        </p:txBody>
      </p:sp>
      <p:sp>
        <p:nvSpPr>
          <p:cNvPr id="3" name="Объект 2"/>
          <p:cNvSpPr>
            <a:spLocks noGrp="1"/>
          </p:cNvSpPr>
          <p:nvPr>
            <p:ph idx="1"/>
          </p:nvPr>
        </p:nvSpPr>
        <p:spPr>
          <a:xfrm>
            <a:off x="6744072" y="1918211"/>
            <a:ext cx="4996319" cy="2473821"/>
          </a:xfrm>
        </p:spPr>
        <p:txBody>
          <a:bodyPr>
            <a:normAutofit/>
          </a:bodyPr>
          <a:lstStyle/>
          <a:p>
            <a:pPr marL="0" indent="0">
              <a:buNone/>
            </a:pPr>
            <a:r>
              <a:rPr lang="ru-RU" dirty="0" smtClean="0"/>
              <a:t>Вы были на занятии 1 и 2.</a:t>
            </a:r>
          </a:p>
          <a:p>
            <a:pPr marL="0" indent="0">
              <a:buNone/>
            </a:pPr>
            <a:r>
              <a:rPr lang="ru-RU" dirty="0" smtClean="0"/>
              <a:t>Выберите необходимую для повторения часть занятия</a:t>
            </a:r>
            <a:endParaRPr lang="ru-RU" dirty="0"/>
          </a:p>
          <a:p>
            <a:pPr marL="0" indent="0">
              <a:buNone/>
            </a:pPr>
            <a:r>
              <a:rPr lang="ru-RU" dirty="0" smtClean="0"/>
              <a:t>«Нажмите на смайлик»</a:t>
            </a:r>
            <a:endParaRPr lang="ru-RU" dirty="0"/>
          </a:p>
        </p:txBody>
      </p:sp>
      <p:sp>
        <p:nvSpPr>
          <p:cNvPr id="4" name="Объект 2"/>
          <p:cNvSpPr txBox="1">
            <a:spLocks/>
          </p:cNvSpPr>
          <p:nvPr/>
        </p:nvSpPr>
        <p:spPr>
          <a:xfrm>
            <a:off x="823193" y="1988840"/>
            <a:ext cx="531151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dirty="0" smtClean="0">
              <a:solidFill>
                <a:prstClr val="black"/>
              </a:solidFill>
            </a:endParaRPr>
          </a:p>
          <a:p>
            <a:endParaRPr lang="ru-RU" dirty="0">
              <a:solidFill>
                <a:prstClr val="black"/>
              </a:solidFill>
            </a:endParaRPr>
          </a:p>
        </p:txBody>
      </p:sp>
      <p:sp>
        <p:nvSpPr>
          <p:cNvPr id="5" name="Объект 2"/>
          <p:cNvSpPr txBox="1">
            <a:spLocks/>
          </p:cNvSpPr>
          <p:nvPr/>
        </p:nvSpPr>
        <p:spPr>
          <a:xfrm>
            <a:off x="2603612" y="5800759"/>
            <a:ext cx="6984776" cy="1035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2400" dirty="0" smtClean="0">
                <a:solidFill>
                  <a:prstClr val="black"/>
                </a:solidFill>
              </a:rPr>
              <a:t>Для успешное работы презентации включите</a:t>
            </a:r>
          </a:p>
          <a:p>
            <a:pPr marL="0" indent="0" algn="ctr">
              <a:buFont typeface="Arial" panose="020B0604020202020204" pitchFamily="34" charset="0"/>
              <a:buNone/>
            </a:pPr>
            <a:r>
              <a:rPr lang="ru-RU" sz="2400" dirty="0" smtClean="0">
                <a:solidFill>
                  <a:prstClr val="black"/>
                </a:solidFill>
              </a:rPr>
              <a:t> «Показ слайдов»</a:t>
            </a:r>
            <a:endParaRPr lang="ru-RU" sz="2400" dirty="0">
              <a:solidFill>
                <a:prstClr val="black"/>
              </a:solidFill>
            </a:endParaRPr>
          </a:p>
        </p:txBody>
      </p:sp>
      <p:pic>
        <p:nvPicPr>
          <p:cNvPr id="11" name="Рисунок 10">
            <a:hlinkClick r:id="rId2" action="ppaction://hlinksldjump"/>
          </p:cNvPr>
          <p:cNvPicPr>
            <a:picLocks noChangeAspect="1"/>
          </p:cNvPicPr>
          <p:nvPr/>
        </p:nvPicPr>
        <p:blipFill>
          <a:blip r:embed="rId3" cstate="print"/>
          <a:stretch>
            <a:fillRect/>
          </a:stretch>
        </p:blipFill>
        <p:spPr>
          <a:xfrm>
            <a:off x="7749609" y="4386680"/>
            <a:ext cx="1640942" cy="1199253"/>
          </a:xfrm>
          <a:prstGeom prst="rect">
            <a:avLst/>
          </a:prstGeom>
          <a:ln>
            <a:noFill/>
          </a:ln>
          <a:effectLst>
            <a:outerShdw blurRad="190500" algn="tl" rotWithShape="0">
              <a:srgbClr val="000000">
                <a:alpha val="70000"/>
              </a:srgbClr>
            </a:outerShdw>
          </a:effectLst>
        </p:spPr>
      </p:pic>
      <p:sp>
        <p:nvSpPr>
          <p:cNvPr id="13" name="Выгнутая вправо стрелка 12"/>
          <p:cNvSpPr/>
          <p:nvPr/>
        </p:nvSpPr>
        <p:spPr>
          <a:xfrm>
            <a:off x="9390551" y="4070492"/>
            <a:ext cx="1096342" cy="888148"/>
          </a:xfrm>
          <a:prstGeom prst="curvedLeftArrow">
            <a:avLst>
              <a:gd name="adj1" fmla="val 0"/>
              <a:gd name="adj2" fmla="val 5984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cxnSp>
        <p:nvCxnSpPr>
          <p:cNvPr id="17" name="Прямая соединительная линия 16"/>
          <p:cNvCxnSpPr/>
          <p:nvPr/>
        </p:nvCxnSpPr>
        <p:spPr>
          <a:xfrm flipH="1">
            <a:off x="8434547" y="4070492"/>
            <a:ext cx="95600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761966" y="1878928"/>
            <a:ext cx="4617216" cy="3539430"/>
          </a:xfrm>
          <a:prstGeom prst="rect">
            <a:avLst/>
          </a:prstGeom>
        </p:spPr>
        <p:txBody>
          <a:bodyPr wrap="square">
            <a:spAutoFit/>
          </a:bodyPr>
          <a:lstStyle/>
          <a:p>
            <a:r>
              <a:rPr lang="ru-RU" sz="2800" dirty="0" smtClean="0">
                <a:solidFill>
                  <a:prstClr val="black"/>
                </a:solidFill>
              </a:rPr>
              <a:t>Вас не было на заняти</a:t>
            </a:r>
            <a:r>
              <a:rPr lang="ru-RU" sz="2800" dirty="0">
                <a:solidFill>
                  <a:prstClr val="black"/>
                </a:solidFill>
              </a:rPr>
              <a:t>и</a:t>
            </a:r>
            <a:r>
              <a:rPr lang="ru-RU" sz="2800" dirty="0" smtClean="0">
                <a:solidFill>
                  <a:prstClr val="black"/>
                </a:solidFill>
              </a:rPr>
              <a:t> 2. Идем </a:t>
            </a:r>
            <a:r>
              <a:rPr lang="ru-RU" sz="2800" dirty="0">
                <a:solidFill>
                  <a:prstClr val="black"/>
                </a:solidFill>
              </a:rPr>
              <a:t>по прядку</a:t>
            </a:r>
          </a:p>
          <a:p>
            <a:pPr marL="514350" indent="-514350">
              <a:buFont typeface="+mj-lt"/>
              <a:buAutoNum type="arabicPeriod"/>
            </a:pPr>
            <a:r>
              <a:rPr lang="ru-RU" sz="2800" dirty="0" smtClean="0">
                <a:solidFill>
                  <a:prstClr val="black"/>
                </a:solidFill>
              </a:rPr>
              <a:t>Повторяем  теорию</a:t>
            </a:r>
            <a:endParaRPr lang="ru-RU" sz="2800" dirty="0">
              <a:solidFill>
                <a:prstClr val="black"/>
              </a:solidFill>
            </a:endParaRPr>
          </a:p>
          <a:p>
            <a:pPr marL="514350" indent="-514350">
              <a:buFont typeface="+mj-lt"/>
              <a:buAutoNum type="arabicPeriod"/>
            </a:pPr>
            <a:r>
              <a:rPr lang="ru-RU" sz="2800" dirty="0" smtClean="0">
                <a:solidFill>
                  <a:prstClr val="black"/>
                </a:solidFill>
              </a:rPr>
              <a:t>Разбираем задачи</a:t>
            </a:r>
          </a:p>
          <a:p>
            <a:pPr marL="514350" indent="-514350">
              <a:buFont typeface="+mj-lt"/>
              <a:buAutoNum type="arabicPeriod"/>
            </a:pPr>
            <a:endParaRPr lang="ru-RU" sz="2800" dirty="0" smtClean="0">
              <a:solidFill>
                <a:prstClr val="black"/>
              </a:solidFill>
            </a:endParaRPr>
          </a:p>
          <a:p>
            <a:pPr marL="285750" indent="-285750">
              <a:buFont typeface="Arial" panose="020B0604020202020204" pitchFamily="34" charset="0"/>
              <a:buChar char="•"/>
            </a:pPr>
            <a:r>
              <a:rPr lang="ru-RU" sz="2800" i="1" dirty="0" smtClean="0">
                <a:solidFill>
                  <a:prstClr val="black"/>
                </a:solidFill>
              </a:rPr>
              <a:t>Нажмите пробел для продолжения</a:t>
            </a:r>
          </a:p>
          <a:p>
            <a:endParaRPr lang="ru-RU" sz="2800" dirty="0">
              <a:solidFill>
                <a:prstClr val="black"/>
              </a:solidFill>
            </a:endParaRPr>
          </a:p>
        </p:txBody>
      </p:sp>
    </p:spTree>
    <p:extLst>
      <p:ext uri="{BB962C8B-B14F-4D97-AF65-F5344CB8AC3E}">
        <p14:creationId xmlns="" xmlns:p14="http://schemas.microsoft.com/office/powerpoint/2010/main" val="3170259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5005" y="426726"/>
            <a:ext cx="10515600" cy="1325563"/>
          </a:xfrm>
        </p:spPr>
        <p:txBody>
          <a:bodyPr>
            <a:normAutofit fontScale="90000"/>
          </a:bodyPr>
          <a:lstStyle/>
          <a:p>
            <a:r>
              <a:rPr lang="ru-RU" dirty="0" smtClean="0"/>
              <a:t>Правила работы с презентацией если вы на уроке не присутствовали.</a:t>
            </a:r>
            <a:br>
              <a:rPr lang="ru-RU" dirty="0" smtClean="0"/>
            </a:br>
            <a:endParaRPr lang="ru-RU" dirty="0"/>
          </a:p>
        </p:txBody>
      </p:sp>
      <p:sp>
        <p:nvSpPr>
          <p:cNvPr id="3" name="Объект 2"/>
          <p:cNvSpPr>
            <a:spLocks noGrp="1"/>
          </p:cNvSpPr>
          <p:nvPr>
            <p:ph idx="1"/>
          </p:nvPr>
        </p:nvSpPr>
        <p:spPr>
          <a:xfrm>
            <a:off x="838200" y="1844824"/>
            <a:ext cx="5085317" cy="3835623"/>
          </a:xfrm>
        </p:spPr>
        <p:txBody>
          <a:bodyPr>
            <a:normAutofit/>
          </a:bodyPr>
          <a:lstStyle/>
          <a:p>
            <a:pPr marL="95250" indent="0">
              <a:lnSpc>
                <a:spcPct val="80000"/>
              </a:lnSpc>
              <a:buNone/>
            </a:pPr>
            <a:r>
              <a:rPr lang="ru-RU" altLang="ru-RU" b="1" dirty="0" smtClean="0">
                <a:solidFill>
                  <a:srgbClr val="FF0000"/>
                </a:solidFill>
              </a:rPr>
              <a:t>Вопрос</a:t>
            </a:r>
            <a:r>
              <a:rPr lang="ru-RU" altLang="ru-RU" b="1" dirty="0" smtClean="0"/>
              <a:t> </a:t>
            </a:r>
          </a:p>
          <a:p>
            <a:pPr marL="95250" indent="0">
              <a:lnSpc>
                <a:spcPct val="80000"/>
              </a:lnSpc>
              <a:buNone/>
            </a:pPr>
            <a:r>
              <a:rPr lang="ru-RU" altLang="ru-RU" dirty="0" smtClean="0"/>
              <a:t>(запиши ответ на листке или проговорите на диктофон свой ответ, чтобы проверять себя)</a:t>
            </a:r>
          </a:p>
          <a:p>
            <a:pPr marL="95250" indent="0">
              <a:lnSpc>
                <a:spcPct val="80000"/>
              </a:lnSpc>
              <a:buNone/>
            </a:pPr>
            <a:endParaRPr lang="ru-RU" altLang="ru-RU" b="1" dirty="0" smtClean="0">
              <a:solidFill>
                <a:srgbClr val="FF0000"/>
              </a:solidFill>
            </a:endParaRPr>
          </a:p>
          <a:p>
            <a:pPr marL="95250" indent="0">
              <a:lnSpc>
                <a:spcPct val="80000"/>
              </a:lnSpc>
              <a:buNone/>
            </a:pPr>
            <a:r>
              <a:rPr lang="ru-RU" altLang="ru-RU" b="1" dirty="0" smtClean="0">
                <a:solidFill>
                  <a:srgbClr val="FF0000"/>
                </a:solidFill>
              </a:rPr>
              <a:t>? Пример</a:t>
            </a:r>
          </a:p>
          <a:p>
            <a:pPr marL="438150" indent="-342900">
              <a:lnSpc>
                <a:spcPct val="80000"/>
              </a:lnSpc>
            </a:pPr>
            <a:r>
              <a:rPr lang="ru-RU" altLang="ru-RU" dirty="0" smtClean="0">
                <a:solidFill>
                  <a:srgbClr val="002060"/>
                </a:solidFill>
              </a:rPr>
              <a:t>Какой частью речи является слово -</a:t>
            </a:r>
            <a:r>
              <a:rPr lang="ru-RU" altLang="ru-RU" dirty="0">
                <a:solidFill>
                  <a:srgbClr val="002060"/>
                </a:solidFill>
              </a:rPr>
              <a:t> </a:t>
            </a:r>
            <a:r>
              <a:rPr lang="ru-RU" altLang="ru-RU" dirty="0" smtClean="0">
                <a:solidFill>
                  <a:srgbClr val="002060"/>
                </a:solidFill>
              </a:rPr>
              <a:t>физика</a:t>
            </a:r>
          </a:p>
          <a:p>
            <a:pPr marL="95250" indent="0">
              <a:lnSpc>
                <a:spcPct val="80000"/>
              </a:lnSpc>
              <a:buNone/>
            </a:pPr>
            <a:endParaRPr lang="ru-RU" altLang="ru-RU" sz="2400" dirty="0" smtClean="0"/>
          </a:p>
          <a:p>
            <a:pPr marL="95250" indent="0">
              <a:lnSpc>
                <a:spcPct val="80000"/>
              </a:lnSpc>
              <a:buNone/>
            </a:pPr>
            <a:endParaRPr lang="ru-RU" altLang="ru-RU" sz="2400" dirty="0" smtClean="0">
              <a:latin typeface="Times New Roman" panose="02020603050405020304" pitchFamily="18" charset="0"/>
            </a:endParaRPr>
          </a:p>
          <a:p>
            <a:pPr marL="361950" indent="-361950">
              <a:lnSpc>
                <a:spcPct val="80000"/>
              </a:lnSpc>
              <a:buNone/>
            </a:pPr>
            <a:endParaRPr lang="ru-RU" altLang="ru-RU" sz="2400" b="1" dirty="0" smtClean="0">
              <a:latin typeface="Times New Roman" panose="02020603050405020304" pitchFamily="18" charset="0"/>
            </a:endParaRPr>
          </a:p>
          <a:p>
            <a:endParaRPr lang="ru-RU" dirty="0"/>
          </a:p>
        </p:txBody>
      </p:sp>
      <p:sp>
        <p:nvSpPr>
          <p:cNvPr id="5" name="Прямоугольник 4"/>
          <p:cNvSpPr/>
          <p:nvPr/>
        </p:nvSpPr>
        <p:spPr>
          <a:xfrm>
            <a:off x="6672064" y="1725997"/>
            <a:ext cx="5130965" cy="3921073"/>
          </a:xfrm>
          <a:prstGeom prst="rect">
            <a:avLst/>
          </a:prstGeom>
        </p:spPr>
        <p:txBody>
          <a:bodyPr wrap="square">
            <a:spAutoFit/>
          </a:bodyPr>
          <a:lstStyle/>
          <a:p>
            <a:pPr>
              <a:lnSpc>
                <a:spcPct val="80000"/>
              </a:lnSpc>
            </a:pPr>
            <a:r>
              <a:rPr lang="ru-RU" altLang="ru-RU" sz="2800" b="1" dirty="0" smtClean="0">
                <a:solidFill>
                  <a:srgbClr val="FF0000"/>
                </a:solidFill>
              </a:rPr>
              <a:t>Ответ</a:t>
            </a:r>
          </a:p>
          <a:p>
            <a:endParaRPr lang="ru-RU" altLang="ru-RU" sz="2800" b="1" dirty="0" smtClean="0">
              <a:solidFill>
                <a:srgbClr val="FF0000"/>
              </a:solidFill>
            </a:endParaRPr>
          </a:p>
          <a:p>
            <a:pPr>
              <a:lnSpc>
                <a:spcPct val="80000"/>
              </a:lnSpc>
            </a:pPr>
            <a:r>
              <a:rPr lang="ru-RU" altLang="ru-RU" sz="2800" dirty="0" smtClean="0"/>
              <a:t>(чтобы появился ответ нажмите пробел)</a:t>
            </a:r>
          </a:p>
          <a:p>
            <a:pPr>
              <a:lnSpc>
                <a:spcPct val="80000"/>
              </a:lnSpc>
            </a:pPr>
            <a:endParaRPr lang="ru-RU" altLang="ru-RU" sz="2800" dirty="0"/>
          </a:p>
          <a:p>
            <a:pPr>
              <a:lnSpc>
                <a:spcPct val="80000"/>
              </a:lnSpc>
            </a:pPr>
            <a:endParaRPr lang="ru-RU" altLang="ru-RU" sz="2800" dirty="0" smtClean="0"/>
          </a:p>
          <a:p>
            <a:pPr>
              <a:lnSpc>
                <a:spcPct val="80000"/>
              </a:lnSpc>
            </a:pPr>
            <a:endParaRPr lang="ru-RU" altLang="ru-RU" sz="2800" dirty="0" smtClean="0"/>
          </a:p>
          <a:p>
            <a:pPr>
              <a:lnSpc>
                <a:spcPct val="80000"/>
              </a:lnSpc>
            </a:pPr>
            <a:endParaRPr lang="ru-RU" altLang="ru-RU" sz="2800" dirty="0" smtClean="0"/>
          </a:p>
          <a:p>
            <a:pPr>
              <a:lnSpc>
                <a:spcPct val="80000"/>
              </a:lnSpc>
            </a:pPr>
            <a:r>
              <a:rPr lang="ru-RU" altLang="ru-RU" sz="2800" dirty="0" smtClean="0">
                <a:solidFill>
                  <a:srgbClr val="002060"/>
                </a:solidFill>
              </a:rPr>
              <a:t>Имя существительное</a:t>
            </a:r>
          </a:p>
          <a:p>
            <a:pPr>
              <a:lnSpc>
                <a:spcPct val="80000"/>
              </a:lnSpc>
            </a:pPr>
            <a:endParaRPr lang="ru-RU" altLang="ru-RU" sz="2800" dirty="0" smtClean="0"/>
          </a:p>
          <a:p>
            <a:pPr>
              <a:lnSpc>
                <a:spcPct val="80000"/>
              </a:lnSpc>
            </a:pPr>
            <a:endParaRPr lang="ru-RU" altLang="ru-RU" sz="2400" b="1" dirty="0" smtClean="0"/>
          </a:p>
        </p:txBody>
      </p:sp>
      <p:pic>
        <p:nvPicPr>
          <p:cNvPr id="6" name="Рисунок 5">
            <a:hlinkClick r:id="rId2" action="ppaction://hlinksldjump"/>
          </p:cNvPr>
          <p:cNvPicPr>
            <a:picLocks noChangeAspect="1"/>
          </p:cNvPicPr>
          <p:nvPr/>
        </p:nvPicPr>
        <p:blipFill>
          <a:blip r:embed="rId3" cstate="print"/>
          <a:stretch>
            <a:fillRect/>
          </a:stretch>
        </p:blipFill>
        <p:spPr>
          <a:xfrm>
            <a:off x="11246504" y="5901496"/>
            <a:ext cx="767201" cy="744348"/>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94640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1478923" y="94565"/>
            <a:ext cx="10515600" cy="1325563"/>
          </a:xfrm>
        </p:spPr>
        <p:txBody>
          <a:bodyPr/>
          <a:lstStyle/>
          <a:p>
            <a:r>
              <a:rPr lang="ru-RU" b="1" dirty="0"/>
              <a:t>Давление </a:t>
            </a:r>
            <a:r>
              <a:rPr lang="ru-RU" b="1" dirty="0" smtClean="0"/>
              <a:t>газов (</a:t>
            </a:r>
            <a:r>
              <a:rPr lang="ru-RU" altLang="ru-RU" b="1" dirty="0"/>
              <a:t>газообразных тел</a:t>
            </a:r>
            <a:r>
              <a:rPr lang="ru-RU" b="1" dirty="0" smtClean="0"/>
              <a:t>)</a:t>
            </a:r>
            <a:r>
              <a:rPr lang="ru-RU" b="1" dirty="0">
                <a:solidFill>
                  <a:srgbClr val="7030A0"/>
                </a:solidFill>
              </a:rPr>
              <a:t/>
            </a:r>
            <a:br>
              <a:rPr lang="ru-RU" b="1" dirty="0">
                <a:solidFill>
                  <a:srgbClr val="7030A0"/>
                </a:solidFill>
              </a:rPr>
            </a:br>
            <a:endParaRPr lang="ru-RU" altLang="ru-RU" b="1" dirty="0" smtClean="0"/>
          </a:p>
        </p:txBody>
      </p:sp>
      <p:sp>
        <p:nvSpPr>
          <p:cNvPr id="8" name="Rectangle 3"/>
          <p:cNvSpPr txBox="1">
            <a:spLocks noChangeArrowheads="1"/>
          </p:cNvSpPr>
          <p:nvPr/>
        </p:nvSpPr>
        <p:spPr>
          <a:xfrm>
            <a:off x="5447928" y="1353036"/>
            <a:ext cx="6565777" cy="50282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363" indent="-360363">
              <a:spcBef>
                <a:spcPct val="0"/>
              </a:spcBef>
              <a:buFont typeface="+mj-lt"/>
              <a:buAutoNum type="arabicPeriod"/>
            </a:pPr>
            <a:r>
              <a:rPr lang="ru-RU" altLang="ru-RU" dirty="0" smtClean="0">
                <a:ea typeface="+mj-ea"/>
                <a:cs typeface="+mj-cs"/>
              </a:rPr>
              <a:t>Между </a:t>
            </a:r>
            <a:r>
              <a:rPr lang="ru-RU" altLang="ru-RU" dirty="0">
                <a:ea typeface="+mj-ea"/>
                <a:cs typeface="+mj-cs"/>
              </a:rPr>
              <a:t>молекулами </a:t>
            </a:r>
            <a:r>
              <a:rPr lang="ru-RU" altLang="ru-RU" dirty="0" smtClean="0">
                <a:ea typeface="+mj-ea"/>
                <a:cs typeface="+mj-cs"/>
              </a:rPr>
              <a:t>газов: </a:t>
            </a:r>
          </a:p>
          <a:p>
            <a:pPr marL="720725">
              <a:spcBef>
                <a:spcPct val="0"/>
              </a:spcBef>
            </a:pPr>
            <a:r>
              <a:rPr lang="ru-RU" altLang="ru-RU" dirty="0" smtClean="0">
                <a:ea typeface="+mj-ea"/>
                <a:cs typeface="+mj-cs"/>
              </a:rPr>
              <a:t>большие расстояния</a:t>
            </a:r>
          </a:p>
          <a:p>
            <a:pPr marL="720725">
              <a:spcBef>
                <a:spcPct val="0"/>
              </a:spcBef>
            </a:pPr>
            <a:r>
              <a:rPr lang="ru-RU" altLang="ru-RU" dirty="0" smtClean="0">
                <a:ea typeface="+mj-ea"/>
                <a:cs typeface="+mj-cs"/>
              </a:rPr>
              <a:t>маленькие </a:t>
            </a:r>
            <a:r>
              <a:rPr lang="ru-RU" altLang="ru-RU" dirty="0">
                <a:ea typeface="+mj-ea"/>
                <a:cs typeface="+mj-cs"/>
              </a:rPr>
              <a:t>силы </a:t>
            </a:r>
            <a:r>
              <a:rPr lang="ru-RU" altLang="ru-RU" dirty="0" smtClean="0">
                <a:ea typeface="+mj-ea"/>
                <a:cs typeface="+mj-cs"/>
              </a:rPr>
              <a:t>взаимодействия</a:t>
            </a:r>
          </a:p>
          <a:p>
            <a:pPr indent="0">
              <a:spcBef>
                <a:spcPct val="0"/>
              </a:spcBef>
              <a:buNone/>
            </a:pPr>
            <a:endParaRPr lang="ru-RU" altLang="ru-RU" dirty="0">
              <a:ea typeface="+mj-ea"/>
              <a:cs typeface="+mj-cs"/>
            </a:endParaRPr>
          </a:p>
          <a:p>
            <a:pPr marL="360363" indent="-360363">
              <a:spcBef>
                <a:spcPct val="0"/>
              </a:spcBef>
              <a:buNone/>
            </a:pPr>
            <a:r>
              <a:rPr lang="ru-RU" altLang="ru-RU" b="1" dirty="0" smtClean="0">
                <a:latin typeface="+mj-lt"/>
                <a:ea typeface="+mj-ea"/>
                <a:cs typeface="+mj-cs"/>
              </a:rPr>
              <a:t>2. </a:t>
            </a:r>
            <a:r>
              <a:rPr lang="ru-RU" altLang="ru-RU" dirty="0">
                <a:ea typeface="+mj-ea"/>
                <a:cs typeface="+mj-cs"/>
              </a:rPr>
              <a:t>Молекулы хаотично двигаются по всему предоставленному объему </a:t>
            </a:r>
            <a:r>
              <a:rPr lang="ru-RU" altLang="ru-RU" dirty="0" smtClean="0">
                <a:ea typeface="+mj-ea"/>
                <a:cs typeface="+mj-cs"/>
              </a:rPr>
              <a:t>со средней скоростью </a:t>
            </a:r>
            <a:r>
              <a:rPr lang="ru-RU" altLang="ru-RU" dirty="0">
                <a:ea typeface="+mj-ea"/>
                <a:cs typeface="+mj-cs"/>
              </a:rPr>
              <a:t>500 </a:t>
            </a:r>
            <a:r>
              <a:rPr lang="ru-RU" altLang="ru-RU" dirty="0" smtClean="0">
                <a:ea typeface="+mj-ea"/>
                <a:cs typeface="+mj-cs"/>
              </a:rPr>
              <a:t>м/с и больше</a:t>
            </a:r>
            <a:endParaRPr lang="ru-RU" altLang="ru-RU" dirty="0">
              <a:ea typeface="+mj-ea"/>
              <a:cs typeface="+mj-cs"/>
            </a:endParaRPr>
          </a:p>
          <a:p>
            <a:pPr marL="360363" indent="-360363">
              <a:spcBef>
                <a:spcPct val="0"/>
              </a:spcBef>
            </a:pPr>
            <a:endParaRPr lang="ru-RU" altLang="ru-RU" b="1" dirty="0" smtClean="0">
              <a:latin typeface="+mj-lt"/>
              <a:ea typeface="+mj-ea"/>
              <a:cs typeface="+mj-cs"/>
            </a:endParaRPr>
          </a:p>
          <a:p>
            <a:pPr marL="0" indent="0">
              <a:spcBef>
                <a:spcPct val="0"/>
              </a:spcBef>
              <a:buNone/>
            </a:pPr>
            <a:endParaRPr lang="ru-RU" altLang="ru-RU" b="1" dirty="0" smtClean="0">
              <a:latin typeface="+mj-lt"/>
              <a:ea typeface="+mj-ea"/>
              <a:cs typeface="+mj-cs"/>
            </a:endParaRPr>
          </a:p>
          <a:p>
            <a:pPr>
              <a:spcBef>
                <a:spcPct val="0"/>
              </a:spcBef>
            </a:pPr>
            <a:r>
              <a:rPr lang="ru-RU" altLang="ru-RU" dirty="0" smtClean="0"/>
              <a:t>Давление </a:t>
            </a:r>
            <a:r>
              <a:rPr lang="ru-RU" altLang="ru-RU" dirty="0"/>
              <a:t>газов на стенки сосуда вызвано ударами отдельных молекул</a:t>
            </a:r>
          </a:p>
          <a:p>
            <a:pPr>
              <a:spcBef>
                <a:spcPct val="0"/>
              </a:spcBef>
            </a:pPr>
            <a:endParaRPr lang="en-US" altLang="ru-RU" b="1" dirty="0">
              <a:latin typeface="+mj-lt"/>
              <a:ea typeface="+mj-ea"/>
              <a:cs typeface="+mj-cs"/>
            </a:endParaRPr>
          </a:p>
          <a:p>
            <a:pPr marL="0" indent="0">
              <a:spcBef>
                <a:spcPct val="0"/>
              </a:spcBef>
              <a:buNone/>
            </a:pPr>
            <a:endParaRPr lang="ru-RU" altLang="ru-RU" dirty="0">
              <a:ea typeface="+mj-ea"/>
              <a:cs typeface="+mj-cs"/>
            </a:endParaRPr>
          </a:p>
        </p:txBody>
      </p:sp>
      <p:sp>
        <p:nvSpPr>
          <p:cNvPr id="9" name="Rectangle 3"/>
          <p:cNvSpPr txBox="1">
            <a:spLocks noChangeArrowheads="1"/>
          </p:cNvSpPr>
          <p:nvPr/>
        </p:nvSpPr>
        <p:spPr>
          <a:xfrm>
            <a:off x="730802" y="1384337"/>
            <a:ext cx="5317635" cy="52458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ru-RU" altLang="ru-RU" b="1" dirty="0">
                <a:latin typeface="+mj-lt"/>
                <a:ea typeface="+mj-ea"/>
                <a:cs typeface="+mj-cs"/>
              </a:rPr>
              <a:t>О</a:t>
            </a:r>
            <a:r>
              <a:rPr lang="ru-RU" altLang="ru-RU" b="1" dirty="0" smtClean="0">
                <a:latin typeface="+mj-lt"/>
                <a:ea typeface="+mj-ea"/>
                <a:cs typeface="+mj-cs"/>
              </a:rPr>
              <a:t>собенности  внутреннего строения газообразных тел</a:t>
            </a:r>
          </a:p>
          <a:p>
            <a:pPr marL="0" indent="0">
              <a:spcBef>
                <a:spcPct val="0"/>
              </a:spcBef>
              <a:buNone/>
            </a:pPr>
            <a:endParaRPr lang="ru-RU" altLang="ru-RU" b="1" dirty="0">
              <a:latin typeface="+mj-lt"/>
              <a:ea typeface="+mj-ea"/>
              <a:cs typeface="+mj-cs"/>
            </a:endParaRPr>
          </a:p>
          <a:p>
            <a:pPr marL="0" indent="0">
              <a:spcBef>
                <a:spcPct val="0"/>
              </a:spcBef>
              <a:buNone/>
            </a:pPr>
            <a:endParaRPr lang="ru-RU" altLang="ru-RU" b="1" dirty="0" smtClean="0">
              <a:latin typeface="+mj-lt"/>
              <a:ea typeface="+mj-ea"/>
              <a:cs typeface="+mj-cs"/>
            </a:endParaRPr>
          </a:p>
          <a:p>
            <a:pPr marL="0" indent="0">
              <a:spcBef>
                <a:spcPct val="0"/>
              </a:spcBef>
              <a:buNone/>
            </a:pPr>
            <a:endParaRPr lang="ru-RU" altLang="ru-RU" b="1" dirty="0">
              <a:latin typeface="+mj-lt"/>
              <a:ea typeface="+mj-ea"/>
              <a:cs typeface="+mj-cs"/>
            </a:endParaRPr>
          </a:p>
          <a:p>
            <a:pPr marL="0" indent="0">
              <a:spcBef>
                <a:spcPct val="0"/>
              </a:spcBef>
              <a:buNone/>
            </a:pPr>
            <a:endParaRPr lang="ru-RU" altLang="ru-RU" b="1" dirty="0" smtClean="0">
              <a:latin typeface="+mj-lt"/>
              <a:ea typeface="+mj-ea"/>
              <a:cs typeface="+mj-cs"/>
            </a:endParaRPr>
          </a:p>
          <a:p>
            <a:pPr marL="0" indent="0">
              <a:spcBef>
                <a:spcPct val="0"/>
              </a:spcBef>
              <a:buNone/>
            </a:pPr>
            <a:endParaRPr lang="ru-RU" altLang="ru-RU" b="1" dirty="0">
              <a:latin typeface="+mj-lt"/>
              <a:ea typeface="+mj-ea"/>
              <a:cs typeface="+mj-cs"/>
            </a:endParaRPr>
          </a:p>
          <a:p>
            <a:pPr marL="0" indent="0">
              <a:spcBef>
                <a:spcPct val="0"/>
              </a:spcBef>
              <a:buNone/>
            </a:pPr>
            <a:endParaRPr lang="ru-RU" altLang="ru-RU" b="1" dirty="0" smtClean="0">
              <a:latin typeface="+mj-lt"/>
              <a:ea typeface="+mj-ea"/>
              <a:cs typeface="+mj-cs"/>
            </a:endParaRPr>
          </a:p>
          <a:p>
            <a:pPr marL="0" indent="0">
              <a:spcBef>
                <a:spcPct val="0"/>
              </a:spcBef>
              <a:buNone/>
            </a:pPr>
            <a:endParaRPr lang="ru-RU" altLang="ru-RU" b="1" dirty="0" smtClean="0">
              <a:latin typeface="+mj-lt"/>
              <a:ea typeface="+mj-ea"/>
              <a:cs typeface="+mj-cs"/>
            </a:endParaRPr>
          </a:p>
          <a:p>
            <a:pPr marL="0" indent="0">
              <a:spcBef>
                <a:spcPct val="0"/>
              </a:spcBef>
              <a:buNone/>
            </a:pPr>
            <a:r>
              <a:rPr lang="ru-RU" altLang="ru-RU" b="1" dirty="0">
                <a:latin typeface="+mj-lt"/>
                <a:ea typeface="+mj-ea"/>
                <a:cs typeface="+mj-cs"/>
              </a:rPr>
              <a:t> Причина возникновения давления </a:t>
            </a:r>
            <a:r>
              <a:rPr lang="ru-RU" altLang="ru-RU" b="1" dirty="0">
                <a:latin typeface="+mj-lt"/>
              </a:rPr>
              <a:t>газообразных тел</a:t>
            </a:r>
          </a:p>
          <a:p>
            <a:pPr marL="0" indent="0">
              <a:spcBef>
                <a:spcPct val="0"/>
              </a:spcBef>
              <a:buNone/>
            </a:pPr>
            <a:endParaRPr lang="ru-RU" altLang="ru-RU" sz="3200" b="1" dirty="0" smtClean="0">
              <a:latin typeface="+mj-lt"/>
              <a:ea typeface="+mj-ea"/>
              <a:cs typeface="+mj-cs"/>
            </a:endParaRPr>
          </a:p>
          <a:p>
            <a:pPr marL="0" indent="0">
              <a:spcBef>
                <a:spcPct val="0"/>
              </a:spcBef>
              <a:buNone/>
            </a:pPr>
            <a:endParaRPr lang="ru-RU" altLang="ru-RU" b="1" dirty="0" smtClean="0">
              <a:latin typeface="+mj-lt"/>
              <a:ea typeface="+mj-ea"/>
              <a:cs typeface="+mj-cs"/>
            </a:endParaRPr>
          </a:p>
          <a:p>
            <a:pPr marL="0" indent="0">
              <a:spcBef>
                <a:spcPct val="0"/>
              </a:spcBef>
              <a:buNone/>
            </a:pPr>
            <a:endParaRPr lang="ru-RU" altLang="ru-RU" b="1" dirty="0" smtClean="0">
              <a:latin typeface="+mj-lt"/>
              <a:ea typeface="+mj-ea"/>
              <a:cs typeface="+mj-cs"/>
            </a:endParaRPr>
          </a:p>
          <a:p>
            <a:pPr>
              <a:lnSpc>
                <a:spcPct val="100000"/>
              </a:lnSpc>
              <a:spcBef>
                <a:spcPct val="0"/>
              </a:spcBef>
            </a:pPr>
            <a:endParaRPr lang="ru-RU" altLang="ru-RU" dirty="0" smtClean="0">
              <a:ea typeface="+mj-ea"/>
              <a:cs typeface="+mj-cs"/>
            </a:endParaRPr>
          </a:p>
        </p:txBody>
      </p:sp>
      <p:pic>
        <p:nvPicPr>
          <p:cNvPr id="11" name="Рисунок 10"/>
          <p:cNvPicPr>
            <a:picLocks noChangeAspect="1"/>
          </p:cNvPicPr>
          <p:nvPr/>
        </p:nvPicPr>
        <p:blipFill>
          <a:blip r:embed="rId2" cstate="print"/>
          <a:stretch>
            <a:fillRect/>
          </a:stretch>
        </p:blipFill>
        <p:spPr>
          <a:xfrm>
            <a:off x="172474" y="94565"/>
            <a:ext cx="573228" cy="667956"/>
          </a:xfrm>
          <a:prstGeom prst="rect">
            <a:avLst/>
          </a:prstGeom>
        </p:spPr>
      </p:pic>
      <p:pic>
        <p:nvPicPr>
          <p:cNvPr id="12" name="Рисунок 11"/>
          <p:cNvPicPr>
            <a:picLocks noChangeAspect="1"/>
          </p:cNvPicPr>
          <p:nvPr/>
        </p:nvPicPr>
        <p:blipFill rotWithShape="1">
          <a:blip r:embed="rId3" cstate="print"/>
          <a:srcRect l="24314" t="7281" r="23933" b="35201"/>
          <a:stretch/>
        </p:blipFill>
        <p:spPr>
          <a:xfrm>
            <a:off x="1617650" y="2304143"/>
            <a:ext cx="2154076" cy="179313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cxnSp>
        <p:nvCxnSpPr>
          <p:cNvPr id="10" name="Прямая соединительная линия 9"/>
          <p:cNvCxnSpPr/>
          <p:nvPr/>
        </p:nvCxnSpPr>
        <p:spPr>
          <a:xfrm>
            <a:off x="790637" y="4437112"/>
            <a:ext cx="110787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231904" y="1384337"/>
            <a:ext cx="0" cy="432048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Рисунок 16">
            <a:hlinkClick r:id="rId4" action="ppaction://hlinksldjump"/>
          </p:cNvPr>
          <p:cNvPicPr>
            <a:picLocks noChangeAspect="1"/>
          </p:cNvPicPr>
          <p:nvPr/>
        </p:nvPicPr>
        <p:blipFill>
          <a:blip r:embed="rId5"/>
          <a:stretch>
            <a:fillRect/>
          </a:stretch>
        </p:blipFill>
        <p:spPr>
          <a:xfrm>
            <a:off x="11246504" y="5901496"/>
            <a:ext cx="767201" cy="744348"/>
          </a:xfrm>
          <a:prstGeom prst="rect">
            <a:avLst/>
          </a:prstGeom>
          <a:ln>
            <a:noFill/>
          </a:ln>
          <a:effectLst>
            <a:outerShdw blurRad="190500" algn="tl" rotWithShape="0">
              <a:srgbClr val="000000">
                <a:alpha val="70000"/>
              </a:srgbClr>
            </a:outerShdw>
          </a:effectLst>
        </p:spPr>
      </p:pic>
      <p:pic>
        <p:nvPicPr>
          <p:cNvPr id="15" name="Рисунок 14">
            <a:hlinkClick r:id="rId6" action="ppaction://hlinksldjump"/>
          </p:cNvPr>
          <p:cNvPicPr>
            <a:picLocks noChangeAspect="1"/>
          </p:cNvPicPr>
          <p:nvPr/>
        </p:nvPicPr>
        <p:blipFill>
          <a:blip r:embed="rId7" cstate="print"/>
          <a:stretch>
            <a:fillRect/>
          </a:stretch>
        </p:blipFill>
        <p:spPr>
          <a:xfrm>
            <a:off x="10200456" y="5901495"/>
            <a:ext cx="864096" cy="793701"/>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390467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7375" y="-19470"/>
            <a:ext cx="11017224" cy="1325563"/>
          </a:xfrm>
        </p:spPr>
        <p:txBody>
          <a:bodyPr/>
          <a:lstStyle/>
          <a:p>
            <a:pPr algn="ctr"/>
            <a:r>
              <a:rPr lang="ru-RU" dirty="0" smtClean="0"/>
              <a:t>От чего зависит давление газообразных тел?</a:t>
            </a:r>
            <a:endParaRPr lang="ru-RU" dirty="0"/>
          </a:p>
        </p:txBody>
      </p:sp>
      <mc:AlternateContent xmlns:mc="http://schemas.openxmlformats.org/markup-compatibility/2006">
        <mc:Choice xmlns="" xmlns:a14="http://schemas.microsoft.com/office/drawing/2010/main" Requires="a14">
          <p:sp>
            <p:nvSpPr>
              <p:cNvPr id="3" name="Объект 2"/>
              <p:cNvSpPr>
                <a:spLocks noGrp="1"/>
              </p:cNvSpPr>
              <p:nvPr>
                <p:ph idx="1"/>
              </p:nvPr>
            </p:nvSpPr>
            <p:spPr>
              <a:xfrm>
                <a:off x="7477067" y="2959669"/>
                <a:ext cx="4392489" cy="1952733"/>
              </a:xfrm>
            </p:spPr>
            <p:txBody>
              <a:bodyPr>
                <a:normAutofit fontScale="62500" lnSpcReduction="20000"/>
              </a:bodyPr>
              <a:lstStyle/>
              <a:p>
                <a:pPr marL="0" indent="0">
                  <a:buNone/>
                </a:pPr>
                <a:r>
                  <a:rPr lang="ru-RU" sz="4500" b="1" dirty="0" smtClean="0"/>
                  <a:t>Количества молекул</a:t>
                </a:r>
              </a:p>
              <a:p>
                <a:pPr marL="0" indent="0">
                  <a:buNone/>
                </a:pPr>
                <a:r>
                  <a:rPr lang="ru-RU" sz="4500" b="1" dirty="0" smtClean="0"/>
                  <a:t> (атомов</a:t>
                </a:r>
                <a:r>
                  <a:rPr lang="ru-RU" sz="4500" dirty="0" smtClean="0"/>
                  <a:t>)</a:t>
                </a:r>
              </a:p>
              <a:p>
                <a14:m>
                  <m:oMath xmlns:m="http://schemas.openxmlformats.org/officeDocument/2006/math">
                    <m:sSub>
                      <m:sSubPr>
                        <m:ctrlPr>
                          <a:rPr lang="ru-RU" sz="4500" i="1">
                            <a:latin typeface="Cambria Math" panose="02040503050406030204" pitchFamily="18" charset="0"/>
                          </a:rPr>
                        </m:ctrlPr>
                      </m:sSubPr>
                      <m:e>
                        <m:r>
                          <a:rPr lang="ru-RU" sz="4500" b="0" i="1" smtClean="0">
                            <a:latin typeface="Cambria Math" panose="02040503050406030204" pitchFamily="18" charset="0"/>
                          </a:rPr>
                          <m:t> </m:t>
                        </m:r>
                        <m:r>
                          <a:rPr lang="ru-RU" sz="4500" i="1">
                            <a:latin typeface="Cambria Math" panose="02040503050406030204" pitchFamily="18" charset="0"/>
                          </a:rPr>
                          <m:t>𝑛</m:t>
                        </m:r>
                      </m:e>
                      <m:sub>
                        <m:r>
                          <a:rPr lang="ru-RU" sz="4500" i="1">
                            <a:latin typeface="Cambria Math" panose="02040503050406030204" pitchFamily="18" charset="0"/>
                          </a:rPr>
                          <m:t>молекул</m:t>
                        </m:r>
                      </m:sub>
                    </m:sSub>
                    <m:r>
                      <a:rPr lang="ru-RU" sz="4500" i="1">
                        <a:latin typeface="Cambria Math" panose="02040503050406030204" pitchFamily="18" charset="0"/>
                      </a:rPr>
                      <m:t>↑  =&gt;  </m:t>
                    </m:r>
                    <m:sSub>
                      <m:sSubPr>
                        <m:ctrlPr>
                          <a:rPr lang="ru-RU" sz="4500" i="1">
                            <a:latin typeface="Cambria Math" panose="02040503050406030204" pitchFamily="18" charset="0"/>
                          </a:rPr>
                        </m:ctrlPr>
                      </m:sSubPr>
                      <m:e>
                        <m:r>
                          <a:rPr lang="ru-RU" sz="4500" i="1">
                            <a:latin typeface="Cambria Math" panose="02040503050406030204" pitchFamily="18" charset="0"/>
                          </a:rPr>
                          <m:t>р</m:t>
                        </m:r>
                      </m:e>
                      <m:sub>
                        <m:r>
                          <a:rPr lang="ru-RU" sz="4500" i="1">
                            <a:latin typeface="Cambria Math" panose="02040503050406030204" pitchFamily="18" charset="0"/>
                          </a:rPr>
                          <m:t>газа </m:t>
                        </m:r>
                      </m:sub>
                    </m:sSub>
                    <m:r>
                      <a:rPr lang="ru-RU" sz="4500" i="1">
                        <a:latin typeface="Cambria Math" panose="02040503050406030204" pitchFamily="18" charset="0"/>
                      </a:rPr>
                      <m:t>↑</m:t>
                    </m:r>
                  </m:oMath>
                </a14:m>
                <a:endParaRPr lang="ru-RU" sz="4500" dirty="0"/>
              </a:p>
              <a:p>
                <a14:m>
                  <m:oMath xmlns:m="http://schemas.openxmlformats.org/officeDocument/2006/math">
                    <m:r>
                      <a:rPr lang="ru-RU" sz="4500" i="1">
                        <a:latin typeface="Cambria Math" panose="02040503050406030204" pitchFamily="18" charset="0"/>
                      </a:rPr>
                      <m:t> </m:t>
                    </m:r>
                    <m:r>
                      <a:rPr lang="ru-RU" sz="4500" b="0" i="1" smtClean="0">
                        <a:latin typeface="Cambria Math" panose="02040503050406030204" pitchFamily="18" charset="0"/>
                      </a:rPr>
                      <m:t> </m:t>
                    </m:r>
                    <m:sSub>
                      <m:sSubPr>
                        <m:ctrlPr>
                          <a:rPr lang="ru-RU" sz="4500" i="1">
                            <a:latin typeface="Cambria Math" panose="02040503050406030204" pitchFamily="18" charset="0"/>
                          </a:rPr>
                        </m:ctrlPr>
                      </m:sSubPr>
                      <m:e>
                        <m:r>
                          <a:rPr lang="ru-RU" sz="4500" i="1">
                            <a:latin typeface="Cambria Math" panose="02040503050406030204" pitchFamily="18" charset="0"/>
                          </a:rPr>
                          <m:t>𝑛</m:t>
                        </m:r>
                      </m:e>
                      <m:sub>
                        <m:r>
                          <a:rPr lang="ru-RU" sz="4500" i="1">
                            <a:latin typeface="Cambria Math" panose="02040503050406030204" pitchFamily="18" charset="0"/>
                          </a:rPr>
                          <m:t>молекул</m:t>
                        </m:r>
                      </m:sub>
                    </m:sSub>
                    <m:r>
                      <a:rPr lang="ru-RU" sz="4500" i="1">
                        <a:latin typeface="Cambria Math" panose="02040503050406030204" pitchFamily="18" charset="0"/>
                      </a:rPr>
                      <m:t>↓=&gt;  </m:t>
                    </m:r>
                    <m:sSub>
                      <m:sSubPr>
                        <m:ctrlPr>
                          <a:rPr lang="ru-RU" sz="4500" i="1">
                            <a:latin typeface="Cambria Math" panose="02040503050406030204" pitchFamily="18" charset="0"/>
                          </a:rPr>
                        </m:ctrlPr>
                      </m:sSubPr>
                      <m:e>
                        <m:r>
                          <a:rPr lang="ru-RU" sz="4500" i="1">
                            <a:latin typeface="Cambria Math" panose="02040503050406030204" pitchFamily="18" charset="0"/>
                          </a:rPr>
                          <m:t>р</m:t>
                        </m:r>
                      </m:e>
                      <m:sub>
                        <m:r>
                          <a:rPr lang="ru-RU" sz="4500" i="1">
                            <a:latin typeface="Cambria Math" panose="02040503050406030204" pitchFamily="18" charset="0"/>
                          </a:rPr>
                          <m:t>газа </m:t>
                        </m:r>
                      </m:sub>
                    </m:sSub>
                    <m:r>
                      <a:rPr lang="ru-RU" sz="4500" i="1">
                        <a:latin typeface="Cambria Math" panose="02040503050406030204" pitchFamily="18" charset="0"/>
                      </a:rPr>
                      <m:t>↓</m:t>
                    </m:r>
                  </m:oMath>
                </a14:m>
                <a:endParaRPr lang="ru-RU" sz="4500" dirty="0"/>
              </a:p>
              <a:p>
                <a:endParaRPr lang="ru-RU" sz="4000" dirty="0" smtClean="0"/>
              </a:p>
              <a:p>
                <a:endParaRPr lang="ru-RU" dirty="0" smtClean="0"/>
              </a:p>
              <a:p>
                <a:endParaRPr lang="ru-RU" dirty="0"/>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7477067" y="2959669"/>
                <a:ext cx="4392489" cy="1952733"/>
              </a:xfrm>
              <a:blipFill rotWithShape="0">
                <a:blip r:embed="rId2"/>
                <a:stretch>
                  <a:fillRect l="-2917" t="-8750"/>
                </a:stretch>
              </a:blipFill>
            </p:spPr>
            <p:txBody>
              <a:bodyPr/>
              <a:lstStyle/>
              <a:p>
                <a:r>
                  <a:rPr lang="ru-RU">
                    <a:noFill/>
                  </a:rPr>
                  <a:t> </a:t>
                </a:r>
              </a:p>
            </p:txBody>
          </p:sp>
        </mc:Fallback>
      </mc:AlternateContent>
      <mc:AlternateContent xmlns:mc="http://schemas.openxmlformats.org/markup-compatibility/2006">
        <mc:Choice xmlns="" xmlns:a14="http://schemas.microsoft.com/office/drawing/2010/main" Requires="a14">
          <p:sp>
            <p:nvSpPr>
              <p:cNvPr id="5" name="Объект 2"/>
              <p:cNvSpPr txBox="1">
                <a:spLocks/>
              </p:cNvSpPr>
              <p:nvPr/>
            </p:nvSpPr>
            <p:spPr>
              <a:xfrm>
                <a:off x="567374" y="2884381"/>
                <a:ext cx="4089556" cy="23423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ru-RU" b="1" dirty="0" smtClean="0"/>
                  <a:t>Объема сосуда</a:t>
                </a:r>
              </a:p>
              <a:p>
                <a:pPr marL="0" indent="0">
                  <a:buNone/>
                </a:pPr>
                <a:r>
                  <a:rPr lang="ru-RU" dirty="0" smtClean="0"/>
                  <a:t/>
                </a:r>
                <a14:m>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𝑛</m:t>
                        </m:r>
                      </m:e>
                      <m:sub>
                        <m:r>
                          <a:rPr lang="ru-RU" i="1">
                            <a:latin typeface="Cambria Math" panose="02040503050406030204" pitchFamily="18" charset="0"/>
                          </a:rPr>
                          <m:t>молекул</m:t>
                        </m:r>
                      </m:sub>
                    </m:sSub>
                    <m:r>
                      <a:rPr lang="ru-RU" i="1">
                        <a:latin typeface="Cambria Math" panose="02040503050406030204" pitchFamily="18" charset="0"/>
                      </a:rPr>
                      <m:t>  = </m:t>
                    </m:r>
                    <m:r>
                      <m:rPr>
                        <m:sty m:val="p"/>
                      </m:rPr>
                      <a:rPr lang="en-US" i="0">
                        <a:latin typeface="Cambria Math" panose="02040503050406030204" pitchFamily="18" charset="0"/>
                      </a:rPr>
                      <m:t>const</m:t>
                    </m:r>
                  </m:oMath>
                </a14:m>
                <a:endParaRPr lang="ru-RU" dirty="0"/>
              </a:p>
              <a:p>
                <a:r>
                  <a:rPr lang="ru-RU" dirty="0" smtClean="0"/>
                  <a:t/>
                </a:r>
                <a14:m>
                  <m:oMath xmlns:m="http://schemas.openxmlformats.org/officeDocument/2006/math">
                    <m:r>
                      <a:rPr lang="en-US" i="1">
                        <a:latin typeface="Cambria Math" panose="02040503050406030204" pitchFamily="18" charset="0"/>
                      </a:rPr>
                      <m:t> </m:t>
                    </m:r>
                    <m:sSub>
                      <m:sSubPr>
                        <m:ctrlPr>
                          <a:rPr lang="ru-RU" i="1">
                            <a:latin typeface="Cambria Math" panose="02040503050406030204" pitchFamily="18" charset="0"/>
                          </a:rPr>
                        </m:ctrlPr>
                      </m:sSubPr>
                      <m:e>
                        <m:r>
                          <m:rPr>
                            <m:sty m:val="p"/>
                          </m:rPr>
                          <a:rPr lang="ru-RU">
                            <a:latin typeface="Cambria Math" panose="02040503050406030204" pitchFamily="18" charset="0"/>
                          </a:rPr>
                          <m:t>v</m:t>
                        </m:r>
                      </m:e>
                      <m:sub>
                        <m:r>
                          <a:rPr lang="ru-RU" i="1">
                            <a:latin typeface="Cambria Math" panose="02040503050406030204" pitchFamily="18" charset="0"/>
                          </a:rPr>
                          <m:t>сосуда</m:t>
                        </m:r>
                      </m:sub>
                    </m:sSub>
                    <m:r>
                      <a:rPr lang="ru-RU" i="1">
                        <a:latin typeface="Cambria Math" panose="02040503050406030204" pitchFamily="18" charset="0"/>
                      </a:rPr>
                      <m:t>↓  =&gt;  </m:t>
                    </m:r>
                    <m:sSub>
                      <m:sSubPr>
                        <m:ctrlPr>
                          <a:rPr lang="ru-RU" i="1">
                            <a:latin typeface="Cambria Math" panose="02040503050406030204" pitchFamily="18" charset="0"/>
                          </a:rPr>
                        </m:ctrlPr>
                      </m:sSubPr>
                      <m:e>
                        <m:r>
                          <a:rPr lang="ru-RU" i="1">
                            <a:latin typeface="Cambria Math" panose="02040503050406030204" pitchFamily="18" charset="0"/>
                          </a:rPr>
                          <m:t>р</m:t>
                        </m:r>
                      </m:e>
                      <m:sub>
                        <m:r>
                          <a:rPr lang="ru-RU" i="1">
                            <a:latin typeface="Cambria Math" panose="02040503050406030204" pitchFamily="18" charset="0"/>
                          </a:rPr>
                          <m:t>газа </m:t>
                        </m:r>
                      </m:sub>
                    </m:sSub>
                    <m:r>
                      <a:rPr lang="ru-RU" i="1">
                        <a:latin typeface="Cambria Math" panose="02040503050406030204" pitchFamily="18" charset="0"/>
                      </a:rPr>
                      <m:t>↑</m:t>
                    </m:r>
                  </m:oMath>
                </a14:m>
                <a:endParaRPr lang="ru-RU" dirty="0"/>
              </a:p>
              <a:p>
                <a14:m>
                  <m:oMath xmlns:m="http://schemas.openxmlformats.org/officeDocument/2006/math">
                    <m:r>
                      <a:rPr lang="ru-RU" i="1" smtClean="0">
                        <a:latin typeface="Cambria Math" panose="02040503050406030204" pitchFamily="18" charset="0"/>
                      </a:rPr>
                      <m:t>   </m:t>
                    </m:r>
                    <m:sSub>
                      <m:sSubPr>
                        <m:ctrlPr>
                          <a:rPr lang="ru-RU" i="1">
                            <a:latin typeface="Cambria Math" panose="02040503050406030204" pitchFamily="18" charset="0"/>
                          </a:rPr>
                        </m:ctrlPr>
                      </m:sSubPr>
                      <m:e>
                        <m:r>
                          <m:rPr>
                            <m:sty m:val="p"/>
                          </m:rPr>
                          <a:rPr lang="ru-RU">
                            <a:latin typeface="Cambria Math" panose="02040503050406030204" pitchFamily="18" charset="0"/>
                          </a:rPr>
                          <m:t>v</m:t>
                        </m:r>
                      </m:e>
                      <m:sub>
                        <m:r>
                          <a:rPr lang="ru-RU" i="1">
                            <a:latin typeface="Cambria Math" panose="02040503050406030204" pitchFamily="18" charset="0"/>
                          </a:rPr>
                          <m:t>сосуда</m:t>
                        </m:r>
                      </m:sub>
                    </m:sSub>
                    <m:r>
                      <a:rPr lang="ru-RU" i="1">
                        <a:latin typeface="Cambria Math" panose="02040503050406030204" pitchFamily="18" charset="0"/>
                      </a:rPr>
                      <m:t>↑  =&gt;  </m:t>
                    </m:r>
                    <m:sSub>
                      <m:sSubPr>
                        <m:ctrlPr>
                          <a:rPr lang="ru-RU" i="1">
                            <a:latin typeface="Cambria Math" panose="02040503050406030204" pitchFamily="18" charset="0"/>
                          </a:rPr>
                        </m:ctrlPr>
                      </m:sSubPr>
                      <m:e>
                        <m:r>
                          <a:rPr lang="ru-RU" i="1">
                            <a:latin typeface="Cambria Math" panose="02040503050406030204" pitchFamily="18" charset="0"/>
                          </a:rPr>
                          <m:t>р</m:t>
                        </m:r>
                      </m:e>
                      <m:sub>
                        <m:r>
                          <a:rPr lang="ru-RU" i="1">
                            <a:latin typeface="Cambria Math" panose="02040503050406030204" pitchFamily="18" charset="0"/>
                          </a:rPr>
                          <m:t>газа </m:t>
                        </m:r>
                      </m:sub>
                    </m:sSub>
                    <m:r>
                      <a:rPr lang="ru-RU" i="1">
                        <a:latin typeface="Cambria Math" panose="02040503050406030204" pitchFamily="18" charset="0"/>
                      </a:rPr>
                      <m:t>↓</m:t>
                    </m:r>
                  </m:oMath>
                </a14:m>
                <a:endParaRPr lang="ru-RU" dirty="0"/>
              </a:p>
              <a:p>
                <a:endParaRPr lang="ru-RU" dirty="0" smtClean="0"/>
              </a:p>
              <a:p>
                <a:endParaRPr lang="ru-RU" dirty="0"/>
              </a:p>
            </p:txBody>
          </p:sp>
        </mc:Choice>
        <mc:Fallback>
          <p:sp>
            <p:nvSpPr>
              <p:cNvPr id="5" name="Объект 2"/>
              <p:cNvSpPr txBox="1">
                <a:spLocks noRot="1" noChangeAspect="1" noMove="1" noResize="1" noEditPoints="1" noAdjustHandles="1" noChangeArrowheads="1" noChangeShapeType="1" noTextEdit="1"/>
              </p:cNvSpPr>
              <p:nvPr/>
            </p:nvSpPr>
            <p:spPr>
              <a:xfrm>
                <a:off x="567374" y="2884381"/>
                <a:ext cx="4089556" cy="2342321"/>
              </a:xfrm>
              <a:prstGeom prst="rect">
                <a:avLst/>
              </a:prstGeom>
              <a:blipFill rotWithShape="0">
                <a:blip r:embed="rId3"/>
                <a:stretch>
                  <a:fillRect l="-2981" t="-7031"/>
                </a:stretch>
              </a:blipFill>
            </p:spPr>
            <p:txBody>
              <a:bodyPr/>
              <a:lstStyle/>
              <a:p>
                <a:r>
                  <a:rPr lang="ru-RU">
                    <a:noFill/>
                  </a:rPr>
                  <a:t> </a:t>
                </a:r>
              </a:p>
            </p:txBody>
          </p:sp>
        </mc:Fallback>
      </mc:AlternateContent>
      <mc:AlternateContent xmlns:mc="http://schemas.openxmlformats.org/markup-compatibility/2006">
        <mc:Choice xmlns="" xmlns:a14="http://schemas.microsoft.com/office/drawing/2010/main" Requires="a14">
          <p:sp>
            <p:nvSpPr>
              <p:cNvPr id="6" name="Объект 2"/>
              <p:cNvSpPr txBox="1">
                <a:spLocks/>
              </p:cNvSpPr>
              <p:nvPr/>
            </p:nvSpPr>
            <p:spPr>
              <a:xfrm>
                <a:off x="1573454" y="5275781"/>
                <a:ext cx="7848872" cy="148478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3000" b="1" dirty="0" smtClean="0"/>
                  <a:t>Скорости движения молекул (температуры тела</a:t>
                </a:r>
                <a:r>
                  <a:rPr lang="ru-RU" sz="3000" dirty="0" smtClean="0"/>
                  <a:t>)</a:t>
                </a:r>
              </a:p>
              <a:p>
                <a:pPr algn="ctr"/>
                <a:r>
                  <a:rPr lang="ru-RU" sz="3000" dirty="0" smtClean="0"/>
                  <a:t/>
                </a:r>
                <a14:m>
                  <m:oMath xmlns:m="http://schemas.openxmlformats.org/officeDocument/2006/math">
                    <m:sSub>
                      <m:sSubPr>
                        <m:ctrlPr>
                          <a:rPr lang="ru-RU" sz="3000" i="1">
                            <a:latin typeface="Cambria Math" panose="02040503050406030204" pitchFamily="18" charset="0"/>
                          </a:rPr>
                        </m:ctrlPr>
                      </m:sSubPr>
                      <m:e>
                        <m:r>
                          <m:rPr>
                            <m:sty m:val="p"/>
                          </m:rPr>
                          <a:rPr lang="en-US" sz="3000" b="0" i="0" smtClean="0">
                            <a:latin typeface="Cambria Math" panose="02040503050406030204" pitchFamily="18" charset="0"/>
                          </a:rPr>
                          <m:t>T</m:t>
                        </m:r>
                      </m:e>
                      <m:sub>
                        <m:r>
                          <a:rPr lang="ru-RU" sz="3000" b="0" i="0" smtClean="0">
                            <a:latin typeface="Cambria Math" panose="02040503050406030204" pitchFamily="18" charset="0"/>
                          </a:rPr>
                          <m:t>тела</m:t>
                        </m:r>
                      </m:sub>
                    </m:sSub>
                    <m:r>
                      <a:rPr lang="ru-RU" sz="3000" i="0">
                        <a:latin typeface="Cambria Math" panose="02040503050406030204" pitchFamily="18" charset="0"/>
                      </a:rPr>
                      <m:t>↑  =&gt; </m:t>
                    </m:r>
                    <m:sSub>
                      <m:sSubPr>
                        <m:ctrlPr>
                          <a:rPr lang="ru-RU" sz="3000" i="1" smtClean="0">
                            <a:latin typeface="Cambria Math" panose="02040503050406030204" pitchFamily="18" charset="0"/>
                          </a:rPr>
                        </m:ctrlPr>
                      </m:sSubPr>
                      <m:e>
                        <m:r>
                          <a:rPr lang="ru-RU" sz="3000" i="1" smtClean="0">
                            <a:latin typeface="Cambria Math" panose="02040503050406030204" pitchFamily="18" charset="0"/>
                            <a:ea typeface="Cambria Math" panose="02040503050406030204" pitchFamily="18" charset="0"/>
                          </a:rPr>
                          <m:t>𝜗</m:t>
                        </m:r>
                      </m:e>
                      <m:sub>
                        <m:r>
                          <a:rPr lang="ru-RU" sz="3000">
                            <a:latin typeface="Cambria Math" panose="02040503050406030204" pitchFamily="18" charset="0"/>
                          </a:rPr>
                          <m:t>молекул</m:t>
                        </m:r>
                      </m:sub>
                    </m:sSub>
                    <m:r>
                      <a:rPr lang="ru-RU" sz="3000" i="1" smtClean="0">
                        <a:latin typeface="Cambria Math" panose="02040503050406030204" pitchFamily="18" charset="0"/>
                        <a:ea typeface="Cambria Math" panose="02040503050406030204" pitchFamily="18" charset="0"/>
                      </a:rPr>
                      <m:t>↑</m:t>
                    </m:r>
                    <m:r>
                      <a:rPr lang="ru-RU" sz="3000" i="0">
                        <a:latin typeface="Cambria Math" panose="02040503050406030204" pitchFamily="18" charset="0"/>
                      </a:rPr>
                      <m:t> </m:t>
                    </m:r>
                    <m:sSub>
                      <m:sSubPr>
                        <m:ctrlPr>
                          <a:rPr lang="ru-RU" sz="3000" i="1">
                            <a:latin typeface="Cambria Math" panose="02040503050406030204" pitchFamily="18" charset="0"/>
                          </a:rPr>
                        </m:ctrlPr>
                      </m:sSubPr>
                      <m:e>
                        <m:r>
                          <a:rPr lang="ru-RU" sz="3000">
                            <a:latin typeface="Cambria Math" panose="02040503050406030204" pitchFamily="18" charset="0"/>
                          </a:rPr>
                          <m:t>=&gt;</m:t>
                        </m:r>
                        <m:r>
                          <a:rPr lang="ru-RU" sz="3000" i="0">
                            <a:latin typeface="Cambria Math" panose="02040503050406030204" pitchFamily="18" charset="0"/>
                          </a:rPr>
                          <m:t>р</m:t>
                        </m:r>
                      </m:e>
                      <m:sub>
                        <m:r>
                          <a:rPr lang="ru-RU" sz="3000" i="0">
                            <a:latin typeface="Cambria Math" panose="02040503050406030204" pitchFamily="18" charset="0"/>
                          </a:rPr>
                          <m:t>газа </m:t>
                        </m:r>
                      </m:sub>
                    </m:sSub>
                    <m:r>
                      <a:rPr lang="ru-RU" sz="3000" i="0">
                        <a:latin typeface="Cambria Math" panose="02040503050406030204" pitchFamily="18" charset="0"/>
                      </a:rPr>
                      <m:t>↑</m:t>
                    </m:r>
                  </m:oMath>
                </a14:m>
                <a:endParaRPr lang="ru-RU" sz="3000" dirty="0"/>
              </a:p>
              <a:p>
                <a:pPr algn="ctr"/>
                <a14:m>
                  <m:oMath xmlns:m="http://schemas.openxmlformats.org/officeDocument/2006/math">
                    <m:r>
                      <a:rPr lang="ru-RU" sz="3000" i="0" smtClean="0">
                        <a:latin typeface="Cambria Math" panose="02040503050406030204" pitchFamily="18" charset="0"/>
                      </a:rPr>
                      <m:t> </m:t>
                    </m:r>
                    <m:sSub>
                      <m:sSubPr>
                        <m:ctrlPr>
                          <a:rPr lang="ru-RU" sz="3000" i="1">
                            <a:latin typeface="Cambria Math" panose="02040503050406030204" pitchFamily="18" charset="0"/>
                          </a:rPr>
                        </m:ctrlPr>
                      </m:sSubPr>
                      <m:e>
                        <m:r>
                          <m:rPr>
                            <m:sty m:val="p"/>
                          </m:rPr>
                          <a:rPr lang="en-US" sz="3000" b="0" i="0" smtClean="0">
                            <a:latin typeface="Cambria Math" panose="02040503050406030204" pitchFamily="18" charset="0"/>
                          </a:rPr>
                          <m:t>T</m:t>
                        </m:r>
                      </m:e>
                      <m:sub>
                        <m:r>
                          <a:rPr lang="ru-RU" sz="3000" b="0" i="0" smtClean="0">
                            <a:latin typeface="Cambria Math" panose="02040503050406030204" pitchFamily="18" charset="0"/>
                          </a:rPr>
                          <m:t>тела</m:t>
                        </m:r>
                      </m:sub>
                    </m:sSub>
                    <m:r>
                      <a:rPr lang="ru-RU" sz="3000" b="0" i="0" smtClean="0">
                        <a:latin typeface="Cambria Math" panose="02040503050406030204" pitchFamily="18" charset="0"/>
                      </a:rPr>
                      <m:t> </m:t>
                    </m:r>
                    <m:r>
                      <a:rPr lang="ru-RU" sz="3000" i="0">
                        <a:latin typeface="Cambria Math" panose="02040503050406030204" pitchFamily="18" charset="0"/>
                      </a:rPr>
                      <m:t>↓</m:t>
                    </m:r>
                    <m:r>
                      <a:rPr lang="ru-RU" sz="3000" b="0" i="0" smtClean="0">
                        <a:latin typeface="Cambria Math" panose="02040503050406030204" pitchFamily="18" charset="0"/>
                      </a:rPr>
                      <m:t>    </m:t>
                    </m:r>
                    <m:r>
                      <a:rPr lang="ru-RU" sz="3000" i="0">
                        <a:latin typeface="Cambria Math" panose="02040503050406030204" pitchFamily="18" charset="0"/>
                      </a:rPr>
                      <m:t>=&gt;</m:t>
                    </m:r>
                    <m:sSub>
                      <m:sSubPr>
                        <m:ctrlPr>
                          <a:rPr lang="ru-RU" sz="3000" i="1">
                            <a:latin typeface="Cambria Math" panose="02040503050406030204" pitchFamily="18" charset="0"/>
                          </a:rPr>
                        </m:ctrlPr>
                      </m:sSubPr>
                      <m:e>
                        <m:r>
                          <a:rPr lang="ru-RU" sz="3000" i="1">
                            <a:latin typeface="Cambria Math" panose="02040503050406030204" pitchFamily="18" charset="0"/>
                            <a:ea typeface="Cambria Math" panose="02040503050406030204" pitchFamily="18" charset="0"/>
                          </a:rPr>
                          <m:t>𝜗</m:t>
                        </m:r>
                      </m:e>
                      <m:sub>
                        <m:r>
                          <a:rPr lang="ru-RU" sz="3000">
                            <a:latin typeface="Cambria Math" panose="02040503050406030204" pitchFamily="18" charset="0"/>
                          </a:rPr>
                          <m:t>молекул</m:t>
                        </m:r>
                      </m:sub>
                    </m:sSub>
                    <m:r>
                      <a:rPr lang="ru-RU" sz="3000" i="1" smtClean="0">
                        <a:latin typeface="Cambria Math" panose="02040503050406030204" pitchFamily="18" charset="0"/>
                        <a:ea typeface="Cambria Math" panose="02040503050406030204" pitchFamily="18" charset="0"/>
                      </a:rPr>
                      <m:t>↓</m:t>
                    </m:r>
                    <m:sSub>
                      <m:sSubPr>
                        <m:ctrlPr>
                          <a:rPr lang="ru-RU" sz="3000" i="1">
                            <a:latin typeface="Cambria Math" panose="02040503050406030204" pitchFamily="18" charset="0"/>
                          </a:rPr>
                        </m:ctrlPr>
                      </m:sSubPr>
                      <m:e>
                        <m:r>
                          <a:rPr lang="ru-RU" sz="3000" b="0" i="0" smtClean="0">
                            <a:latin typeface="Cambria Math" panose="02040503050406030204" pitchFamily="18" charset="0"/>
                          </a:rPr>
                          <m:t>  </m:t>
                        </m:r>
                        <m:r>
                          <a:rPr lang="ru-RU" sz="3000">
                            <a:latin typeface="Cambria Math" panose="02040503050406030204" pitchFamily="18" charset="0"/>
                          </a:rPr>
                          <m:t>=&gt;</m:t>
                        </m:r>
                        <m:r>
                          <a:rPr lang="ru-RU" sz="3000" i="0">
                            <a:latin typeface="Cambria Math" panose="02040503050406030204" pitchFamily="18" charset="0"/>
                          </a:rPr>
                          <m:t>р</m:t>
                        </m:r>
                      </m:e>
                      <m:sub>
                        <m:r>
                          <a:rPr lang="ru-RU" sz="3000" i="0">
                            <a:latin typeface="Cambria Math" panose="02040503050406030204" pitchFamily="18" charset="0"/>
                          </a:rPr>
                          <m:t>газа </m:t>
                        </m:r>
                      </m:sub>
                    </m:sSub>
                    <m:r>
                      <a:rPr lang="ru-RU" sz="3000" i="0">
                        <a:latin typeface="Cambria Math" panose="02040503050406030204" pitchFamily="18" charset="0"/>
                      </a:rPr>
                      <m:t>↓</m:t>
                    </m:r>
                  </m:oMath>
                </a14:m>
                <a:endParaRPr lang="ru-RU" sz="3000" dirty="0"/>
              </a:p>
              <a:p>
                <a:endParaRPr lang="ru-RU" dirty="0" smtClean="0"/>
              </a:p>
              <a:p>
                <a:endParaRPr lang="ru-RU" dirty="0" smtClean="0"/>
              </a:p>
              <a:p>
                <a:endParaRPr lang="ru-RU" dirty="0"/>
              </a:p>
            </p:txBody>
          </p:sp>
        </mc:Choice>
        <mc:Fallback>
          <p:sp>
            <p:nvSpPr>
              <p:cNvPr id="6" name="Объект 2"/>
              <p:cNvSpPr txBox="1">
                <a:spLocks noRot="1" noChangeAspect="1" noMove="1" noResize="1" noEditPoints="1" noAdjustHandles="1" noChangeArrowheads="1" noChangeShapeType="1" noTextEdit="1"/>
              </p:cNvSpPr>
              <p:nvPr/>
            </p:nvSpPr>
            <p:spPr>
              <a:xfrm>
                <a:off x="1573454" y="5275781"/>
                <a:ext cx="7848872" cy="1484784"/>
              </a:xfrm>
              <a:prstGeom prst="rect">
                <a:avLst/>
              </a:prstGeom>
              <a:blipFill rotWithShape="0">
                <a:blip r:embed="rId4"/>
                <a:stretch>
                  <a:fillRect l="-1553" t="-9016" r="-776"/>
                </a:stretch>
              </a:blipFill>
            </p:spPr>
            <p:txBody>
              <a:bodyPr/>
              <a:lstStyle/>
              <a:p>
                <a:r>
                  <a:rPr lang="ru-RU">
                    <a:noFill/>
                  </a:rPr>
                  <a:t> </a:t>
                </a:r>
              </a:p>
            </p:txBody>
          </p:sp>
        </mc:Fallback>
      </mc:AlternateContent>
      <p:pic>
        <p:nvPicPr>
          <p:cNvPr id="7" name="Рисунок 6"/>
          <p:cNvPicPr>
            <a:picLocks noChangeAspect="1"/>
          </p:cNvPicPr>
          <p:nvPr/>
        </p:nvPicPr>
        <p:blipFill rotWithShape="1">
          <a:blip r:embed="rId5" cstate="print"/>
          <a:srcRect b="10189"/>
          <a:stretch/>
        </p:blipFill>
        <p:spPr>
          <a:xfrm>
            <a:off x="8333393" y="1205299"/>
            <a:ext cx="2277916" cy="150596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Рисунок 7"/>
          <p:cNvPicPr>
            <a:picLocks noChangeAspect="1"/>
          </p:cNvPicPr>
          <p:nvPr/>
        </p:nvPicPr>
        <p:blipFill>
          <a:blip r:embed="rId6" cstate="print"/>
          <a:stretch>
            <a:fillRect/>
          </a:stretch>
        </p:blipFill>
        <p:spPr>
          <a:xfrm>
            <a:off x="44865" y="32671"/>
            <a:ext cx="622493" cy="725363"/>
          </a:xfrm>
          <a:prstGeom prst="rect">
            <a:avLst/>
          </a:prstGeom>
        </p:spPr>
      </p:pic>
      <p:pic>
        <p:nvPicPr>
          <p:cNvPr id="9" name="Рисунок 8"/>
          <p:cNvPicPr/>
          <p:nvPr/>
        </p:nvPicPr>
        <p:blipFill rotWithShape="1">
          <a:blip r:embed="rId7"/>
          <a:srcRect l="5398" t="27769" r="46396" b="22290"/>
          <a:stretch/>
        </p:blipFill>
        <p:spPr bwMode="auto">
          <a:xfrm>
            <a:off x="839416" y="1205298"/>
            <a:ext cx="2584316" cy="144016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 xmlns:a14="http://schemas.microsoft.com/office/drawing/2010/main"/>
            </a:ext>
          </a:extLst>
        </p:spPr>
      </p:pic>
      <p:pic>
        <p:nvPicPr>
          <p:cNvPr id="10" name="Рисунок 9"/>
          <p:cNvPicPr/>
          <p:nvPr/>
        </p:nvPicPr>
        <p:blipFill rotWithShape="1">
          <a:blip r:embed="rId8"/>
          <a:srcRect l="20228" t="29704" r="61619" b="21030"/>
          <a:stretch/>
        </p:blipFill>
        <p:spPr bwMode="auto">
          <a:xfrm>
            <a:off x="5232352" y="2259846"/>
            <a:ext cx="1669293" cy="249219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 xmlns:a14="http://schemas.microsoft.com/office/drawing/2010/main"/>
            </a:ext>
          </a:extLst>
        </p:spPr>
      </p:pic>
      <p:pic>
        <p:nvPicPr>
          <p:cNvPr id="11" name="Рисунок 10">
            <a:hlinkClick r:id="rId9" action="ppaction://hlinksldjump"/>
          </p:cNvPr>
          <p:cNvPicPr>
            <a:picLocks noChangeAspect="1"/>
          </p:cNvPicPr>
          <p:nvPr/>
        </p:nvPicPr>
        <p:blipFill>
          <a:blip r:embed="rId10"/>
          <a:stretch>
            <a:fillRect/>
          </a:stretch>
        </p:blipFill>
        <p:spPr>
          <a:xfrm>
            <a:off x="11246504" y="5901496"/>
            <a:ext cx="767201" cy="744348"/>
          </a:xfrm>
          <a:prstGeom prst="rect">
            <a:avLst/>
          </a:prstGeom>
          <a:ln>
            <a:noFill/>
          </a:ln>
          <a:effectLst>
            <a:outerShdw blurRad="190500" algn="tl" rotWithShape="0">
              <a:srgbClr val="000000">
                <a:alpha val="70000"/>
              </a:srgbClr>
            </a:outerShdw>
          </a:effectLst>
        </p:spPr>
      </p:pic>
      <p:sp>
        <p:nvSpPr>
          <p:cNvPr id="4" name="Прямоугольник 3"/>
          <p:cNvSpPr/>
          <p:nvPr/>
        </p:nvSpPr>
        <p:spPr>
          <a:xfrm>
            <a:off x="3869350" y="1178773"/>
            <a:ext cx="4018424" cy="954107"/>
          </a:xfrm>
          <a:prstGeom prst="rect">
            <a:avLst/>
          </a:prstGeom>
        </p:spPr>
        <p:txBody>
          <a:bodyPr wrap="square">
            <a:spAutoFit/>
          </a:bodyPr>
          <a:lstStyle/>
          <a:p>
            <a:pPr algn="ctr"/>
            <a:r>
              <a:rPr lang="ru-RU" sz="2800" dirty="0">
                <a:solidFill>
                  <a:srgbClr val="002060"/>
                </a:solidFill>
              </a:rPr>
              <a:t>Внимательно рассмотрите </a:t>
            </a:r>
            <a:r>
              <a:rPr lang="ru-RU" sz="2800" dirty="0" smtClean="0">
                <a:solidFill>
                  <a:srgbClr val="002060"/>
                </a:solidFill>
              </a:rPr>
              <a:t>фотографии</a:t>
            </a:r>
            <a:endParaRPr lang="ru-RU" sz="2800" dirty="0">
              <a:solidFill>
                <a:srgbClr val="002060"/>
              </a:solidFill>
            </a:endParaRPr>
          </a:p>
        </p:txBody>
      </p:sp>
      <p:pic>
        <p:nvPicPr>
          <p:cNvPr id="14" name="Рисунок 13">
            <a:hlinkClick r:id="rId11" action="ppaction://hlinksldjump"/>
          </p:cNvPr>
          <p:cNvPicPr>
            <a:picLocks noChangeAspect="1"/>
          </p:cNvPicPr>
          <p:nvPr/>
        </p:nvPicPr>
        <p:blipFill>
          <a:blip r:embed="rId12" cstate="print"/>
          <a:stretch>
            <a:fillRect/>
          </a:stretch>
        </p:blipFill>
        <p:spPr>
          <a:xfrm>
            <a:off x="10179261" y="5876819"/>
            <a:ext cx="864096" cy="793701"/>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348814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1384" y="15719"/>
            <a:ext cx="11162456" cy="1325563"/>
          </a:xfrm>
        </p:spPr>
        <p:txBody>
          <a:bodyPr/>
          <a:lstStyle/>
          <a:p>
            <a:r>
              <a:rPr lang="ru-RU" dirty="0" smtClean="0"/>
              <a:t>Как обнаружить давление газообразных тел?</a:t>
            </a:r>
            <a:endParaRPr lang="ru-RU" dirty="0"/>
          </a:p>
        </p:txBody>
      </p:sp>
      <p:sp>
        <p:nvSpPr>
          <p:cNvPr id="3" name="Объект 2"/>
          <p:cNvSpPr>
            <a:spLocks noGrp="1"/>
          </p:cNvSpPr>
          <p:nvPr>
            <p:ph idx="1"/>
          </p:nvPr>
        </p:nvSpPr>
        <p:spPr>
          <a:xfrm>
            <a:off x="804020" y="1450419"/>
            <a:ext cx="7920880" cy="3562757"/>
          </a:xfrm>
        </p:spPr>
        <p:txBody>
          <a:bodyPr>
            <a:normAutofit lnSpcReduction="10000"/>
          </a:bodyPr>
          <a:lstStyle/>
          <a:p>
            <a:pPr marL="0" indent="0">
              <a:buNone/>
            </a:pPr>
            <a:r>
              <a:rPr lang="ru-RU" dirty="0"/>
              <a:t>Эксперимент. </a:t>
            </a:r>
            <a:endParaRPr lang="ru-RU" dirty="0" smtClean="0"/>
          </a:p>
          <a:p>
            <a:pPr marL="0" indent="0">
              <a:buNone/>
            </a:pPr>
            <a:r>
              <a:rPr lang="ru-RU" dirty="0" smtClean="0"/>
              <a:t>Рассмотрите фотографию и постарайтесь ответить на вопросы:</a:t>
            </a:r>
          </a:p>
          <a:p>
            <a:pPr marL="514350" indent="-514350">
              <a:lnSpc>
                <a:spcPct val="100000"/>
              </a:lnSpc>
              <a:buFont typeface="+mj-lt"/>
              <a:buAutoNum type="arabicPeriod"/>
            </a:pPr>
            <a:r>
              <a:rPr lang="ru-RU" sz="2400" dirty="0" smtClean="0"/>
              <a:t>Почему завязанный, не надутый воздушный  шарик «раздулся» ?</a:t>
            </a:r>
          </a:p>
          <a:p>
            <a:pPr marL="514350" indent="-514350">
              <a:lnSpc>
                <a:spcPct val="100000"/>
              </a:lnSpc>
              <a:buFont typeface="+mj-lt"/>
              <a:buAutoNum type="arabicPeriod"/>
            </a:pPr>
            <a:r>
              <a:rPr lang="ru-RU" sz="2400" dirty="0"/>
              <a:t>Как шарик «сдуть», не доставая из </a:t>
            </a:r>
            <a:r>
              <a:rPr lang="ru-RU" sz="2400" dirty="0" smtClean="0"/>
              <a:t>банки</a:t>
            </a:r>
          </a:p>
          <a:p>
            <a:pPr marL="514350" indent="-514350">
              <a:lnSpc>
                <a:spcPct val="100000"/>
              </a:lnSpc>
              <a:buFont typeface="+mj-lt"/>
              <a:buAutoNum type="arabicPeriod"/>
            </a:pPr>
            <a:r>
              <a:rPr lang="ru-RU" sz="2400" dirty="0" smtClean="0"/>
              <a:t>Взаимодействие </a:t>
            </a:r>
            <a:r>
              <a:rPr lang="ru-RU" sz="2400" dirty="0"/>
              <a:t>каких объектов связано с понятием  - давление газообразных тел</a:t>
            </a:r>
            <a:r>
              <a:rPr lang="ru-RU" sz="2400" dirty="0" smtClean="0"/>
              <a:t>?</a:t>
            </a:r>
            <a:endParaRPr lang="ru-RU" sz="2400" dirty="0"/>
          </a:p>
          <a:p>
            <a:pPr marL="0" indent="0">
              <a:buNone/>
            </a:pPr>
            <a:endParaRPr lang="ru-RU" dirty="0" smtClean="0"/>
          </a:p>
          <a:p>
            <a:endParaRPr lang="ru-RU" dirty="0"/>
          </a:p>
        </p:txBody>
      </p:sp>
      <p:pic>
        <p:nvPicPr>
          <p:cNvPr id="4" name="Рисунок 3" descr="C:\Users\nek\Documents\ААА Марина Павловна\мой экспнеримени\Mz3RDDvanA0.jpg"/>
          <p:cNvPicPr/>
          <p:nvPr/>
        </p:nvPicPr>
        <p:blipFill rotWithShape="1">
          <a:blip r:embed="rId2" cstate="print">
            <a:extLst>
              <a:ext uri="{28A0092B-C50C-407E-A947-70E740481C1C}">
                <a14:useLocalDpi xmlns="" xmlns:a14="http://schemas.microsoft.com/office/drawing/2010/main" val="0"/>
              </a:ext>
            </a:extLst>
          </a:blip>
          <a:srcRect r="17282"/>
          <a:stretch/>
        </p:blipFill>
        <p:spPr bwMode="auto">
          <a:xfrm>
            <a:off x="9247456" y="1644610"/>
            <a:ext cx="2466384" cy="382093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 xmlns:a14="http://schemas.microsoft.com/office/drawing/2010/main"/>
            </a:ext>
          </a:extLst>
        </p:spPr>
      </p:pic>
      <p:pic>
        <p:nvPicPr>
          <p:cNvPr id="15" name="Рисунок 14">
            <a:hlinkClick r:id="rId3" action="ppaction://hlinksldjump"/>
          </p:cNvPr>
          <p:cNvPicPr>
            <a:picLocks noChangeAspect="1"/>
          </p:cNvPicPr>
          <p:nvPr/>
        </p:nvPicPr>
        <p:blipFill>
          <a:blip r:embed="rId4"/>
          <a:stretch>
            <a:fillRect/>
          </a:stretch>
        </p:blipFill>
        <p:spPr>
          <a:xfrm>
            <a:off x="11246504" y="5901496"/>
            <a:ext cx="767201" cy="744348"/>
          </a:xfrm>
          <a:prstGeom prst="rect">
            <a:avLst/>
          </a:prstGeom>
          <a:ln>
            <a:noFill/>
          </a:ln>
          <a:effectLst>
            <a:outerShdw blurRad="190500" algn="tl" rotWithShape="0">
              <a:srgbClr val="000000">
                <a:alpha val="70000"/>
              </a:srgbClr>
            </a:outerShdw>
          </a:effectLst>
        </p:spPr>
      </p:pic>
      <p:pic>
        <p:nvPicPr>
          <p:cNvPr id="14" name="Рисунок 13"/>
          <p:cNvPicPr>
            <a:picLocks noChangeAspect="1"/>
          </p:cNvPicPr>
          <p:nvPr/>
        </p:nvPicPr>
        <p:blipFill>
          <a:blip r:embed="rId5" cstate="print"/>
          <a:stretch>
            <a:fillRect/>
          </a:stretch>
        </p:blipFill>
        <p:spPr>
          <a:xfrm>
            <a:off x="44865" y="32671"/>
            <a:ext cx="622493" cy="725363"/>
          </a:xfrm>
          <a:prstGeom prst="rect">
            <a:avLst/>
          </a:prstGeom>
        </p:spPr>
      </p:pic>
      <p:sp>
        <p:nvSpPr>
          <p:cNvPr id="5" name="Прямоугольник 4"/>
          <p:cNvSpPr/>
          <p:nvPr/>
        </p:nvSpPr>
        <p:spPr>
          <a:xfrm>
            <a:off x="1199456" y="5341594"/>
            <a:ext cx="6508641" cy="400110"/>
          </a:xfrm>
          <a:prstGeom prst="rect">
            <a:avLst/>
          </a:prstGeom>
        </p:spPr>
        <p:txBody>
          <a:bodyPr wrap="none">
            <a:spAutoFit/>
          </a:bodyPr>
          <a:lstStyle/>
          <a:p>
            <a:r>
              <a:rPr lang="ru-RU" sz="2000" dirty="0" smtClean="0"/>
              <a:t>Эксперимент </a:t>
            </a:r>
            <a:r>
              <a:rPr lang="ru-RU" sz="2000" dirty="0"/>
              <a:t>- видео</a:t>
            </a:r>
            <a:r>
              <a:rPr lang="ru-RU" sz="2000" dirty="0" smtClean="0"/>
              <a:t>. Ссылка             Объяснение. Ссылка  </a:t>
            </a:r>
            <a:endParaRPr lang="ru-RU" sz="2000" dirty="0"/>
          </a:p>
        </p:txBody>
      </p:sp>
      <p:sp>
        <p:nvSpPr>
          <p:cNvPr id="10" name="Прямоугольник 9"/>
          <p:cNvSpPr/>
          <p:nvPr/>
        </p:nvSpPr>
        <p:spPr>
          <a:xfrm>
            <a:off x="1271464" y="5013176"/>
            <a:ext cx="1432252" cy="400110"/>
          </a:xfrm>
          <a:prstGeom prst="rect">
            <a:avLst/>
          </a:prstGeom>
        </p:spPr>
        <p:txBody>
          <a:bodyPr wrap="none">
            <a:spAutoFit/>
          </a:bodyPr>
          <a:lstStyle/>
          <a:p>
            <a:r>
              <a:rPr lang="ru-RU" sz="2000" dirty="0"/>
              <a:t>Подсказка: </a:t>
            </a:r>
          </a:p>
        </p:txBody>
      </p:sp>
      <p:pic>
        <p:nvPicPr>
          <p:cNvPr id="16" name="Рисунок 15">
            <a:hlinkClick r:id="rId6" action="ppaction://hlinkfile"/>
          </p:cNvPr>
          <p:cNvPicPr>
            <a:picLocks noChangeAspect="1"/>
          </p:cNvPicPr>
          <p:nvPr/>
        </p:nvPicPr>
        <p:blipFill>
          <a:blip r:embed="rId7" cstate="print"/>
          <a:stretch>
            <a:fillRect/>
          </a:stretch>
        </p:blipFill>
        <p:spPr>
          <a:xfrm>
            <a:off x="5685109" y="5854117"/>
            <a:ext cx="799922" cy="622374"/>
          </a:xfrm>
          <a:prstGeom prst="rect">
            <a:avLst/>
          </a:prstGeom>
          <a:ln>
            <a:noFill/>
          </a:ln>
          <a:effectLst>
            <a:outerShdw blurRad="190500" algn="tl" rotWithShape="0">
              <a:srgbClr val="000000">
                <a:alpha val="70000"/>
              </a:srgbClr>
            </a:outerShdw>
          </a:effectLst>
        </p:spPr>
      </p:pic>
      <p:pic>
        <p:nvPicPr>
          <p:cNvPr id="17" name="Рисунок 16"/>
          <p:cNvPicPr>
            <a:picLocks noChangeAspect="1"/>
          </p:cNvPicPr>
          <p:nvPr/>
        </p:nvPicPr>
        <p:blipFill>
          <a:blip r:embed="rId7" cstate="print"/>
          <a:stretch>
            <a:fillRect/>
          </a:stretch>
        </p:blipFill>
        <p:spPr>
          <a:xfrm>
            <a:off x="2773267" y="5854117"/>
            <a:ext cx="799922" cy="622374"/>
          </a:xfrm>
          <a:prstGeom prst="rect">
            <a:avLst/>
          </a:prstGeom>
          <a:ln>
            <a:noFill/>
          </a:ln>
          <a:effectLst>
            <a:outerShdw blurRad="190500" algn="tl" rotWithShape="0">
              <a:srgbClr val="000000">
                <a:alpha val="70000"/>
              </a:srgbClr>
            </a:outerShdw>
          </a:effectLst>
        </p:spPr>
      </p:pic>
      <p:sp>
        <p:nvSpPr>
          <p:cNvPr id="18" name="Выгнутая вправо стрелка 17"/>
          <p:cNvSpPr/>
          <p:nvPr/>
        </p:nvSpPr>
        <p:spPr>
          <a:xfrm>
            <a:off x="3703503" y="5714491"/>
            <a:ext cx="784254" cy="450813"/>
          </a:xfrm>
          <a:prstGeom prst="curvedLeftArrow">
            <a:avLst>
              <a:gd name="adj1" fmla="val 0"/>
              <a:gd name="adj2" fmla="val 5984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9" name="Выгнутая вправо стрелка 18"/>
          <p:cNvSpPr/>
          <p:nvPr/>
        </p:nvSpPr>
        <p:spPr>
          <a:xfrm>
            <a:off x="6599677" y="5748449"/>
            <a:ext cx="784254" cy="426677"/>
          </a:xfrm>
          <a:prstGeom prst="curvedLeftArrow">
            <a:avLst>
              <a:gd name="adj1" fmla="val 0"/>
              <a:gd name="adj2" fmla="val 5984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20" name="Рисунок 19">
            <a:hlinkClick r:id="rId8" action="ppaction://hlinksldjump"/>
          </p:cNvPr>
          <p:cNvPicPr>
            <a:picLocks noChangeAspect="1"/>
          </p:cNvPicPr>
          <p:nvPr/>
        </p:nvPicPr>
        <p:blipFill>
          <a:blip r:embed="rId9" cstate="print"/>
          <a:stretch>
            <a:fillRect/>
          </a:stretch>
        </p:blipFill>
        <p:spPr>
          <a:xfrm>
            <a:off x="10272464" y="5901496"/>
            <a:ext cx="864096" cy="793701"/>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3540314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0904" y="81968"/>
            <a:ext cx="11125736" cy="1325563"/>
          </a:xfrm>
        </p:spPr>
        <p:txBody>
          <a:bodyPr>
            <a:normAutofit/>
          </a:bodyPr>
          <a:lstStyle/>
          <a:p>
            <a:r>
              <a:rPr lang="ru-RU" sz="4000" dirty="0" smtClean="0"/>
              <a:t>Закон Паскаля.</a:t>
            </a:r>
            <a:br>
              <a:rPr lang="ru-RU" sz="4000" dirty="0" smtClean="0"/>
            </a:br>
            <a:r>
              <a:rPr lang="ru-RU" sz="4000" dirty="0" smtClean="0"/>
              <a:t>Как передается давление внутри газа)</a:t>
            </a:r>
            <a:endParaRPr lang="ru-RU" sz="4000" dirty="0"/>
          </a:p>
        </p:txBody>
      </p:sp>
      <p:sp>
        <p:nvSpPr>
          <p:cNvPr id="3" name="Объект 2"/>
          <p:cNvSpPr>
            <a:spLocks noGrp="1"/>
          </p:cNvSpPr>
          <p:nvPr>
            <p:ph idx="1"/>
          </p:nvPr>
        </p:nvSpPr>
        <p:spPr>
          <a:xfrm>
            <a:off x="583074" y="1414870"/>
            <a:ext cx="11724352" cy="1992380"/>
          </a:xfrm>
        </p:spPr>
        <p:txBody>
          <a:bodyPr>
            <a:noAutofit/>
          </a:bodyPr>
          <a:lstStyle/>
          <a:p>
            <a:pPr marL="0" indent="0">
              <a:buNone/>
            </a:pPr>
            <a:r>
              <a:rPr lang="ru-RU" altLang="ru-RU" sz="2400" i="1" dirty="0" smtClean="0"/>
              <a:t>Формулировка закона:</a:t>
            </a:r>
          </a:p>
          <a:p>
            <a:pPr marL="0" indent="0">
              <a:buNone/>
            </a:pPr>
            <a:r>
              <a:rPr lang="ru-RU" altLang="ru-RU" dirty="0" smtClean="0"/>
              <a:t>Давление </a:t>
            </a:r>
            <a:r>
              <a:rPr lang="ru-RU" altLang="ru-RU" dirty="0"/>
              <a:t>производимое на газ, передается во все стороны газа </a:t>
            </a:r>
            <a:r>
              <a:rPr lang="ru-RU" altLang="ru-RU" dirty="0" smtClean="0"/>
              <a:t>одинаково</a:t>
            </a:r>
          </a:p>
          <a:p>
            <a:pPr marL="0" indent="0">
              <a:buNone/>
            </a:pPr>
            <a:endParaRPr lang="ru-RU" dirty="0" smtClean="0">
              <a:latin typeface="+mj-lt"/>
            </a:endParaRPr>
          </a:p>
          <a:p>
            <a:pPr marL="0" indent="0">
              <a:buNone/>
            </a:pPr>
            <a:r>
              <a:rPr lang="ru-RU" sz="3200" dirty="0" smtClean="0">
                <a:latin typeface="+mj-lt"/>
              </a:rPr>
              <a:t>       Как доказать закон Паскаля для газов экспериментально?</a:t>
            </a:r>
          </a:p>
          <a:p>
            <a:pPr marL="0" indent="0">
              <a:buNone/>
            </a:pPr>
            <a:endParaRPr lang="ru-RU" dirty="0">
              <a:latin typeface="+mj-lt"/>
            </a:endParaRPr>
          </a:p>
          <a:p>
            <a:pPr marL="0" indent="0">
              <a:buNone/>
            </a:pPr>
            <a:r>
              <a:rPr lang="ru-RU" dirty="0" smtClean="0">
                <a:latin typeface="+mj-lt"/>
              </a:rPr>
              <a:t>   </a:t>
            </a:r>
            <a:r>
              <a:rPr lang="ru-RU" dirty="0" smtClean="0"/>
              <a:t>Шар Паскаля                                                  Мыльные пузыри</a:t>
            </a:r>
            <a:endParaRPr lang="ru-RU" dirty="0"/>
          </a:p>
        </p:txBody>
      </p:sp>
      <p:pic>
        <p:nvPicPr>
          <p:cNvPr id="4" name="Рисунок 3">
            <a:hlinkClick r:id="rId2" action="ppaction://hlinksldjump"/>
          </p:cNvPr>
          <p:cNvPicPr>
            <a:picLocks noChangeAspect="1"/>
          </p:cNvPicPr>
          <p:nvPr/>
        </p:nvPicPr>
        <p:blipFill>
          <a:blip r:embed="rId3"/>
          <a:stretch>
            <a:fillRect/>
          </a:stretch>
        </p:blipFill>
        <p:spPr>
          <a:xfrm>
            <a:off x="11246504" y="5901496"/>
            <a:ext cx="767201" cy="744348"/>
          </a:xfrm>
          <a:prstGeom prst="rect">
            <a:avLst/>
          </a:prstGeom>
          <a:ln>
            <a:noFill/>
          </a:ln>
          <a:effectLst>
            <a:outerShdw blurRad="190500" algn="tl" rotWithShape="0">
              <a:srgbClr val="000000">
                <a:alpha val="70000"/>
              </a:srgbClr>
            </a:outerShdw>
          </a:effectLst>
        </p:spPr>
      </p:pic>
      <p:pic>
        <p:nvPicPr>
          <p:cNvPr id="6" name="Рисунок 5"/>
          <p:cNvPicPr>
            <a:picLocks noChangeAspect="1"/>
          </p:cNvPicPr>
          <p:nvPr/>
        </p:nvPicPr>
        <p:blipFill rotWithShape="1">
          <a:blip r:embed="rId4" cstate="print"/>
          <a:srcRect l="30121" t="25029" r="6101" b="2555"/>
          <a:stretch/>
        </p:blipFill>
        <p:spPr>
          <a:xfrm>
            <a:off x="7493597" y="4553017"/>
            <a:ext cx="1889572" cy="142311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Рисунок 6" descr="C:\Users\nek\Documents\ААА Марина Павловна\мой эксперимент\b850ca37-584f-4f5e-9084-f609381ddf8c.jpg"/>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92211" y="4594588"/>
            <a:ext cx="1367580" cy="184885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Рисунок 8"/>
          <p:cNvPicPr>
            <a:picLocks noChangeAspect="1"/>
          </p:cNvPicPr>
          <p:nvPr/>
        </p:nvPicPr>
        <p:blipFill>
          <a:blip r:embed="rId6" cstate="print"/>
          <a:stretch>
            <a:fillRect/>
          </a:stretch>
        </p:blipFill>
        <p:spPr>
          <a:xfrm>
            <a:off x="419657" y="2585627"/>
            <a:ext cx="622493" cy="725363"/>
          </a:xfrm>
          <a:prstGeom prst="rect">
            <a:avLst/>
          </a:prstGeom>
        </p:spPr>
      </p:pic>
      <p:sp>
        <p:nvSpPr>
          <p:cNvPr id="10" name="TextBox 9"/>
          <p:cNvSpPr txBox="1"/>
          <p:nvPr/>
        </p:nvSpPr>
        <p:spPr>
          <a:xfrm>
            <a:off x="3125419" y="4408485"/>
            <a:ext cx="3168353" cy="1631216"/>
          </a:xfrm>
          <a:prstGeom prst="rect">
            <a:avLst/>
          </a:prstGeom>
          <a:noFill/>
        </p:spPr>
        <p:txBody>
          <a:bodyPr wrap="square" rtlCol="0">
            <a:spAutoFit/>
          </a:bodyPr>
          <a:lstStyle/>
          <a:p>
            <a:r>
              <a:rPr lang="ru-RU" sz="2000" dirty="0"/>
              <a:t>Эксперимент </a:t>
            </a:r>
            <a:r>
              <a:rPr lang="ru-RU" sz="2000" dirty="0" smtClean="0"/>
              <a:t>–видео. </a:t>
            </a:r>
          </a:p>
          <a:p>
            <a:r>
              <a:rPr lang="ru-RU" sz="2000" dirty="0" smtClean="0"/>
              <a:t>                         Ссылка</a:t>
            </a:r>
          </a:p>
          <a:p>
            <a:r>
              <a:rPr lang="ru-RU" sz="2000" dirty="0" smtClean="0"/>
              <a:t> </a:t>
            </a:r>
          </a:p>
          <a:p>
            <a:endParaRPr lang="ru-RU" sz="2000" dirty="0"/>
          </a:p>
          <a:p>
            <a:r>
              <a:rPr lang="ru-RU" sz="2000" dirty="0" smtClean="0"/>
              <a:t>Объяснение. Ссылка</a:t>
            </a:r>
            <a:endParaRPr lang="ru-RU" sz="2000" dirty="0"/>
          </a:p>
        </p:txBody>
      </p:sp>
      <p:sp>
        <p:nvSpPr>
          <p:cNvPr id="11" name="TextBox 10"/>
          <p:cNvSpPr txBox="1"/>
          <p:nvPr/>
        </p:nvSpPr>
        <p:spPr>
          <a:xfrm>
            <a:off x="6938961" y="6120281"/>
            <a:ext cx="2736303" cy="646331"/>
          </a:xfrm>
          <a:prstGeom prst="rect">
            <a:avLst/>
          </a:prstGeom>
          <a:noFill/>
        </p:spPr>
        <p:txBody>
          <a:bodyPr wrap="square" rtlCol="0">
            <a:spAutoFit/>
          </a:bodyPr>
          <a:lstStyle/>
          <a:p>
            <a:pPr algn="ctr"/>
            <a:r>
              <a:rPr lang="ru-RU" dirty="0" smtClean="0"/>
              <a:t>Надуйте и объясните сами</a:t>
            </a:r>
            <a:endParaRPr lang="ru-RU" dirty="0"/>
          </a:p>
        </p:txBody>
      </p:sp>
      <p:pic>
        <p:nvPicPr>
          <p:cNvPr id="18" name="Рисунок 17">
            <a:hlinkClick r:id="rId7" action="ppaction://hlinkfile"/>
          </p:cNvPr>
          <p:cNvPicPr>
            <a:picLocks noChangeAspect="1"/>
          </p:cNvPicPr>
          <p:nvPr/>
        </p:nvPicPr>
        <p:blipFill>
          <a:blip r:embed="rId8" cstate="print"/>
          <a:stretch>
            <a:fillRect/>
          </a:stretch>
        </p:blipFill>
        <p:spPr>
          <a:xfrm>
            <a:off x="3785180" y="6023470"/>
            <a:ext cx="799922" cy="622374"/>
          </a:xfrm>
          <a:prstGeom prst="rect">
            <a:avLst/>
          </a:prstGeom>
          <a:ln>
            <a:noFill/>
          </a:ln>
          <a:effectLst>
            <a:outerShdw blurRad="190500" algn="tl" rotWithShape="0">
              <a:srgbClr val="000000">
                <a:alpha val="70000"/>
              </a:srgbClr>
            </a:outerShdw>
          </a:effectLst>
        </p:spPr>
      </p:pic>
      <p:pic>
        <p:nvPicPr>
          <p:cNvPr id="19" name="Рисунок 18">
            <a:hlinkClick r:id="rId9" action="ppaction://hlinkfile"/>
          </p:cNvPr>
          <p:cNvPicPr>
            <a:picLocks noChangeAspect="1"/>
          </p:cNvPicPr>
          <p:nvPr/>
        </p:nvPicPr>
        <p:blipFill>
          <a:blip r:embed="rId8" cstate="print"/>
          <a:stretch>
            <a:fillRect/>
          </a:stretch>
        </p:blipFill>
        <p:spPr>
          <a:xfrm>
            <a:off x="3681044" y="4896643"/>
            <a:ext cx="799922" cy="622374"/>
          </a:xfrm>
          <a:prstGeom prst="rect">
            <a:avLst/>
          </a:prstGeom>
          <a:ln>
            <a:noFill/>
          </a:ln>
          <a:effectLst>
            <a:outerShdw blurRad="190500" algn="tl" rotWithShape="0">
              <a:srgbClr val="000000">
                <a:alpha val="70000"/>
              </a:srgbClr>
            </a:outerShdw>
          </a:effectLst>
        </p:spPr>
      </p:pic>
      <p:sp>
        <p:nvSpPr>
          <p:cNvPr id="20" name="Выгнутая вправо стрелка 19"/>
          <p:cNvSpPr/>
          <p:nvPr/>
        </p:nvSpPr>
        <p:spPr>
          <a:xfrm>
            <a:off x="4628379" y="5047451"/>
            <a:ext cx="784254" cy="253757"/>
          </a:xfrm>
          <a:prstGeom prst="curvedLeftArrow">
            <a:avLst>
              <a:gd name="adj1" fmla="val 0"/>
              <a:gd name="adj2" fmla="val 5984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1" name="Выгнутая вправо стрелка 20"/>
          <p:cNvSpPr/>
          <p:nvPr/>
        </p:nvSpPr>
        <p:spPr>
          <a:xfrm>
            <a:off x="4882276" y="6023470"/>
            <a:ext cx="784254" cy="285850"/>
          </a:xfrm>
          <a:prstGeom prst="curvedLeftArrow">
            <a:avLst>
              <a:gd name="adj1" fmla="val 0"/>
              <a:gd name="adj2" fmla="val 5984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5" name="Рисунок 14">
            <a:hlinkClick r:id="rId10" action="ppaction://hlinksldjump"/>
          </p:cNvPr>
          <p:cNvPicPr>
            <a:picLocks noChangeAspect="1"/>
          </p:cNvPicPr>
          <p:nvPr/>
        </p:nvPicPr>
        <p:blipFill>
          <a:blip r:embed="rId11" cstate="print"/>
          <a:stretch>
            <a:fillRect/>
          </a:stretch>
        </p:blipFill>
        <p:spPr>
          <a:xfrm>
            <a:off x="10126825" y="5901496"/>
            <a:ext cx="864096" cy="793701"/>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398086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1478923" y="94565"/>
            <a:ext cx="10515600" cy="1325563"/>
          </a:xfrm>
        </p:spPr>
        <p:txBody>
          <a:bodyPr/>
          <a:lstStyle/>
          <a:p>
            <a:r>
              <a:rPr lang="ru-RU" b="1" dirty="0"/>
              <a:t>Давление </a:t>
            </a:r>
            <a:r>
              <a:rPr lang="ru-RU" b="1" dirty="0" smtClean="0"/>
              <a:t>жидкости</a:t>
            </a:r>
            <a:r>
              <a:rPr lang="ru-RU" b="1" dirty="0">
                <a:solidFill>
                  <a:srgbClr val="7030A0"/>
                </a:solidFill>
              </a:rPr>
              <a:t/>
            </a:r>
            <a:br>
              <a:rPr lang="ru-RU" b="1" dirty="0">
                <a:solidFill>
                  <a:srgbClr val="7030A0"/>
                </a:solidFill>
              </a:rPr>
            </a:br>
            <a:endParaRPr lang="ru-RU" altLang="ru-RU" b="1" dirty="0" smtClean="0"/>
          </a:p>
        </p:txBody>
      </p:sp>
      <p:sp>
        <p:nvSpPr>
          <p:cNvPr id="8" name="Rectangle 3"/>
          <p:cNvSpPr txBox="1">
            <a:spLocks noChangeArrowheads="1"/>
          </p:cNvSpPr>
          <p:nvPr/>
        </p:nvSpPr>
        <p:spPr>
          <a:xfrm>
            <a:off x="4511824" y="1353036"/>
            <a:ext cx="7405358" cy="502829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363" indent="-360363">
              <a:lnSpc>
                <a:spcPct val="110000"/>
              </a:lnSpc>
              <a:spcBef>
                <a:spcPct val="0"/>
              </a:spcBef>
              <a:buNone/>
            </a:pPr>
            <a:r>
              <a:rPr lang="ru-RU" altLang="ru-RU" dirty="0" smtClean="0">
                <a:ea typeface="+mj-ea"/>
                <a:cs typeface="+mj-cs"/>
              </a:rPr>
              <a:t>1. Между </a:t>
            </a:r>
            <a:r>
              <a:rPr lang="ru-RU" altLang="ru-RU" dirty="0">
                <a:ea typeface="+mj-ea"/>
                <a:cs typeface="+mj-cs"/>
              </a:rPr>
              <a:t>молекулами </a:t>
            </a:r>
            <a:r>
              <a:rPr lang="ru-RU" altLang="ru-RU" dirty="0" smtClean="0">
                <a:ea typeface="+mj-ea"/>
                <a:cs typeface="+mj-cs"/>
              </a:rPr>
              <a:t>жидкости очень маленькие расстояния – жидкости практически не сжимаемы</a:t>
            </a:r>
          </a:p>
          <a:p>
            <a:pPr marL="0" indent="0">
              <a:lnSpc>
                <a:spcPct val="110000"/>
              </a:lnSpc>
              <a:spcBef>
                <a:spcPct val="0"/>
              </a:spcBef>
              <a:buNone/>
            </a:pPr>
            <a:endParaRPr lang="ru-RU" altLang="ru-RU" dirty="0" smtClean="0">
              <a:ea typeface="+mj-ea"/>
              <a:cs typeface="+mj-cs"/>
            </a:endParaRPr>
          </a:p>
          <a:p>
            <a:pPr marL="360363" indent="-360363">
              <a:lnSpc>
                <a:spcPct val="110000"/>
              </a:lnSpc>
              <a:spcBef>
                <a:spcPct val="0"/>
              </a:spcBef>
              <a:buNone/>
            </a:pPr>
            <a:r>
              <a:rPr lang="ru-RU" altLang="ru-RU" dirty="0" smtClean="0">
                <a:ea typeface="+mj-ea"/>
                <a:cs typeface="+mj-cs"/>
              </a:rPr>
              <a:t>2. При сжатии велики силы отталкивания между молекулами, силы притяжения слабые</a:t>
            </a:r>
          </a:p>
          <a:p>
            <a:pPr marL="0" indent="0">
              <a:lnSpc>
                <a:spcPct val="110000"/>
              </a:lnSpc>
              <a:spcBef>
                <a:spcPct val="0"/>
              </a:spcBef>
              <a:buNone/>
            </a:pPr>
            <a:endParaRPr lang="ru-RU" altLang="ru-RU" dirty="0">
              <a:ea typeface="+mj-ea"/>
              <a:cs typeface="+mj-cs"/>
            </a:endParaRPr>
          </a:p>
          <a:p>
            <a:pPr marL="360363" indent="-360363">
              <a:lnSpc>
                <a:spcPct val="110000"/>
              </a:lnSpc>
              <a:spcBef>
                <a:spcPct val="0"/>
              </a:spcBef>
              <a:buNone/>
            </a:pPr>
            <a:r>
              <a:rPr lang="ru-RU" altLang="ru-RU" dirty="0" smtClean="0">
                <a:ea typeface="+mj-ea"/>
                <a:cs typeface="+mj-cs"/>
              </a:rPr>
              <a:t>3. Молекулы </a:t>
            </a:r>
            <a:r>
              <a:rPr lang="ru-RU" altLang="ru-RU" dirty="0">
                <a:ea typeface="+mj-ea"/>
                <a:cs typeface="+mj-cs"/>
              </a:rPr>
              <a:t>хаотично двигаются – дрожат на </a:t>
            </a:r>
            <a:r>
              <a:rPr lang="ru-RU" altLang="ru-RU" dirty="0" smtClean="0">
                <a:ea typeface="+mj-ea"/>
                <a:cs typeface="+mj-cs"/>
              </a:rPr>
              <a:t>месте, </a:t>
            </a:r>
            <a:r>
              <a:rPr lang="ru-RU" altLang="ru-RU" dirty="0">
                <a:ea typeface="+mj-ea"/>
                <a:cs typeface="+mj-cs"/>
              </a:rPr>
              <a:t>пока не представиться возможность прыгнуть на </a:t>
            </a:r>
            <a:r>
              <a:rPr lang="ru-RU" altLang="ru-RU" dirty="0" smtClean="0">
                <a:ea typeface="+mj-ea"/>
                <a:cs typeface="+mj-cs"/>
              </a:rPr>
              <a:t>свободное</a:t>
            </a:r>
          </a:p>
          <a:p>
            <a:pPr marL="0" indent="0">
              <a:lnSpc>
                <a:spcPct val="110000"/>
              </a:lnSpc>
              <a:spcBef>
                <a:spcPct val="0"/>
              </a:spcBef>
              <a:buNone/>
            </a:pPr>
            <a:endParaRPr lang="ru-RU" altLang="ru-RU" dirty="0" smtClean="0">
              <a:ea typeface="+mj-ea"/>
              <a:cs typeface="+mj-cs"/>
            </a:endParaRPr>
          </a:p>
          <a:p>
            <a:pPr>
              <a:spcBef>
                <a:spcPct val="0"/>
              </a:spcBef>
            </a:pPr>
            <a:endParaRPr lang="ru-RU" altLang="ru-RU" dirty="0">
              <a:ea typeface="+mj-ea"/>
              <a:cs typeface="+mj-cs"/>
            </a:endParaRPr>
          </a:p>
          <a:p>
            <a:pPr>
              <a:spcBef>
                <a:spcPct val="0"/>
              </a:spcBef>
            </a:pPr>
            <a:endParaRPr lang="ru-RU" altLang="ru-RU" b="1" dirty="0" smtClean="0">
              <a:latin typeface="+mj-lt"/>
              <a:ea typeface="+mj-ea"/>
              <a:cs typeface="+mj-cs"/>
            </a:endParaRPr>
          </a:p>
          <a:p>
            <a:pPr marL="360363" indent="-360363">
              <a:spcBef>
                <a:spcPct val="0"/>
              </a:spcBef>
              <a:buNone/>
              <a:tabLst>
                <a:tab pos="360363" algn="l"/>
              </a:tabLst>
            </a:pPr>
            <a:r>
              <a:rPr lang="ru-RU" altLang="ru-RU" dirty="0" smtClean="0">
                <a:ea typeface="+mj-ea"/>
                <a:cs typeface="+mj-cs"/>
              </a:rPr>
              <a:t>1. Жидкость</a:t>
            </a:r>
            <a:r>
              <a:rPr lang="ru-RU" altLang="ru-RU" dirty="0">
                <a:ea typeface="+mj-ea"/>
                <a:cs typeface="+mj-cs"/>
              </a:rPr>
              <a:t>, налитая в сосуд, создает давление свои весом </a:t>
            </a:r>
            <a:endParaRPr lang="ru-RU" altLang="ru-RU" dirty="0" smtClean="0">
              <a:ea typeface="+mj-ea"/>
              <a:cs typeface="+mj-cs"/>
            </a:endParaRPr>
          </a:p>
          <a:p>
            <a:pPr marL="0" indent="0">
              <a:spcBef>
                <a:spcPct val="0"/>
              </a:spcBef>
              <a:buNone/>
              <a:tabLst>
                <a:tab pos="360363" algn="l"/>
              </a:tabLst>
            </a:pPr>
            <a:endParaRPr lang="ru-RU" altLang="ru-RU" dirty="0">
              <a:ea typeface="+mj-ea"/>
              <a:cs typeface="+mj-cs"/>
            </a:endParaRPr>
          </a:p>
          <a:p>
            <a:pPr marL="0" indent="0">
              <a:spcBef>
                <a:spcPct val="0"/>
              </a:spcBef>
              <a:buNone/>
            </a:pPr>
            <a:r>
              <a:rPr lang="ru-RU" altLang="ru-RU" dirty="0" smtClean="0">
                <a:ea typeface="+mj-ea"/>
                <a:cs typeface="+mj-cs"/>
              </a:rPr>
              <a:t>2. </a:t>
            </a:r>
            <a:r>
              <a:rPr lang="en-US" altLang="ru-RU" dirty="0" smtClean="0">
                <a:ea typeface="+mj-ea"/>
                <a:cs typeface="+mj-cs"/>
              </a:rPr>
              <a:t>F</a:t>
            </a:r>
            <a:r>
              <a:rPr lang="ru-RU" altLang="ru-RU" dirty="0" smtClean="0">
                <a:ea typeface="+mj-ea"/>
                <a:cs typeface="+mj-cs"/>
              </a:rPr>
              <a:t> </a:t>
            </a:r>
            <a:r>
              <a:rPr lang="ru-RU" altLang="ru-RU" dirty="0">
                <a:ea typeface="+mj-ea"/>
                <a:cs typeface="+mj-cs"/>
              </a:rPr>
              <a:t>давления = Р жидкости</a:t>
            </a:r>
          </a:p>
          <a:p>
            <a:pPr marL="0" indent="0">
              <a:spcBef>
                <a:spcPct val="0"/>
              </a:spcBef>
              <a:buNone/>
            </a:pPr>
            <a:endParaRPr lang="ru-RU" altLang="ru-RU" dirty="0">
              <a:ea typeface="+mj-ea"/>
              <a:cs typeface="+mj-cs"/>
            </a:endParaRPr>
          </a:p>
        </p:txBody>
      </p:sp>
      <p:sp>
        <p:nvSpPr>
          <p:cNvPr id="9" name="Rectangle 3"/>
          <p:cNvSpPr txBox="1">
            <a:spLocks noChangeArrowheads="1"/>
          </p:cNvSpPr>
          <p:nvPr/>
        </p:nvSpPr>
        <p:spPr>
          <a:xfrm>
            <a:off x="208209" y="1400028"/>
            <a:ext cx="4019645" cy="52458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ru-RU" altLang="ru-RU" sz="2400" b="1" dirty="0">
                <a:latin typeface="+mj-lt"/>
                <a:ea typeface="+mj-ea"/>
                <a:cs typeface="+mj-cs"/>
              </a:rPr>
              <a:t>О</a:t>
            </a:r>
            <a:r>
              <a:rPr lang="ru-RU" altLang="ru-RU" sz="2400" b="1" dirty="0" smtClean="0">
                <a:latin typeface="+mj-lt"/>
                <a:ea typeface="+mj-ea"/>
                <a:cs typeface="+mj-cs"/>
              </a:rPr>
              <a:t>собенности  внутреннего строения жидкости</a:t>
            </a:r>
          </a:p>
          <a:p>
            <a:pPr marL="0" indent="0">
              <a:spcBef>
                <a:spcPct val="0"/>
              </a:spcBef>
              <a:buNone/>
            </a:pPr>
            <a:endParaRPr lang="ru-RU" altLang="ru-RU" sz="2400" b="1" dirty="0" smtClean="0">
              <a:latin typeface="+mj-lt"/>
              <a:ea typeface="+mj-ea"/>
              <a:cs typeface="+mj-cs"/>
            </a:endParaRPr>
          </a:p>
          <a:p>
            <a:pPr marL="0" indent="0">
              <a:spcBef>
                <a:spcPct val="0"/>
              </a:spcBef>
              <a:buNone/>
            </a:pPr>
            <a:endParaRPr lang="ru-RU" altLang="ru-RU" b="1" dirty="0">
              <a:latin typeface="+mj-lt"/>
              <a:ea typeface="+mj-ea"/>
              <a:cs typeface="+mj-cs"/>
            </a:endParaRPr>
          </a:p>
          <a:p>
            <a:pPr marL="0" indent="0">
              <a:spcBef>
                <a:spcPct val="0"/>
              </a:spcBef>
              <a:buNone/>
            </a:pPr>
            <a:endParaRPr lang="ru-RU" altLang="ru-RU" b="1" dirty="0" smtClean="0">
              <a:latin typeface="+mj-lt"/>
              <a:ea typeface="+mj-ea"/>
              <a:cs typeface="+mj-cs"/>
            </a:endParaRPr>
          </a:p>
          <a:p>
            <a:pPr marL="0" indent="0">
              <a:spcBef>
                <a:spcPct val="0"/>
              </a:spcBef>
              <a:buNone/>
            </a:pPr>
            <a:endParaRPr lang="ru-RU" altLang="ru-RU" b="1" dirty="0">
              <a:latin typeface="+mj-lt"/>
              <a:ea typeface="+mj-ea"/>
              <a:cs typeface="+mj-cs"/>
            </a:endParaRPr>
          </a:p>
          <a:p>
            <a:pPr marL="0" indent="0">
              <a:spcBef>
                <a:spcPct val="0"/>
              </a:spcBef>
              <a:buNone/>
            </a:pPr>
            <a:endParaRPr lang="ru-RU" altLang="ru-RU" b="1" dirty="0" smtClean="0">
              <a:latin typeface="+mj-lt"/>
              <a:ea typeface="+mj-ea"/>
              <a:cs typeface="+mj-cs"/>
            </a:endParaRPr>
          </a:p>
          <a:p>
            <a:pPr marL="0" indent="0">
              <a:spcBef>
                <a:spcPct val="0"/>
              </a:spcBef>
              <a:buNone/>
            </a:pPr>
            <a:endParaRPr lang="ru-RU" altLang="ru-RU" b="1" dirty="0" smtClean="0">
              <a:latin typeface="+mj-lt"/>
              <a:ea typeface="+mj-ea"/>
              <a:cs typeface="+mj-cs"/>
            </a:endParaRPr>
          </a:p>
          <a:p>
            <a:pPr marL="0" indent="0">
              <a:spcBef>
                <a:spcPct val="0"/>
              </a:spcBef>
              <a:buNone/>
            </a:pPr>
            <a:endParaRPr lang="ru-RU" altLang="ru-RU" b="1" dirty="0" smtClean="0">
              <a:latin typeface="+mj-lt"/>
              <a:ea typeface="+mj-ea"/>
              <a:cs typeface="+mj-cs"/>
            </a:endParaRPr>
          </a:p>
          <a:p>
            <a:pPr marL="0" indent="0">
              <a:spcBef>
                <a:spcPct val="0"/>
              </a:spcBef>
              <a:buNone/>
            </a:pPr>
            <a:endParaRPr lang="ru-RU" altLang="ru-RU" b="1" dirty="0">
              <a:latin typeface="+mj-lt"/>
              <a:ea typeface="+mj-ea"/>
              <a:cs typeface="+mj-cs"/>
            </a:endParaRPr>
          </a:p>
          <a:p>
            <a:pPr marL="0" indent="0">
              <a:spcBef>
                <a:spcPct val="0"/>
              </a:spcBef>
              <a:buNone/>
            </a:pPr>
            <a:r>
              <a:rPr lang="ru-RU" altLang="ru-RU" sz="2400" b="1" dirty="0">
                <a:latin typeface="+mj-lt"/>
                <a:ea typeface="+mj-ea"/>
                <a:cs typeface="+mj-cs"/>
              </a:rPr>
              <a:t>Причина возникновения давления жидкости</a:t>
            </a:r>
          </a:p>
          <a:p>
            <a:pPr marL="0" indent="0">
              <a:spcBef>
                <a:spcPct val="0"/>
              </a:spcBef>
              <a:buNone/>
            </a:pPr>
            <a:endParaRPr lang="ru-RU" altLang="ru-RU" b="1" dirty="0">
              <a:latin typeface="+mj-lt"/>
              <a:ea typeface="+mj-ea"/>
              <a:cs typeface="+mj-cs"/>
            </a:endParaRPr>
          </a:p>
          <a:p>
            <a:pPr marL="0" indent="0">
              <a:spcBef>
                <a:spcPct val="0"/>
              </a:spcBef>
              <a:buNone/>
            </a:pPr>
            <a:endParaRPr lang="ru-RU" altLang="ru-RU" b="1" dirty="0" smtClean="0">
              <a:latin typeface="+mj-lt"/>
              <a:ea typeface="+mj-ea"/>
              <a:cs typeface="+mj-cs"/>
            </a:endParaRPr>
          </a:p>
          <a:p>
            <a:pPr marL="0" indent="0">
              <a:spcBef>
                <a:spcPct val="0"/>
              </a:spcBef>
              <a:buNone/>
            </a:pPr>
            <a:endParaRPr lang="ru-RU" altLang="ru-RU" b="1" dirty="0">
              <a:latin typeface="+mj-lt"/>
              <a:ea typeface="+mj-ea"/>
              <a:cs typeface="+mj-cs"/>
            </a:endParaRPr>
          </a:p>
          <a:p>
            <a:pPr marL="0" indent="0">
              <a:spcBef>
                <a:spcPct val="0"/>
              </a:spcBef>
              <a:buNone/>
            </a:pPr>
            <a:endParaRPr lang="ru-RU" altLang="ru-RU" b="1" dirty="0" smtClean="0">
              <a:latin typeface="+mj-lt"/>
              <a:ea typeface="+mj-ea"/>
              <a:cs typeface="+mj-cs"/>
            </a:endParaRPr>
          </a:p>
          <a:p>
            <a:pPr marL="0" indent="0">
              <a:spcBef>
                <a:spcPct val="0"/>
              </a:spcBef>
              <a:buNone/>
            </a:pPr>
            <a:endParaRPr lang="ru-RU" altLang="ru-RU" b="1" dirty="0">
              <a:latin typeface="+mj-lt"/>
              <a:ea typeface="+mj-ea"/>
              <a:cs typeface="+mj-cs"/>
            </a:endParaRPr>
          </a:p>
          <a:p>
            <a:pPr marL="0" indent="0">
              <a:spcBef>
                <a:spcPct val="0"/>
              </a:spcBef>
              <a:buNone/>
            </a:pPr>
            <a:r>
              <a:rPr lang="ru-RU" altLang="ru-RU" b="1" dirty="0" smtClean="0">
                <a:latin typeface="+mj-lt"/>
                <a:ea typeface="+mj-ea"/>
                <a:cs typeface="+mj-cs"/>
              </a:rPr>
              <a:t> </a:t>
            </a:r>
          </a:p>
          <a:p>
            <a:pPr marL="0" indent="0">
              <a:spcBef>
                <a:spcPct val="0"/>
              </a:spcBef>
              <a:buNone/>
            </a:pPr>
            <a:endParaRPr lang="ru-RU" altLang="ru-RU" b="1" dirty="0" smtClean="0">
              <a:latin typeface="+mj-lt"/>
              <a:ea typeface="+mj-ea"/>
              <a:cs typeface="+mj-cs"/>
            </a:endParaRPr>
          </a:p>
          <a:p>
            <a:pPr>
              <a:lnSpc>
                <a:spcPct val="100000"/>
              </a:lnSpc>
              <a:spcBef>
                <a:spcPct val="0"/>
              </a:spcBef>
            </a:pPr>
            <a:endParaRPr lang="ru-RU" altLang="ru-RU" dirty="0" smtClean="0">
              <a:ea typeface="+mj-ea"/>
              <a:cs typeface="+mj-cs"/>
            </a:endParaRPr>
          </a:p>
        </p:txBody>
      </p:sp>
      <p:cxnSp>
        <p:nvCxnSpPr>
          <p:cNvPr id="14" name="Прямая соединительная линия 13"/>
          <p:cNvCxnSpPr/>
          <p:nvPr/>
        </p:nvCxnSpPr>
        <p:spPr>
          <a:xfrm>
            <a:off x="4439816" y="1353036"/>
            <a:ext cx="0" cy="432048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Рисунок 16">
            <a:hlinkClick r:id="rId2" action="ppaction://hlinksldjump"/>
          </p:cNvPr>
          <p:cNvPicPr>
            <a:picLocks noChangeAspect="1"/>
          </p:cNvPicPr>
          <p:nvPr/>
        </p:nvPicPr>
        <p:blipFill>
          <a:blip r:embed="rId3"/>
          <a:stretch>
            <a:fillRect/>
          </a:stretch>
        </p:blipFill>
        <p:spPr>
          <a:xfrm>
            <a:off x="11246504" y="5901496"/>
            <a:ext cx="767201" cy="744348"/>
          </a:xfrm>
          <a:prstGeom prst="rect">
            <a:avLst/>
          </a:prstGeom>
          <a:ln>
            <a:noFill/>
          </a:ln>
          <a:effectLst>
            <a:outerShdw blurRad="190500" algn="tl" rotWithShape="0">
              <a:srgbClr val="000000">
                <a:alpha val="70000"/>
              </a:srgbClr>
            </a:outerShdw>
          </a:effectLst>
        </p:spPr>
      </p:pic>
      <p:pic>
        <p:nvPicPr>
          <p:cNvPr id="13" name="Рисунок 12">
            <a:hlinkClick r:id="rId4" action="ppaction://hlinksldjump"/>
          </p:cNvPr>
          <p:cNvPicPr>
            <a:picLocks noChangeAspect="1"/>
          </p:cNvPicPr>
          <p:nvPr/>
        </p:nvPicPr>
        <p:blipFill>
          <a:blip r:embed="rId5" cstate="print"/>
          <a:stretch>
            <a:fillRect/>
          </a:stretch>
        </p:blipFill>
        <p:spPr>
          <a:xfrm>
            <a:off x="10344472" y="5901495"/>
            <a:ext cx="690070" cy="762286"/>
          </a:xfrm>
          <a:prstGeom prst="rect">
            <a:avLst/>
          </a:prstGeom>
          <a:ln>
            <a:noFill/>
          </a:ln>
          <a:effectLst>
            <a:outerShdw blurRad="190500" algn="tl" rotWithShape="0">
              <a:srgbClr val="000000">
                <a:alpha val="70000"/>
              </a:srgbClr>
            </a:outerShdw>
          </a:effectLst>
        </p:spPr>
      </p:pic>
      <p:pic>
        <p:nvPicPr>
          <p:cNvPr id="15" name="Рисунок 14"/>
          <p:cNvPicPr>
            <a:picLocks noChangeAspect="1"/>
          </p:cNvPicPr>
          <p:nvPr/>
        </p:nvPicPr>
        <p:blipFill>
          <a:blip r:embed="rId6" cstate="print"/>
          <a:stretch>
            <a:fillRect/>
          </a:stretch>
        </p:blipFill>
        <p:spPr>
          <a:xfrm>
            <a:off x="172474" y="94565"/>
            <a:ext cx="573228" cy="667956"/>
          </a:xfrm>
          <a:prstGeom prst="rect">
            <a:avLst/>
          </a:prstGeom>
        </p:spPr>
      </p:pic>
      <p:pic>
        <p:nvPicPr>
          <p:cNvPr id="2" name="Рисунок 1"/>
          <p:cNvPicPr>
            <a:picLocks noChangeAspect="1"/>
          </p:cNvPicPr>
          <p:nvPr/>
        </p:nvPicPr>
        <p:blipFill>
          <a:blip r:embed="rId7" cstate="print"/>
          <a:stretch>
            <a:fillRect/>
          </a:stretch>
        </p:blipFill>
        <p:spPr>
          <a:xfrm>
            <a:off x="1549566" y="2403814"/>
            <a:ext cx="2048779" cy="2326140"/>
          </a:xfrm>
          <a:prstGeom prst="rect">
            <a:avLst/>
          </a:prstGeom>
        </p:spPr>
      </p:pic>
      <p:cxnSp>
        <p:nvCxnSpPr>
          <p:cNvPr id="16" name="Прямая соединительная линия 15"/>
          <p:cNvCxnSpPr/>
          <p:nvPr/>
        </p:nvCxnSpPr>
        <p:spPr>
          <a:xfrm>
            <a:off x="119336" y="4941168"/>
            <a:ext cx="1166529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6307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2888</TotalTime>
  <Words>1570</Words>
  <Application>Microsoft Office PowerPoint</Application>
  <PresentationFormat>Произвольный</PresentationFormat>
  <Paragraphs>266</Paragraphs>
  <Slides>29</Slides>
  <Notes>3</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29</vt:i4>
      </vt:variant>
    </vt:vector>
  </HeadingPairs>
  <TitlesOfParts>
    <vt:vector size="32" baseType="lpstr">
      <vt:lpstr>Тема Office</vt:lpstr>
      <vt:lpstr>Уравнение</vt:lpstr>
      <vt:lpstr>Формула</vt:lpstr>
      <vt:lpstr>Давление газа и жидкости. Передача давления жидкостью и газом. Закон Паскаля. Гидростатический парадокс</vt:lpstr>
      <vt:lpstr> Доброго времени суток! </vt:lpstr>
      <vt:lpstr>Успешной работы!</vt:lpstr>
      <vt:lpstr>Правила работы с презентацией если вы на уроке не присутствовали. </vt:lpstr>
      <vt:lpstr>Давление газов (газообразных тел) </vt:lpstr>
      <vt:lpstr>От чего зависит давление газообразных тел?</vt:lpstr>
      <vt:lpstr>Как обнаружить давление газообразных тел?</vt:lpstr>
      <vt:lpstr>Закон Паскаля. Как передается давление внутри газа)</vt:lpstr>
      <vt:lpstr>Давление жидкости </vt:lpstr>
      <vt:lpstr>Как вычислить давление жидкости? </vt:lpstr>
      <vt:lpstr>От чего зависит давление внутри жидкости?</vt:lpstr>
      <vt:lpstr>На какой глубине давление смертельно опасно для человека? </vt:lpstr>
      <vt:lpstr>Нырять или не нырять? </vt:lpstr>
      <vt:lpstr>Гидростатический парадокс или парадокс Паскаля </vt:lpstr>
      <vt:lpstr>Причина гидростатического парадокса: </vt:lpstr>
      <vt:lpstr>Содержание</vt:lpstr>
      <vt:lpstr>Теория</vt:lpstr>
      <vt:lpstr>Задачи. Давление газов и жидкостей</vt:lpstr>
      <vt:lpstr>Задания . Давление газов, жидкостей и твердых тел</vt:lpstr>
      <vt:lpstr>Задача 1             «Мячи подвели» </vt:lpstr>
      <vt:lpstr>Задача 1             «Мячи подвели» </vt:lpstr>
      <vt:lpstr>Задача 1             «Мячи подвели» </vt:lpstr>
      <vt:lpstr>Задача 1             «Мячи подвели» </vt:lpstr>
      <vt:lpstr>Задача 2            «Сочные шары»</vt:lpstr>
      <vt:lpstr>Задача 2            «Сочные шары»</vt:lpstr>
      <vt:lpstr>Задача 3         «Давление меда» </vt:lpstr>
      <vt:lpstr>Задача 3                             «Давление меда» </vt:lpstr>
      <vt:lpstr>Теория. Жидкости</vt:lpstr>
      <vt:lpstr>Теория. Газы</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Некрасова Анжелика Викторовна</dc:creator>
  <cp:lastModifiedBy>melt@aon.kirov.ru</cp:lastModifiedBy>
  <cp:revision>216</cp:revision>
  <dcterms:created xsi:type="dcterms:W3CDTF">2022-08-02T07:30:09Z</dcterms:created>
  <dcterms:modified xsi:type="dcterms:W3CDTF">2024-06-11T15:13:28Z</dcterms:modified>
</cp:coreProperties>
</file>