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0" r:id="rId2"/>
    <p:sldId id="259" r:id="rId3"/>
    <p:sldId id="310" r:id="rId4"/>
    <p:sldId id="325" r:id="rId5"/>
    <p:sldId id="265" r:id="rId6"/>
    <p:sldId id="266" r:id="rId7"/>
    <p:sldId id="316" r:id="rId8"/>
    <p:sldId id="267" r:id="rId9"/>
    <p:sldId id="317" r:id="rId10"/>
    <p:sldId id="309" r:id="rId11"/>
    <p:sldId id="319" r:id="rId12"/>
    <p:sldId id="318" r:id="rId13"/>
    <p:sldId id="261" r:id="rId14"/>
    <p:sldId id="279" r:id="rId15"/>
    <p:sldId id="326" r:id="rId16"/>
    <p:sldId id="269" r:id="rId17"/>
    <p:sldId id="264" r:id="rId18"/>
    <p:sldId id="268" r:id="rId19"/>
    <p:sldId id="321" r:id="rId20"/>
    <p:sldId id="329" r:id="rId21"/>
    <p:sldId id="288" r:id="rId22"/>
    <p:sldId id="280" r:id="rId23"/>
    <p:sldId id="287" r:id="rId24"/>
    <p:sldId id="328" r:id="rId25"/>
    <p:sldId id="313" r:id="rId26"/>
    <p:sldId id="327" r:id="rId27"/>
    <p:sldId id="314" r:id="rId28"/>
    <p:sldId id="273" r:id="rId29"/>
    <p:sldId id="281" r:id="rId30"/>
    <p:sldId id="29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0FFFA20-1EBF-41D6-B77B-90E7AB245179}">
          <p14:sldIdLst>
            <p14:sldId id="312"/>
            <p14:sldId id="257"/>
            <p14:sldId id="260"/>
            <p14:sldId id="259"/>
            <p14:sldId id="310"/>
            <p14:sldId id="325"/>
            <p14:sldId id="265"/>
          </p14:sldIdLst>
        </p14:section>
        <p14:section name="Раздел без заголовка" id="{EE2430C7-E08E-46AF-9C5E-08C364C41102}">
          <p14:sldIdLst>
            <p14:sldId id="266"/>
            <p14:sldId id="316"/>
            <p14:sldId id="267"/>
            <p14:sldId id="317"/>
            <p14:sldId id="309"/>
            <p14:sldId id="319"/>
            <p14:sldId id="318"/>
            <p14:sldId id="261"/>
            <p14:sldId id="279"/>
            <p14:sldId id="326"/>
            <p14:sldId id="269"/>
            <p14:sldId id="264"/>
            <p14:sldId id="268"/>
            <p14:sldId id="321"/>
            <p14:sldId id="329"/>
            <p14:sldId id="288"/>
            <p14:sldId id="280"/>
            <p14:sldId id="287"/>
            <p14:sldId id="328"/>
            <p14:sldId id="313"/>
            <p14:sldId id="327"/>
            <p14:sldId id="314"/>
            <p14:sldId id="273"/>
            <p14:sldId id="281"/>
            <p14:sldId id="290"/>
            <p14:sldId id="31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143" autoAdjust="0"/>
    <p:restoredTop sz="93582" autoAdjust="0"/>
  </p:normalViewPr>
  <p:slideViewPr>
    <p:cSldViewPr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660"/>
    </p:cViewPr>
  </p:sorterViewPr>
  <p:notesViewPr>
    <p:cSldViewPr>
      <p:cViewPr varScale="1">
        <p:scale>
          <a:sx n="46" d="100"/>
          <a:sy n="46" d="100"/>
        </p:scale>
        <p:origin x="271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8B38E-9A73-49FB-8990-0D4583A35D88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F2302-2F97-4E31-9537-6CCF33B11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96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302-2F97-4E31-9537-6CCF33B11A3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87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302-2F97-4E31-9537-6CCF33B11A3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67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302-2F97-4E31-9537-6CCF33B11A3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82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302-2F97-4E31-9537-6CCF33B11A3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33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302-2F97-4E31-9537-6CCF33B11A3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04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302-2F97-4E31-9537-6CCF33B11A3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60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25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5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32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C25-0F21-4DE7-8C9E-C9ABED14A5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7478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B69B-23B2-4E0F-9A43-8621051971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12919416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73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5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0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55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22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12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74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03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F80F-86F3-4350-97D2-06C6E3F80A9A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6D0B-DCA5-43B4-BE87-73D29D579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6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jpeg"/><Relationship Id="rId7" Type="http://schemas.openxmlformats.org/officeDocument/2006/relationships/slide" Target="slide2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hyperlink" Target="https://trubaspec.com/upload/medialibrary/1cc/1cc4457c696124b3e6a973492d503fc5.jp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t24.stpulscen.ru/images/product/218/112/693_big.jpg" TargetMode="External"/><Relationship Id="rId9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trubaspec.com/upload/medialibrary/1cc/1cc4457c696124b3e6a973492d503fc5.jp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st24.stpulscen.ru/images/product/218/112/693_big.jpg" TargetMode="External"/><Relationship Id="rId10" Type="http://schemas.openxmlformats.org/officeDocument/2006/relationships/slide" Target="slide29.xml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trubaspec.com/upload/medialibrary/1cc/1cc4457c696124b3e6a973492d503fc5.jp" TargetMode="External"/><Relationship Id="rId7" Type="http://schemas.openxmlformats.org/officeDocument/2006/relationships/slide" Target="slide29.xml"/><Relationship Id="rId12" Type="http://schemas.openxmlformats.org/officeDocument/2006/relationships/image" Target="../media/image26.jpeg"/><Relationship Id="rId2" Type="http://schemas.openxmlformats.org/officeDocument/2006/relationships/hyperlink" Target="https://st24.stpulscen.ru/images/product/218/112/693_big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slide" Target="slide28.xml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hyperlink" Target="&#1054;&#1073;&#1098;&#1103;&#1085;&#1077;&#1085;&#1080;&#1077;%20&#1069;&#1082;&#1089;&#1087;&#1077;&#1088;&#1080;&#1084;&#1077;&#1085;&#1090;%20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6.jpe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6.jpe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7.xml"/><Relationship Id="rId7" Type="http://schemas.openxmlformats.org/officeDocument/2006/relationships/slide" Target="slide28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slide" Target="slide30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slide" Target="slide30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.png"/><Relationship Id="rId4" Type="http://schemas.openxmlformats.org/officeDocument/2006/relationships/oleObject" Target="../embeddings/oleObject8.bin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3" Type="http://schemas.openxmlformats.org/officeDocument/2006/relationships/image" Target="../media/image65.png"/><Relationship Id="rId7" Type="http://schemas.openxmlformats.org/officeDocument/2006/relationships/slide" Target="slide4.xml"/><Relationship Id="rId12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10.xml"/><Relationship Id="rId5" Type="http://schemas.openxmlformats.org/officeDocument/2006/relationships/image" Target="../media/image2.png"/><Relationship Id="rId15" Type="http://schemas.openxmlformats.org/officeDocument/2006/relationships/image" Target="../media/image41.png"/><Relationship Id="rId10" Type="http://schemas.openxmlformats.org/officeDocument/2006/relationships/slide" Target="slide8.xml"/><Relationship Id="rId4" Type="http://schemas.openxmlformats.org/officeDocument/2006/relationships/slide" Target="slide28.xml"/><Relationship Id="rId9" Type="http://schemas.openxmlformats.org/officeDocument/2006/relationships/slide" Target="slide6.xml"/><Relationship Id="rId1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slide" Target="slide2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1.png"/><Relationship Id="rId7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slide" Target="slide29.xml"/><Relationship Id="rId4" Type="http://schemas.openxmlformats.org/officeDocument/2006/relationships/slide" Target="slide28.xml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slide" Target="slide28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slide" Target="slide2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slide" Target="slide28.xml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slide" Target="slide2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slide" Target="slide28.xml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slide" Target="slide2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hyperlink" Target="https://www.villamarine.com.au/wp-content/uploads/2016/02/startpageSUP-AirSups.jpg" TargetMode="External"/><Relationship Id="rId5" Type="http://schemas.openxmlformats.org/officeDocument/2006/relationships/slide" Target="slide28.xml"/><Relationship Id="rId10" Type="http://schemas.openxmlformats.org/officeDocument/2006/relationships/hyperlink" Target="https://hdwallsbox.com/wallpapers/m/49/sand-animals-desert-camels-m48557.jpg" TargetMode="External"/><Relationship Id="rId4" Type="http://schemas.openxmlformats.org/officeDocument/2006/relationships/image" Target="../media/image23.jpeg"/><Relationship Id="rId9" Type="http://schemas.openxmlformats.org/officeDocument/2006/relationships/hyperlink" Target="http://mtdata.ru/u25/photo2B63/20735546538-0/original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9.png"/><Relationship Id="rId3" Type="http://schemas.openxmlformats.org/officeDocument/2006/relationships/hyperlink" Target="https://www.villamarine.com.au/wp-content/uploads/2016/02/startpageSUP-AirSups.jpg" TargetMode="External"/><Relationship Id="rId7" Type="http://schemas.openxmlformats.org/officeDocument/2006/relationships/image" Target="../media/image1.png"/><Relationship Id="rId12" Type="http://schemas.openxmlformats.org/officeDocument/2006/relationships/slide" Target="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.png"/><Relationship Id="rId5" Type="http://schemas.openxmlformats.org/officeDocument/2006/relationships/hyperlink" Target="https://hdwallsbox.com/wallpapers/m/49/sand-animals-desert-camels-m48557.jpg" TargetMode="External"/><Relationship Id="rId10" Type="http://schemas.openxmlformats.org/officeDocument/2006/relationships/slide" Target="slide28.xml"/><Relationship Id="rId4" Type="http://schemas.openxmlformats.org/officeDocument/2006/relationships/hyperlink" Target="http://mtdata.ru/u25/photo2B63/20735546538-0/original.jpg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«Давление и сила давления. Передача давления твердым телом»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68" y="4071942"/>
            <a:ext cx="9144000" cy="1655762"/>
          </a:xfrm>
        </p:spPr>
        <p:txBody>
          <a:bodyPr/>
          <a:lstStyle/>
          <a:p>
            <a:r>
              <a:rPr lang="ru-RU" dirty="0" err="1" smtClean="0"/>
              <a:t>Анжелика</a:t>
            </a:r>
            <a:r>
              <a:rPr lang="ru-RU" dirty="0" smtClean="0"/>
              <a:t> Викторовна Некрасова,</a:t>
            </a:r>
          </a:p>
          <a:p>
            <a:r>
              <a:rPr lang="ru-RU" dirty="0" smtClean="0"/>
              <a:t>Кировский экономико-правовой лицей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 rotWithShape="1">
          <a:blip r:embed="rId2"/>
          <a:srcRect l="21303" t="9633" r="23022" b="15490"/>
          <a:stretch/>
        </p:blipFill>
        <p:spPr bwMode="auto">
          <a:xfrm>
            <a:off x="819197" y="1375208"/>
            <a:ext cx="3692627" cy="2582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1711" y="1504051"/>
            <a:ext cx="3137764" cy="22993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19511" y="3308083"/>
            <a:ext cx="183575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dirty="0">
                <a:hlinkClick r:id="rId4"/>
              </a:rPr>
              <a:t>https://</a:t>
            </a:r>
            <a:r>
              <a:rPr lang="ru-RU" sz="500" dirty="0" smtClean="0">
                <a:hlinkClick r:id="rId4"/>
              </a:rPr>
              <a:t>st24.stpulscen.ru/images/product/218/112/693_big.jpg</a:t>
            </a:r>
            <a:endParaRPr lang="ru-RU" sz="500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8368" y="3573191"/>
            <a:ext cx="150909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" dirty="0">
                <a:hlinkClick r:id="rId5"/>
              </a:rPr>
              <a:t>https://</a:t>
            </a:r>
            <a:r>
              <a:rPr lang="en-US" sz="200" dirty="0" smtClean="0">
                <a:hlinkClick r:id="rId5"/>
              </a:rPr>
              <a:t>trubaspec.com/upload/medialibrary/1cc/1cc4457c696124b3e6a973492d503fc5.jp</a:t>
            </a:r>
            <a:endParaRPr lang="ru-RU" sz="200" dirty="0" smtClean="0"/>
          </a:p>
          <a:p>
            <a:r>
              <a:rPr lang="en-US" sz="200" dirty="0" smtClean="0"/>
              <a:t>g</a:t>
            </a:r>
            <a:endParaRPr lang="ru-RU" sz="2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908" y="137494"/>
            <a:ext cx="10972800" cy="113982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3 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8029" y="4144008"/>
            <a:ext cx="10433073" cy="2121237"/>
          </a:xfrm>
        </p:spPr>
        <p:txBody>
          <a:bodyPr>
            <a:normAutofit fontScale="92500" lnSpcReduction="20000"/>
          </a:bodyPr>
          <a:lstStyle/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>
                <a:cs typeface="Times New Roman" panose="02020603050405020304" pitchFamily="18" charset="0"/>
              </a:rPr>
              <a:t>Что вы видите на фотографии?</a:t>
            </a:r>
          </a:p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>
                <a:cs typeface="Times New Roman" panose="02020603050405020304" pitchFamily="18" charset="0"/>
              </a:rPr>
              <a:t>Из чего сделана  конструкция</a:t>
            </a:r>
            <a:r>
              <a:rPr lang="ru-RU" altLang="ru-RU" dirty="0" smtClean="0">
                <a:cs typeface="Times New Roman" panose="02020603050405020304" pitchFamily="18" charset="0"/>
              </a:rPr>
              <a:t>?</a:t>
            </a:r>
            <a:endParaRPr lang="en-US" altLang="ru-RU" dirty="0" smtClean="0">
              <a:cs typeface="Times New Roman" panose="02020603050405020304" pitchFamily="18" charset="0"/>
            </a:endParaRPr>
          </a:p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ru-RU" altLang="ru-RU" dirty="0">
                <a:cs typeface="Times New Roman" panose="02020603050405020304" pitchFamily="18" charset="0"/>
              </a:rPr>
              <a:t>Почему трубы, а не пруты</a:t>
            </a:r>
            <a:r>
              <a:rPr lang="ru-RU" altLang="ru-RU" dirty="0" smtClean="0">
                <a:cs typeface="Times New Roman" panose="02020603050405020304" pitchFamily="18" charset="0"/>
              </a:rPr>
              <a:t>?</a:t>
            </a:r>
            <a:endParaRPr lang="en-US" altLang="ru-RU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altLang="ru-RU" dirty="0"/>
              <a:t>Труба  и металлический </a:t>
            </a:r>
            <a:r>
              <a:rPr lang="ru-RU" altLang="ru-RU" dirty="0">
                <a:cs typeface="Times New Roman" panose="02020603050405020304" pitchFamily="18" charset="0"/>
              </a:rPr>
              <a:t>прут имеют одинаковую прочность,  но труба имеет меньшую массу</a:t>
            </a:r>
          </a:p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endParaRPr lang="ru-RU" alt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600" dirty="0"/>
          </a:p>
          <a:p>
            <a:pPr marL="400050" indent="-400050">
              <a:buFont typeface="Wingdings" panose="05000000000000000000" pitchFamily="2" charset="2"/>
              <a:buAutoNum type="arabicPeriod"/>
            </a:pPr>
            <a:endParaRPr lang="ru-RU" altLang="ru-RU" sz="2200" dirty="0">
              <a:latin typeface="Times New Roman" panose="02020603050405020304" pitchFamily="18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08213" y="5516564"/>
            <a:ext cx="75612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04" y="39580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292" y="4157201"/>
            <a:ext cx="703592" cy="819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0956" y="2466550"/>
            <a:ext cx="2008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Детский городок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05029" y="1795985"/>
            <a:ext cx="31680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Металлические трубы</a:t>
            </a:r>
            <a:endParaRPr lang="ru-RU" sz="2000" dirty="0"/>
          </a:p>
        </p:txBody>
      </p:sp>
      <p:pic>
        <p:nvPicPr>
          <p:cNvPr id="19" name="Рисунок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96921" y="5966884"/>
            <a:ext cx="795787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12424" y="5966884"/>
            <a:ext cx="918178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130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04" y="1296312"/>
            <a:ext cx="3881934" cy="2370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5" y="1766898"/>
            <a:ext cx="2738853" cy="1739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9511" y="3308083"/>
            <a:ext cx="183575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dirty="0">
                <a:hlinkClick r:id="rId5"/>
              </a:rPr>
              <a:t>https://</a:t>
            </a:r>
            <a:r>
              <a:rPr lang="ru-RU" sz="500" dirty="0" smtClean="0">
                <a:hlinkClick r:id="rId5"/>
              </a:rPr>
              <a:t>st24.stpulscen.ru/images/product/218/112/693_big.jpg</a:t>
            </a:r>
            <a:endParaRPr lang="ru-RU" sz="500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8368" y="3573191"/>
            <a:ext cx="150909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" dirty="0">
                <a:hlinkClick r:id="rId6"/>
              </a:rPr>
              <a:t>https://</a:t>
            </a:r>
            <a:r>
              <a:rPr lang="en-US" sz="200" dirty="0" smtClean="0">
                <a:hlinkClick r:id="rId6"/>
              </a:rPr>
              <a:t>trubaspec.com/upload/medialibrary/1cc/1cc4457c696124b3e6a973492d503fc5.jp</a:t>
            </a:r>
            <a:endParaRPr lang="ru-RU" sz="200" dirty="0" smtClean="0"/>
          </a:p>
          <a:p>
            <a:r>
              <a:rPr lang="en-US" sz="200" dirty="0" smtClean="0"/>
              <a:t>g</a:t>
            </a:r>
            <a:endParaRPr lang="ru-RU" sz="200" dirty="0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08213" y="5516564"/>
            <a:ext cx="75612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632" y="4401474"/>
            <a:ext cx="11467830" cy="175330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/>
              <a:t>Итог: </a:t>
            </a:r>
            <a:endParaRPr lang="ru-RU" altLang="ru-RU" sz="2400" b="1" dirty="0"/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cs typeface="Times New Roman" panose="02020603050405020304" pitchFamily="18" charset="0"/>
              </a:rPr>
              <a:t>При уменьшении массы, уменьшатся сила давления тела на опору, следовательно чем меньше масса, тем меньше давление трубы на почву.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62766" y="136834"/>
            <a:ext cx="8732462" cy="1470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3673475" algn="l"/>
              </a:tabLst>
            </a:pPr>
            <a:r>
              <a:rPr lang="ru-RU" altLang="ru-RU" sz="3200" b="1" dirty="0"/>
              <a:t>Уменьшение массы тела: </a:t>
            </a:r>
          </a:p>
          <a:p>
            <a:pPr algn="ctr">
              <a:lnSpc>
                <a:spcPct val="100000"/>
              </a:lnSpc>
              <a:tabLst>
                <a:tab pos="3673475" algn="l"/>
              </a:tabLst>
            </a:pPr>
            <a:r>
              <a:rPr lang="en-US" altLang="ru-RU" sz="3200" b="1" dirty="0"/>
              <a:t>S =</a:t>
            </a:r>
            <a:r>
              <a:rPr lang="ru-RU" altLang="ru-RU" sz="3200" b="1" dirty="0"/>
              <a:t> </a:t>
            </a:r>
            <a:r>
              <a:rPr lang="en-US" altLang="ru-RU" sz="3200" b="1" dirty="0" err="1"/>
              <a:t>const</a:t>
            </a:r>
            <a:r>
              <a:rPr lang="en-US" altLang="ru-RU" sz="3200" b="1" dirty="0"/>
              <a:t> </a:t>
            </a:r>
            <a:r>
              <a:rPr lang="ru-RU" altLang="ru-RU" sz="3200" b="1" dirty="0"/>
              <a:t>, </a:t>
            </a:r>
            <a:r>
              <a:rPr lang="en-US" altLang="ru-RU" sz="3200" b="1" dirty="0"/>
              <a:t>m</a:t>
            </a:r>
            <a:r>
              <a:rPr lang="ru-RU" altLang="ru-RU" sz="3200" b="1" dirty="0"/>
              <a:t> ↓</a:t>
            </a:r>
            <a:r>
              <a:rPr lang="en-US" altLang="ru-RU" sz="3200" b="1" dirty="0"/>
              <a:t> </a:t>
            </a:r>
            <a:r>
              <a:rPr lang="ru-RU" altLang="ru-RU" sz="3200" b="1" dirty="0"/>
              <a:t>=&gt; </a:t>
            </a:r>
            <a:r>
              <a:rPr lang="en-US" altLang="ru-RU" sz="3200" b="1" dirty="0"/>
              <a:t>F</a:t>
            </a:r>
            <a:r>
              <a:rPr lang="ru-RU" altLang="ru-RU" sz="3200" b="1" dirty="0"/>
              <a:t> ↓ =&gt; </a:t>
            </a:r>
            <a:r>
              <a:rPr lang="en-US" altLang="ru-RU" sz="3200" b="1" dirty="0"/>
              <a:t> p</a:t>
            </a:r>
            <a:r>
              <a:rPr lang="ru-RU" altLang="ru-RU" sz="3200" b="1" dirty="0"/>
              <a:t> ↓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504" y="39580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76" y="107063"/>
            <a:ext cx="703592" cy="819864"/>
          </a:xfrm>
          <a:prstGeom prst="rect">
            <a:avLst/>
          </a:prstGeom>
        </p:spPr>
      </p:pic>
      <p:pic>
        <p:nvPicPr>
          <p:cNvPr id="19" name="Рисунок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78143" y="5740998"/>
            <a:ext cx="795787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94073" y="5879249"/>
            <a:ext cx="918178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888662" y="332693"/>
            <a:ext cx="3175776" cy="113982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3 :</a:t>
            </a:r>
          </a:p>
        </p:txBody>
      </p:sp>
      <p:graphicFrame>
        <p:nvGraphicFramePr>
          <p:cNvPr id="30732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38258866"/>
              </p:ext>
            </p:extLst>
          </p:nvPr>
        </p:nvGraphicFramePr>
        <p:xfrm>
          <a:off x="4064438" y="3421671"/>
          <a:ext cx="5198594" cy="934026"/>
        </p:xfrm>
        <a:graphic>
          <a:graphicData uri="http://schemas.openxmlformats.org/presentationml/2006/ole">
            <p:oleObj spid="_x0000_s13333" name="Уравнение" r:id="rId12" imgW="2260440" imgH="4060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8805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36160" y="6605589"/>
            <a:ext cx="183575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dirty="0">
                <a:hlinkClick r:id="rId2"/>
              </a:rPr>
              <a:t>https://</a:t>
            </a:r>
            <a:r>
              <a:rPr lang="ru-RU" sz="500" dirty="0" smtClean="0">
                <a:hlinkClick r:id="rId2"/>
              </a:rPr>
              <a:t>st24.stpulscen.ru/images/product/218/112/693_big.jpg</a:t>
            </a:r>
            <a:endParaRPr lang="ru-RU" sz="500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13802" y="6704112"/>
            <a:ext cx="159321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" dirty="0">
                <a:hlinkClick r:id="rId3"/>
              </a:rPr>
              <a:t>https://</a:t>
            </a:r>
            <a:r>
              <a:rPr lang="en-US" sz="200" dirty="0" smtClean="0">
                <a:hlinkClick r:id="rId3"/>
              </a:rPr>
              <a:t>trubaspec.com/upload/medialibrary/1cc/1cc4457c696124b3e6a973492d503fc5.jp</a:t>
            </a:r>
            <a:endParaRPr lang="ru-RU" sz="200" dirty="0" smtClean="0"/>
          </a:p>
          <a:p>
            <a:r>
              <a:rPr lang="en-US" sz="200" dirty="0" smtClean="0"/>
              <a:t>g</a:t>
            </a:r>
            <a:endParaRPr lang="ru-RU" sz="2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908" y="137494"/>
            <a:ext cx="10972800" cy="113982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3 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57172" y="4153274"/>
            <a:ext cx="9277021" cy="6763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2400" dirty="0" smtClean="0"/>
              <a:t>4. </a:t>
            </a:r>
            <a:r>
              <a:rPr lang="ru-RU" altLang="ru-RU" dirty="0" smtClean="0"/>
              <a:t>Почему трубы не проваливаются в землю они тонкие?</a:t>
            </a:r>
            <a:endParaRPr lang="ru-RU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969" y="4810648"/>
            <a:ext cx="11609315" cy="1938992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К выделенной части трубы приваривают металлический лист, </a:t>
            </a:r>
          </a:p>
          <a:p>
            <a:r>
              <a:rPr lang="ru-RU" altLang="ru-RU" sz="2800" dirty="0" smtClean="0"/>
              <a:t>который увеличивает площадь опоры и не даёт конструкции провалится, те уменьшает давление всей конструкции на грунт.</a:t>
            </a:r>
            <a:endParaRPr lang="ru-RU" altLang="ru-RU" sz="2800" dirty="0"/>
          </a:p>
          <a:p>
            <a:pPr algn="ctr"/>
            <a:r>
              <a:rPr lang="en-US" altLang="ru-RU" sz="3600" b="1" dirty="0" smtClean="0"/>
              <a:t> </a:t>
            </a:r>
            <a:r>
              <a:rPr lang="en-US" altLang="ru-RU" sz="3600" b="1" dirty="0"/>
              <a:t>S</a:t>
            </a:r>
            <a:r>
              <a:rPr lang="en-US" altLang="ru-RU" sz="2800" b="1" dirty="0"/>
              <a:t> </a:t>
            </a:r>
            <a:r>
              <a:rPr lang="ru-RU" altLang="ru-RU" sz="2800" b="1" dirty="0"/>
              <a:t>↑ 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꞊</a:t>
            </a:r>
            <a:r>
              <a:rPr lang="ru-RU" altLang="ru-RU" sz="2800" b="1" dirty="0">
                <a:cs typeface="Times New Roman" panose="02020603050405020304" pitchFamily="18" charset="0"/>
              </a:rPr>
              <a:t>&gt;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 p</a:t>
            </a:r>
            <a:r>
              <a:rPr lang="ru-RU" altLang="ru-RU" sz="3600" b="1" dirty="0"/>
              <a:t> ↓ </a:t>
            </a:r>
            <a:r>
              <a:rPr lang="ru-RU" altLang="ru-RU" sz="2400" b="1" dirty="0" smtClean="0"/>
              <a:t>(</a:t>
            </a:r>
            <a:r>
              <a:rPr lang="ru-RU" altLang="ru-RU" sz="2400" dirty="0" smtClean="0"/>
              <a:t>Способ </a:t>
            </a:r>
            <a:r>
              <a:rPr lang="ru-RU" altLang="ru-RU" sz="2400" dirty="0"/>
              <a:t>2 </a:t>
            </a:r>
            <a:r>
              <a:rPr lang="ru-RU" altLang="ru-RU" sz="2400" dirty="0" smtClean="0"/>
              <a:t>)</a:t>
            </a:r>
            <a:endParaRPr lang="ru-RU" alt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504" y="39580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6892" y="3987868"/>
            <a:ext cx="703592" cy="819864"/>
          </a:xfrm>
          <a:prstGeom prst="rect">
            <a:avLst/>
          </a:prstGeom>
        </p:spPr>
      </p:pic>
      <p:pic>
        <p:nvPicPr>
          <p:cNvPr id="19" name="Рисунок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38406" y="5812996"/>
            <a:ext cx="795787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71276" y="5918503"/>
            <a:ext cx="918178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77" y="1284826"/>
            <a:ext cx="4118848" cy="2726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609" y="2344709"/>
            <a:ext cx="1748037" cy="12384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6070" y="1044"/>
            <a:ext cx="8730229" cy="14692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037" y="1568830"/>
            <a:ext cx="2685451" cy="19679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14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0105" y="1545768"/>
            <a:ext cx="5571292" cy="5500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 Ответить на вопросы: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ru-RU" dirty="0" smtClean="0"/>
              <a:t>Перечислите взаимодействующие тела?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ru-RU" dirty="0" smtClean="0"/>
              <a:t>Взаимодействие </a:t>
            </a:r>
            <a:r>
              <a:rPr lang="ru-RU" dirty="0"/>
              <a:t>каких </a:t>
            </a:r>
            <a:r>
              <a:rPr lang="ru-RU" dirty="0" smtClean="0"/>
              <a:t>тел связано с понятием  - давление тел?</a:t>
            </a:r>
            <a:r>
              <a:rPr lang="ru-RU" dirty="0"/>
              <a:t> </a:t>
            </a:r>
            <a:r>
              <a:rPr lang="ru-RU" dirty="0" smtClean="0"/>
              <a:t>Объясните свой выбор .</a:t>
            </a:r>
          </a:p>
          <a:p>
            <a:pPr marL="0" indent="0">
              <a:buNone/>
            </a:pPr>
            <a:r>
              <a:rPr lang="ru-RU" i="1" dirty="0" smtClean="0">
                <a:hlinkClick r:id="rId2" action="ppaction://hlinkfile"/>
              </a:rPr>
              <a:t>Проверить ответ</a:t>
            </a:r>
            <a:r>
              <a:rPr lang="ru-RU" i="1" dirty="0" smtClean="0"/>
              <a:t>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264" y="-27559"/>
            <a:ext cx="10515600" cy="1114284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Мысленный эксперимент</a:t>
            </a:r>
            <a:endParaRPr lang="ru-RU" alt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1" t="4851" r="22000"/>
          <a:stretch/>
        </p:blipFill>
        <p:spPr>
          <a:xfrm>
            <a:off x="1023867" y="1418745"/>
            <a:ext cx="1540627" cy="3324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060" y="172679"/>
            <a:ext cx="703592" cy="819864"/>
          </a:xfrm>
          <a:prstGeom prst="rect">
            <a:avLst/>
          </a:prstGeom>
        </p:spPr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392" y="5784964"/>
            <a:ext cx="1001261" cy="97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672064" y="1968735"/>
            <a:ext cx="77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57084" y="5783881"/>
            <a:ext cx="1000937" cy="97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AutoShape 2" descr="blob:https://web.telegram.org/f6fe284b-16ea-4f41-9764-8083bb4616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32525" b="9068"/>
          <a:stretch/>
        </p:blipFill>
        <p:spPr>
          <a:xfrm>
            <a:off x="3560787" y="1509101"/>
            <a:ext cx="1799663" cy="32337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699400" y="5293829"/>
            <a:ext cx="47221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1. </a:t>
            </a:r>
            <a:r>
              <a:rPr lang="ru-RU" b="1" dirty="0" smtClean="0"/>
              <a:t>Рассмотрите фотографии эксперимента.  </a:t>
            </a:r>
          </a:p>
        </p:txBody>
      </p:sp>
    </p:spTree>
    <p:extLst>
      <p:ext uri="{BB962C8B-B14F-4D97-AF65-F5344CB8AC3E}">
        <p14:creationId xmlns:p14="http://schemas.microsoft.com/office/powerpoint/2010/main" xmlns="" val="32899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32426"/>
            <a:ext cx="10972800" cy="11398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 в быту и технике регулирования давления твёрдых тел</a:t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изменения площади соприкосновения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7368" y="2204864"/>
            <a:ext cx="5056440" cy="184652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 </a:t>
            </a:r>
            <a:r>
              <a:rPr lang="ru-RU" sz="2000" b="1" u="sng" dirty="0" smtClean="0"/>
              <a:t>площадь</a:t>
            </a:r>
            <a:r>
              <a:rPr lang="en-US" sz="2000" b="1" u="sng" dirty="0" smtClean="0"/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꞊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u="sng" dirty="0"/>
              <a:t> </a:t>
            </a:r>
            <a:r>
              <a:rPr lang="ru-RU" b="1" u="sng" dirty="0" smtClean="0"/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– остро заточенные колющие и режущие инструменты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0836" t="30214" r="51221" b="19869"/>
          <a:stretch/>
        </p:blipFill>
        <p:spPr bwMode="auto">
          <a:xfrm>
            <a:off x="625970" y="4191305"/>
            <a:ext cx="3719148" cy="22264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9266" y="6088594"/>
            <a:ext cx="726267" cy="704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6560733" y="2204863"/>
            <a:ext cx="5384800" cy="184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S </a:t>
            </a:r>
            <a:r>
              <a:rPr lang="ru-RU" sz="2000" b="1" u="sng" dirty="0" smtClean="0"/>
              <a:t>площадь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꞊&gt;</a:t>
            </a:r>
            <a:r>
              <a:rPr lang="en-US" b="1" u="sng" dirty="0" smtClean="0"/>
              <a:t> </a:t>
            </a:r>
            <a:r>
              <a:rPr lang="ru-RU" b="1" u="sng" dirty="0" smtClean="0"/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ru-RU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– замена колес специализированного транспорта </a:t>
            </a:r>
            <a:r>
              <a:rPr lang="ru-RU" b="1" dirty="0" smtClean="0"/>
              <a:t>на гусеницы и  лыжи</a:t>
            </a:r>
            <a:endParaRPr lang="ru-RU" b="1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6"/>
          <a:srcRect l="7511" t="31965" r="50606" b="19216"/>
          <a:stretch/>
        </p:blipFill>
        <p:spPr bwMode="auto">
          <a:xfrm>
            <a:off x="7176120" y="4185554"/>
            <a:ext cx="3474274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3377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508" y="548680"/>
            <a:ext cx="10972800" cy="1139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Как сформулировать  ответ на вопрос качественной задачи?</a:t>
            </a:r>
            <a:br>
              <a:rPr lang="ru-RU" b="1" dirty="0"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9416" y="2060848"/>
            <a:ext cx="10742984" cy="4530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>
                <a:cs typeface="Times New Roman" panose="02020603050405020304" pitchFamily="18" charset="0"/>
              </a:rPr>
              <a:t>1 </a:t>
            </a:r>
            <a:r>
              <a:rPr lang="ru-RU" dirty="0">
                <a:cs typeface="Times New Roman" panose="02020603050405020304" pitchFamily="18" charset="0"/>
              </a:rPr>
              <a:t>часть. Формулируется ответ на поставленный вопрос.</a:t>
            </a:r>
          </a:p>
          <a:p>
            <a:pPr marL="0" indent="0">
              <a:buNone/>
              <a:defRPr/>
            </a:pPr>
            <a:r>
              <a:rPr lang="ru-RU" dirty="0">
                <a:cs typeface="Times New Roman" panose="02020603050405020304" pitchFamily="18" charset="0"/>
              </a:rPr>
              <a:t>2 часть. Формулируются объяснение с точки зрения изученного раздела физики (обоснование).</a:t>
            </a:r>
          </a:p>
          <a:p>
            <a:pPr marL="0" indent="0">
              <a:buNone/>
              <a:defRPr/>
            </a:pPr>
            <a:r>
              <a:rPr lang="ru-RU" dirty="0">
                <a:cs typeface="Times New Roman" panose="02020603050405020304" pitchFamily="18" charset="0"/>
              </a:rPr>
              <a:t>3 часть. </a:t>
            </a:r>
            <a:r>
              <a:rPr lang="ru-RU" dirty="0" smtClean="0">
                <a:cs typeface="Times New Roman" panose="02020603050405020304" pitchFamily="18" charset="0"/>
              </a:rPr>
              <a:t>Подвести итог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4447" y="5871554"/>
            <a:ext cx="936639" cy="995832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1898" y="6021287"/>
            <a:ext cx="705496" cy="684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292896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145980" y="11738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Задача 1. </a:t>
            </a:r>
            <a:r>
              <a:rPr lang="ru-RU" sz="3200" b="1" dirty="0"/>
              <a:t>«Прогулка братьев» </a:t>
            </a:r>
            <a:endParaRPr lang="ru-RU" altLang="ru-RU" sz="3200" b="1" dirty="0"/>
          </a:p>
        </p:txBody>
      </p:sp>
      <p:sp>
        <p:nvSpPr>
          <p:cNvPr id="7173" name="AutoShape 2" descr="Проверялки Физика 7-8-9 классы УМК Кривченко И.В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7026" y="1381241"/>
            <a:ext cx="7082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dirty="0">
                <a:cs typeface="Times New Roman" panose="02020603050405020304" pitchFamily="18" charset="0"/>
              </a:rPr>
              <a:t>Почему Вася не может догнать Петра? </a:t>
            </a:r>
          </a:p>
          <a:p>
            <a:pPr>
              <a:defRPr/>
            </a:pPr>
            <a:r>
              <a:rPr lang="ru-RU" altLang="ru-RU" sz="2800" dirty="0">
                <a:cs typeface="Times New Roman" panose="02020603050405020304" pitchFamily="18" charset="0"/>
              </a:rPr>
              <a:t>Вася и Петя близнецы, </a:t>
            </a:r>
            <a:r>
              <a:rPr lang="en-US" altLang="ru-RU" sz="2800" dirty="0">
                <a:cs typeface="Times New Roman" panose="02020603050405020304" pitchFamily="18" charset="0"/>
              </a:rPr>
              <a:t>m1</a:t>
            </a:r>
            <a:r>
              <a:rPr lang="ru-RU" altLang="ru-RU" sz="2800" dirty="0">
                <a:cs typeface="Times New Roman" panose="02020603050405020304" pitchFamily="18" charset="0"/>
              </a:rPr>
              <a:t> Вася </a:t>
            </a:r>
            <a:r>
              <a:rPr lang="en-US" altLang="ru-RU" sz="2800" dirty="0">
                <a:cs typeface="Times New Roman" panose="02020603050405020304" pitchFamily="18" charset="0"/>
              </a:rPr>
              <a:t>=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cs typeface="Times New Roman" panose="02020603050405020304" pitchFamily="18" charset="0"/>
              </a:rPr>
              <a:t>m2</a:t>
            </a:r>
            <a:r>
              <a:rPr lang="ru-RU" altLang="ru-RU" sz="2800" dirty="0">
                <a:cs typeface="Times New Roman" panose="02020603050405020304" pitchFamily="18" charset="0"/>
              </a:rPr>
              <a:t> Петя.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87" y="168302"/>
            <a:ext cx="703592" cy="81986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6093" t="30501" r="46446" b="22178"/>
          <a:stretch/>
        </p:blipFill>
        <p:spPr bwMode="auto">
          <a:xfrm>
            <a:off x="8476933" y="168302"/>
            <a:ext cx="3509273" cy="2239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97872" y="319782"/>
            <a:ext cx="1459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365" y="5702172"/>
            <a:ext cx="1043851" cy="1035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6133" y="5734333"/>
            <a:ext cx="1001261" cy="97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47315" y="3454658"/>
            <a:ext cx="11490325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Запишите самостоятельно </a:t>
            </a:r>
            <a:r>
              <a:rPr lang="ru-RU" sz="2400" b="1" dirty="0"/>
              <a:t>свой ответ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Для проверки ответа нажмите пробел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4755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74621" y="-17051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Задача 1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262188" y="1308512"/>
            <a:ext cx="8033459" cy="25587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/>
              <a:t>Ответ</a:t>
            </a:r>
            <a:r>
              <a:rPr lang="ru-RU" altLang="ru-RU" b="1" dirty="0" smtClean="0"/>
              <a:t>: Часть 1 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(</a:t>
            </a:r>
            <a:r>
              <a:rPr lang="ru-RU" sz="2400" dirty="0" smtClean="0"/>
              <a:t>Предполагаемый </a:t>
            </a:r>
            <a:r>
              <a:rPr lang="ru-RU" sz="2400" dirty="0"/>
              <a:t>вариант </a:t>
            </a:r>
            <a:r>
              <a:rPr lang="ru-RU" sz="2400" dirty="0" smtClean="0"/>
              <a:t>решения)</a:t>
            </a:r>
            <a:endParaRPr lang="ru-RU" altLang="ru-RU" sz="2400" b="1" dirty="0" smtClean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Вася проваливается в снег  не может быстро бежать, Пете лыжи помогают быстро  двигаться по поверхности снега.</a:t>
            </a:r>
          </a:p>
          <a:p>
            <a:pPr marL="0" indent="0">
              <a:buNone/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sp>
        <p:nvSpPr>
          <p:cNvPr id="7173" name="AutoShape 2" descr="Проверялки Физика 7-8-9 классы УМК Кривченко И.В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6093" t="30501" r="46446" b="22178"/>
          <a:stretch/>
        </p:blipFill>
        <p:spPr bwMode="auto">
          <a:xfrm>
            <a:off x="8417561" y="1125261"/>
            <a:ext cx="3250235" cy="25294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5950" y="4575965"/>
            <a:ext cx="1101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dirty="0"/>
              <a:t>Ответ: Часть 2 </a:t>
            </a:r>
            <a:r>
              <a:rPr lang="ru-RU" altLang="ru-RU" sz="2800" b="1" dirty="0" smtClean="0"/>
              <a:t>( обоснование)</a:t>
            </a:r>
            <a:endParaRPr lang="ru-RU" altLang="ru-RU" sz="2800" b="1" dirty="0"/>
          </a:p>
          <a:p>
            <a:pPr>
              <a:defRPr/>
            </a:pPr>
            <a:r>
              <a:rPr lang="ru-RU" altLang="ru-RU" sz="2800" b="1" dirty="0" smtClean="0">
                <a:cs typeface="Times New Roman" panose="02020603050405020304" pitchFamily="18" charset="0"/>
              </a:rPr>
              <a:t>Необходимо объяснить почему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800" u="sng" dirty="0">
                <a:cs typeface="Times New Roman" panose="02020603050405020304" pitchFamily="18" charset="0"/>
              </a:rPr>
              <a:t>Вася </a:t>
            </a:r>
            <a:r>
              <a:rPr lang="ru-RU" altLang="ru-RU" sz="2800" u="sng" dirty="0" smtClean="0">
                <a:cs typeface="Times New Roman" panose="02020603050405020304" pitchFamily="18" charset="0"/>
              </a:rPr>
              <a:t>проваливается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в снег, а </a:t>
            </a:r>
            <a:r>
              <a:rPr lang="ru-RU" altLang="ru-RU" sz="2800" u="sng" dirty="0" smtClean="0">
                <a:cs typeface="Times New Roman" panose="02020603050405020304" pitchFamily="18" charset="0"/>
              </a:rPr>
              <a:t>Петя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 спокойно </a:t>
            </a:r>
            <a:r>
              <a:rPr lang="ru-RU" altLang="ru-RU" sz="2800" u="sng" dirty="0" smtClean="0">
                <a:cs typeface="Times New Roman" panose="02020603050405020304" pitchFamily="18" charset="0"/>
              </a:rPr>
              <a:t>движется по его поверхности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используя лыжи? </a:t>
            </a:r>
            <a:endParaRPr lang="ru-RU" alt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672" r="2888" b="-2346"/>
          <a:stretch/>
        </p:blipFill>
        <p:spPr>
          <a:xfrm>
            <a:off x="8417562" y="689115"/>
            <a:ext cx="3281991" cy="30279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0397872" y="319782"/>
            <a:ext cx="1459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80029" y="6004344"/>
            <a:ext cx="711800" cy="706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9137" y="6028208"/>
            <a:ext cx="720834" cy="69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4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40533" y="-43383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Задача 1 </a:t>
            </a:r>
          </a:p>
        </p:txBody>
      </p:sp>
      <p:sp>
        <p:nvSpPr>
          <p:cNvPr id="7173" name="AutoShape 2" descr="Проверялки Физика 7-8-9 классы УМК Кривченко И.В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72" r="2888"/>
          <a:stretch/>
        </p:blipFill>
        <p:spPr>
          <a:xfrm>
            <a:off x="8355520" y="292310"/>
            <a:ext cx="3601952" cy="32469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397872" y="319782"/>
            <a:ext cx="145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  <p:pic>
        <p:nvPicPr>
          <p:cNvPr id="11" name="Рисунок 10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869" y="5816702"/>
            <a:ext cx="1043851" cy="1035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133" y="5816702"/>
            <a:ext cx="1001261" cy="97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47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41136" y="1046915"/>
                <a:ext cx="8312320" cy="58055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buNone/>
                  <a:defRPr/>
                </a:pPr>
                <a:r>
                  <a:rPr lang="ru-RU" alt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altLang="ru-RU" b="1" dirty="0">
                    <a:cs typeface="Times New Roman" panose="02020603050405020304" pitchFamily="18" charset="0"/>
                  </a:rPr>
                  <a:t>Часть 2. Ответ: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ru-RU" altLang="ru-RU" dirty="0">
                    <a:cs typeface="Times New Roman" panose="02020603050405020304" pitchFamily="18" charset="0"/>
                  </a:rPr>
                  <a:t>Площади соприкосновения «братьев» со снегом разные   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S1 (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валенки)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&lt; S2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(лыжи)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ru-RU" altLang="ru-RU" dirty="0">
                    <a:cs typeface="Times New Roman" panose="02020603050405020304" pitchFamily="18" charset="0"/>
                  </a:rPr>
                  <a:t>Р вес 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=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/>
                </a:r>
                <a:r>
                  <a:rPr lang="en-US" altLang="ru-RU" dirty="0">
                    <a:cs typeface="Times New Roman" panose="02020603050405020304" pitchFamily="18" charset="0"/>
                  </a:rPr>
                  <a:t>mg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- силы равны т.к.  братья (тела) находятся на горизонтальной поверхности.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ru-RU" altLang="ru-RU" dirty="0">
                    <a:cs typeface="Times New Roman" panose="02020603050405020304" pitchFamily="18" charset="0"/>
                  </a:rPr>
                  <a:t>Давление -  характеризует интенсивность механического воздействия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ru-RU" altLang="ru-RU" dirty="0">
                    <a:cs typeface="Times New Roman" panose="02020603050405020304" pitchFamily="18" charset="0"/>
                  </a:rPr>
                  <a:t>р 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=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давления</m:t>
                            </m:r>
                          </m:sub>
                        </m:sSub>
                      </m:num>
                      <m:den>
                        <m:r>
                          <a:rPr lang="en-US" altLang="ru-RU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altLang="ru-RU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давление = Р вес 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= </a:t>
                </a:r>
                <a:r>
                  <a:rPr lang="en-US" altLang="ru-RU" dirty="0" err="1">
                    <a:cs typeface="Times New Roman" panose="02020603050405020304" pitchFamily="18" charset="0"/>
                  </a:rPr>
                  <a:t>const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/>
                </a:r>
                <a:endParaRPr lang="ru-RU" altLang="ru-RU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altLang="ru-RU" dirty="0">
                    <a:cs typeface="Times New Roman" panose="02020603050405020304" pitchFamily="18" charset="0"/>
                  </a:rPr>
                  <a:t>S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1↓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 =&gt; p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/>
                </a:r>
                <a:r>
                  <a:rPr lang="ru-RU" altLang="ru-RU" dirty="0">
                    <a:cs typeface="Times New Roman" panose="02020603050405020304" pitchFamily="18" charset="0"/>
                  </a:rPr>
                  <a:t>↑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altLang="ru-RU" dirty="0">
                    <a:cs typeface="Times New Roman" panose="02020603050405020304" pitchFamily="18" charset="0"/>
                  </a:rPr>
                  <a:t>S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/>
                </a:r>
                <a:r>
                  <a:rPr lang="ru-RU" altLang="ru-RU" dirty="0">
                    <a:cs typeface="Times New Roman" panose="02020603050405020304" pitchFamily="18" charset="0"/>
                  </a:rPr>
                  <a:t>↑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=&gt; p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/>
                </a:r>
                <a:r>
                  <a:rPr lang="ru-RU" altLang="ru-RU" dirty="0">
                    <a:cs typeface="Times New Roman" panose="02020603050405020304" pitchFamily="18" charset="0"/>
                  </a:rPr>
                  <a:t>↓</a:t>
                </a:r>
              </a:p>
            </p:txBody>
          </p:sp>
        </mc:Choice>
        <mc:Fallback>
          <p:sp>
            <p:nvSpPr>
              <p:cNvPr id="614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136" y="1046915"/>
                <a:ext cx="8312320" cy="5805546"/>
              </a:xfrm>
              <a:blipFill rotWithShape="0">
                <a:blip r:embed="rId7"/>
                <a:stretch>
                  <a:fillRect l="-1540" t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6271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40533" y="-43383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Задача 1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41136" y="1046915"/>
            <a:ext cx="8312320" cy="53333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Почему Вася не может догнать Петра? </a:t>
            </a:r>
          </a:p>
          <a:p>
            <a:pPr marL="0" indent="0">
              <a:buNone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Вася и Петя близнецы, </a:t>
            </a:r>
            <a:r>
              <a:rPr lang="en-US" altLang="ru-RU" dirty="0">
                <a:cs typeface="Times New Roman" panose="02020603050405020304" pitchFamily="18" charset="0"/>
              </a:rPr>
              <a:t>m1</a:t>
            </a:r>
            <a:r>
              <a:rPr lang="ru-RU" altLang="ru-RU" dirty="0">
                <a:cs typeface="Times New Roman" panose="02020603050405020304" pitchFamily="18" charset="0"/>
              </a:rPr>
              <a:t> Вася </a:t>
            </a:r>
            <a:r>
              <a:rPr lang="en-US" altLang="ru-RU" dirty="0">
                <a:cs typeface="Times New Roman" panose="02020603050405020304" pitchFamily="18" charset="0"/>
              </a:rPr>
              <a:t>=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dirty="0">
                <a:cs typeface="Times New Roman" panose="02020603050405020304" pitchFamily="18" charset="0"/>
              </a:rPr>
              <a:t>m2</a:t>
            </a:r>
            <a:r>
              <a:rPr lang="ru-RU" altLang="ru-RU" dirty="0">
                <a:cs typeface="Times New Roman" panose="02020603050405020304" pitchFamily="18" charset="0"/>
              </a:rPr>
              <a:t> Петя.</a:t>
            </a:r>
          </a:p>
          <a:p>
            <a:pPr>
              <a:lnSpc>
                <a:spcPct val="110000"/>
              </a:lnSpc>
              <a:buNone/>
              <a:defRPr/>
            </a:pP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7173" name="AutoShape 2" descr="Проверялки Физика 7-8-9 классы УМК Кривченко И.В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72" r="2888"/>
          <a:stretch/>
        </p:blipFill>
        <p:spPr>
          <a:xfrm>
            <a:off x="8333190" y="326085"/>
            <a:ext cx="3601952" cy="32469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9376" y="3232154"/>
            <a:ext cx="890161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800" dirty="0">
                <a:cs typeface="Times New Roman" panose="02020603050405020304" pitchFamily="18" charset="0"/>
              </a:rPr>
              <a:t>Итог:</a:t>
            </a:r>
          </a:p>
          <a:p>
            <a:pPr>
              <a:defRPr/>
            </a:pPr>
            <a:r>
              <a:rPr lang="ru-RU" altLang="ru-RU" sz="2800" dirty="0">
                <a:cs typeface="Times New Roman" panose="02020603050405020304" pitchFamily="18" charset="0"/>
              </a:rPr>
              <a:t>Вася  не может догнать Петра т.к.  проваливается в снег. Его интенсивность механического воздействия т.е. давление на снег больше чем у Пети </a:t>
            </a:r>
            <a:r>
              <a:rPr lang="ru-RU" altLang="ru-RU" sz="2800" dirty="0" err="1">
                <a:cs typeface="Times New Roman" panose="02020603050405020304" pitchFamily="18" charset="0"/>
              </a:rPr>
              <a:t>т.к</a:t>
            </a:r>
            <a:r>
              <a:rPr lang="ru-RU" altLang="ru-RU" sz="2800" dirty="0">
                <a:cs typeface="Times New Roman" panose="02020603050405020304" pitchFamily="18" charset="0"/>
              </a:rPr>
              <a:t> при одинаковой массе его  площадь соприкосновения меньше.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7872" y="319782"/>
            <a:ext cx="145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45316" y="6380230"/>
            <a:ext cx="25202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Окончание решения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869" y="5816702"/>
            <a:ext cx="1043851" cy="1035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133" y="5816702"/>
            <a:ext cx="1001261" cy="97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738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3352" y="5444225"/>
            <a:ext cx="1149795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3351" y="1351855"/>
            <a:ext cx="11497951" cy="1486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92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Давление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7" y="1248025"/>
            <a:ext cx="5233255" cy="5317505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lnSpc>
                <a:spcPct val="80000"/>
              </a:lnSpc>
            </a:pPr>
            <a:endParaRPr lang="ru-RU" altLang="ru-RU" dirty="0" smtClean="0"/>
          </a:p>
          <a:p>
            <a:pPr marL="361950" indent="-361950">
              <a:lnSpc>
                <a:spcPct val="80000"/>
              </a:lnSpc>
            </a:pPr>
            <a:r>
              <a:rPr lang="ru-RU" altLang="ru-RU" dirty="0" smtClean="0"/>
              <a:t>От </a:t>
            </a:r>
            <a:r>
              <a:rPr lang="ru-RU" altLang="ru-RU" dirty="0"/>
              <a:t>какого слова (словосочетания), образовалось   физическое понятие  давление? </a:t>
            </a:r>
          </a:p>
          <a:p>
            <a:pPr marL="361950" indent="-361950">
              <a:lnSpc>
                <a:spcPct val="80000"/>
              </a:lnSpc>
            </a:pPr>
            <a:endParaRPr lang="ru-RU" altLang="ru-RU" dirty="0"/>
          </a:p>
          <a:p>
            <a:pPr marL="361950" indent="-361950">
              <a:lnSpc>
                <a:spcPct val="80000"/>
              </a:lnSpc>
            </a:pPr>
            <a:r>
              <a:rPr lang="ru-RU" altLang="ru-RU" dirty="0">
                <a:solidFill>
                  <a:srgbClr val="7030A0"/>
                </a:solidFill>
              </a:rPr>
              <a:t>Какие известные вам физические </a:t>
            </a:r>
            <a:r>
              <a:rPr lang="ru-RU" altLang="ru-RU" dirty="0" smtClean="0">
                <a:solidFill>
                  <a:srgbClr val="7030A0"/>
                </a:solidFill>
              </a:rPr>
              <a:t>понятие (понятия)  помогут вам </a:t>
            </a:r>
            <a:r>
              <a:rPr lang="ru-RU" altLang="ru-RU" dirty="0">
                <a:solidFill>
                  <a:srgbClr val="7030A0"/>
                </a:solidFill>
              </a:rPr>
              <a:t>объяснить что такое давление? Почему</a:t>
            </a:r>
            <a:r>
              <a:rPr lang="ru-RU" altLang="ru-RU" dirty="0" smtClean="0"/>
              <a:t>?</a:t>
            </a:r>
          </a:p>
          <a:p>
            <a:pPr marL="361950" indent="-361950">
              <a:lnSpc>
                <a:spcPct val="80000"/>
              </a:lnSpc>
            </a:pPr>
            <a:endParaRPr lang="ru-RU" altLang="ru-RU" dirty="0"/>
          </a:p>
          <a:p>
            <a:pPr marL="361950" indent="-361950">
              <a:lnSpc>
                <a:spcPct val="80000"/>
              </a:lnSpc>
            </a:pPr>
            <a:endParaRPr lang="ru-RU" altLang="ru-RU" dirty="0" smtClean="0"/>
          </a:p>
          <a:p>
            <a:pPr marL="361950" indent="-361950">
              <a:lnSpc>
                <a:spcPct val="80000"/>
              </a:lnSpc>
            </a:pPr>
            <a:endParaRPr lang="ru-RU" altLang="ru-RU" dirty="0" smtClean="0"/>
          </a:p>
          <a:p>
            <a:pPr marL="361950" indent="-361950">
              <a:lnSpc>
                <a:spcPct val="80000"/>
              </a:lnSpc>
            </a:pPr>
            <a:endParaRPr lang="ru-RU" altLang="ru-RU" dirty="0"/>
          </a:p>
          <a:p>
            <a:pPr marL="361950" indent="-361950">
              <a:lnSpc>
                <a:spcPct val="80000"/>
              </a:lnSpc>
            </a:pPr>
            <a:r>
              <a:rPr lang="ru-RU" altLang="ru-RU" dirty="0"/>
              <a:t>Какие тела могут оказывать </a:t>
            </a:r>
            <a:r>
              <a:rPr lang="ru-RU" altLang="ru-RU" dirty="0" smtClean="0"/>
              <a:t>давление?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80068" y="1248025"/>
            <a:ext cx="48812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altLang="ru-RU" sz="2600" dirty="0" smtClean="0"/>
          </a:p>
          <a:p>
            <a:pPr>
              <a:lnSpc>
                <a:spcPct val="80000"/>
              </a:lnSpc>
            </a:pPr>
            <a:r>
              <a:rPr lang="ru-RU" altLang="ru-RU" sz="2600" dirty="0" smtClean="0"/>
              <a:t>Давить </a:t>
            </a:r>
            <a:r>
              <a:rPr lang="ru-RU" altLang="ru-RU" sz="2600" dirty="0"/>
              <a:t>, нажимать, прилагать усилие</a:t>
            </a:r>
          </a:p>
          <a:p>
            <a:pPr>
              <a:lnSpc>
                <a:spcPct val="80000"/>
              </a:lnSpc>
            </a:pPr>
            <a:endParaRPr lang="ru-RU" altLang="ru-RU" sz="2600" dirty="0"/>
          </a:p>
          <a:p>
            <a:pPr>
              <a:lnSpc>
                <a:spcPct val="80000"/>
              </a:lnSpc>
            </a:pPr>
            <a:endParaRPr lang="ru-RU" altLang="ru-RU" sz="2600" dirty="0"/>
          </a:p>
          <a:p>
            <a:pPr>
              <a:lnSpc>
                <a:spcPct val="80000"/>
              </a:lnSpc>
            </a:pPr>
            <a:r>
              <a:rPr lang="ru-RU" altLang="ru-RU" sz="2600" dirty="0">
                <a:solidFill>
                  <a:srgbClr val="7030A0"/>
                </a:solidFill>
              </a:rPr>
              <a:t>Сила тяжести, вес.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>
                <a:solidFill>
                  <a:srgbClr val="7030A0"/>
                </a:solidFill>
              </a:rPr>
              <a:t>Вес</a:t>
            </a:r>
            <a:r>
              <a:rPr lang="ru-RU" altLang="ru-RU" sz="2600" dirty="0">
                <a:solidFill>
                  <a:srgbClr val="7030A0"/>
                </a:solidFill>
              </a:rPr>
              <a:t> – сила с корой тело действует на опору или подвес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>
                <a:solidFill>
                  <a:srgbClr val="7030A0"/>
                </a:solidFill>
              </a:rPr>
              <a:t>Сила тяжести </a:t>
            </a:r>
            <a:r>
              <a:rPr lang="ru-RU" altLang="ru-RU" sz="2600" dirty="0">
                <a:solidFill>
                  <a:srgbClr val="7030A0"/>
                </a:solidFill>
              </a:rPr>
              <a:t>– это сила с которой планета Земля </a:t>
            </a:r>
            <a:r>
              <a:rPr lang="ru-RU" altLang="ru-RU" sz="2600" dirty="0" smtClean="0">
                <a:solidFill>
                  <a:srgbClr val="7030A0"/>
                </a:solidFill>
              </a:rPr>
              <a:t>притягивает </a:t>
            </a:r>
            <a:r>
              <a:rPr lang="ru-RU" altLang="ru-RU" sz="2600" dirty="0">
                <a:solidFill>
                  <a:srgbClr val="7030A0"/>
                </a:solidFill>
              </a:rPr>
              <a:t>к себе все тела находящиеся вблизи ее </a:t>
            </a:r>
            <a:r>
              <a:rPr lang="ru-RU" altLang="ru-RU" sz="2600" dirty="0" smtClean="0">
                <a:solidFill>
                  <a:srgbClr val="7030A0"/>
                </a:solidFill>
              </a:rPr>
              <a:t>поверхности</a:t>
            </a:r>
          </a:p>
          <a:p>
            <a:pPr>
              <a:lnSpc>
                <a:spcPct val="80000"/>
              </a:lnSpc>
            </a:pPr>
            <a:endParaRPr lang="ru-RU" altLang="ru-RU" sz="2600" dirty="0"/>
          </a:p>
          <a:p>
            <a:pPr>
              <a:lnSpc>
                <a:spcPct val="80000"/>
              </a:lnSpc>
            </a:pPr>
            <a:r>
              <a:rPr lang="ru-RU" altLang="ru-RU" sz="2600" dirty="0"/>
              <a:t>Твердые, жидкие, газообразные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01" y="212100"/>
            <a:ext cx="703592" cy="81986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761302" y="2708920"/>
            <a:ext cx="0" cy="273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0"/>
            <a:endCxn id="15" idx="2"/>
          </p:cNvCxnSpPr>
          <p:nvPr/>
        </p:nvCxnSpPr>
        <p:spPr>
          <a:xfrm>
            <a:off x="6012327" y="1351855"/>
            <a:ext cx="0" cy="5316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0221" y="2839340"/>
            <a:ext cx="0" cy="2604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6058791"/>
            <a:ext cx="720834" cy="69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55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/>
          <a:srcRect l="6652" t="28461" r="48386" b="18994"/>
          <a:stretch/>
        </p:blipFill>
        <p:spPr bwMode="auto">
          <a:xfrm>
            <a:off x="6561106" y="1518445"/>
            <a:ext cx="3124088" cy="2287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535" y="202175"/>
            <a:ext cx="1061789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Задача 2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altLang="ru-RU" sz="3200" b="1" dirty="0" smtClean="0">
                <a:latin typeface="+mn-lt"/>
              </a:rPr>
              <a:t>Как эволюция  разъединила лосей и лошадей?</a:t>
            </a:r>
          </a:p>
        </p:txBody>
      </p:sp>
      <p:pic>
        <p:nvPicPr>
          <p:cNvPr id="1331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6" r="21019"/>
          <a:stretch>
            <a:fillRect/>
          </a:stretch>
        </p:blipFill>
        <p:spPr bwMode="auto">
          <a:xfrm>
            <a:off x="210815" y="1478677"/>
            <a:ext cx="3059484" cy="2264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05980" y="6679766"/>
            <a:ext cx="2159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" dirty="0"/>
              <a:t>http://images.aif.ru/009/300/baf5d1848e39d0b91c9be35cb287b90a.jpg</a:t>
            </a:r>
          </a:p>
        </p:txBody>
      </p:sp>
      <p:pic>
        <p:nvPicPr>
          <p:cNvPr id="11275" name="Picture 11" descr="Картинки по запросу ноги лос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590" y="2836082"/>
            <a:ext cx="1868488" cy="124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4229418" y="6663891"/>
            <a:ext cx="10223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" dirty="0"/>
              <a:t>https</a:t>
            </a:r>
            <a:r>
              <a:rPr lang="ru-RU" altLang="ru-RU" sz="100" dirty="0"/>
              <a:t>://previews.123rf.com/images/jerryrainey/jerryrainey1303/jerryrainey130300005/18245908-bottom-of-elk-hoof-Stock-Photo.jpg</a:t>
            </a:r>
          </a:p>
        </p:txBody>
      </p:sp>
      <p:pic>
        <p:nvPicPr>
          <p:cNvPr id="11278" name="Picture 14" descr="Картинки по запросу ноги лошад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8368" y="2836082"/>
            <a:ext cx="2078647" cy="1116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7752184" y="6690778"/>
            <a:ext cx="12001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" dirty="0"/>
              <a:t>http://igogo.club/image/data/articles/hoofs/138753580344.jpg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450" y="105951"/>
            <a:ext cx="703592" cy="819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97872" y="319782"/>
            <a:ext cx="10891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39073" y="6483198"/>
            <a:ext cx="2975992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" dirty="0"/>
              <a:t>https://go.mail.ru/redir?type=sr&amp;redir=eJzLKCkpKLbS1y_KTMzNT0rMSSzOyMxI1Csq1U_LzEkt1s_MTUxP1Tcw1jcx1zc01tfNSVc0MDIx0ssqSGdgMDQzMzC2sDQ0NmV4U73ywN3Pn7RaHTZFfL1zRBcAMLIfpw&amp;src=59eb450&amp;via_page=1&amp;oqid=bd8d63f80a75999f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01305" y="-109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7134" y="5738480"/>
            <a:ext cx="1043851" cy="1035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1593" y="5700300"/>
            <a:ext cx="1068490" cy="103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Объект 10"/>
          <p:cNvSpPr>
            <a:spLocks noGrp="1"/>
          </p:cNvSpPr>
          <p:nvPr>
            <p:ph idx="1"/>
          </p:nvPr>
        </p:nvSpPr>
        <p:spPr>
          <a:xfrm>
            <a:off x="485381" y="4592532"/>
            <a:ext cx="11490325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Запишите самостоятельно </a:t>
            </a:r>
            <a:r>
              <a:rPr lang="ru-RU" sz="2400" b="1" dirty="0"/>
              <a:t>свой ответ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Для проверки ответа нажмите пробел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7244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/>
          <a:srcRect l="6652" t="28461" r="48386" b="18994"/>
          <a:stretch/>
        </p:blipFill>
        <p:spPr bwMode="auto">
          <a:xfrm>
            <a:off x="6561106" y="1518445"/>
            <a:ext cx="3124088" cy="2287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535" y="202175"/>
            <a:ext cx="1061789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Задача 2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altLang="ru-RU" sz="3200" b="1" dirty="0" smtClean="0">
                <a:latin typeface="+mn-lt"/>
              </a:rPr>
              <a:t>Как эволюция  разъединила лосей и лошадей?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626" y="4161430"/>
            <a:ext cx="11599457" cy="211301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cs typeface="Times New Roman" panose="02020603050405020304" pitchFamily="18" charset="0"/>
              </a:rPr>
              <a:t>Ответ. Часть </a:t>
            </a:r>
            <a:r>
              <a:rPr lang="ru-RU" altLang="ru-RU" b="1" dirty="0" smtClean="0">
                <a:cs typeface="Times New Roman" panose="02020603050405020304" pitchFamily="18" charset="0"/>
              </a:rPr>
              <a:t>1</a:t>
            </a:r>
            <a:endParaRPr lang="ru-RU" altLang="ru-RU" b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000" dirty="0" smtClean="0">
                <a:cs typeface="Times New Roman" panose="02020603050405020304" pitchFamily="18" charset="0"/>
              </a:rPr>
              <a:t>1. Лоси </a:t>
            </a:r>
            <a:r>
              <a:rPr lang="ru-RU" altLang="ru-RU" sz="3000" dirty="0">
                <a:cs typeface="Times New Roman" panose="02020603050405020304" pitchFamily="18" charset="0"/>
              </a:rPr>
              <a:t>спокойно ходят по заболоченной местности и твердой поверхности, а лошади только по твердой поверхности. </a:t>
            </a:r>
            <a:endParaRPr lang="en-US" altLang="ru-RU" sz="3000" dirty="0">
              <a:cs typeface="Times New Roman" panose="02020603050405020304" pitchFamily="18" charset="0"/>
            </a:endParaRPr>
          </a:p>
        </p:txBody>
      </p:sp>
      <p:pic>
        <p:nvPicPr>
          <p:cNvPr id="1331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6" r="21019"/>
          <a:stretch>
            <a:fillRect/>
          </a:stretch>
        </p:blipFill>
        <p:spPr bwMode="auto">
          <a:xfrm>
            <a:off x="210815" y="1478677"/>
            <a:ext cx="3059484" cy="2264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05980" y="6679766"/>
            <a:ext cx="2159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" dirty="0"/>
              <a:t>http://images.aif.ru/009/300/baf5d1848e39d0b91c9be35cb287b90a.jpg</a:t>
            </a:r>
          </a:p>
        </p:txBody>
      </p:sp>
      <p:pic>
        <p:nvPicPr>
          <p:cNvPr id="11275" name="Picture 11" descr="Картинки по запросу ноги лос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590" y="2836082"/>
            <a:ext cx="1868488" cy="124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4229418" y="6663891"/>
            <a:ext cx="10223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" dirty="0"/>
              <a:t>https</a:t>
            </a:r>
            <a:r>
              <a:rPr lang="ru-RU" altLang="ru-RU" sz="100" dirty="0"/>
              <a:t>://previews.123rf.com/images/jerryrainey/jerryrainey1303/jerryrainey130300005/18245908-bottom-of-elk-hoof-Stock-Photo.jpg</a:t>
            </a:r>
          </a:p>
        </p:txBody>
      </p:sp>
      <p:pic>
        <p:nvPicPr>
          <p:cNvPr id="11278" name="Picture 14" descr="Картинки по запросу ноги лошад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8368" y="2836082"/>
            <a:ext cx="2078647" cy="1116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7752184" y="6690778"/>
            <a:ext cx="12001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" dirty="0"/>
              <a:t>http://igogo.club/image/data/articles/hoofs/138753580344.jpg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450" y="105951"/>
            <a:ext cx="703592" cy="819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97872" y="319782"/>
            <a:ext cx="10891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39073" y="6483198"/>
            <a:ext cx="2975992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" dirty="0"/>
              <a:t>https://go.mail.ru/redir?type=sr&amp;redir=eJzLKCkpKLbS1y_KTMzNT0rMSSzOyMxI1Csq1U_LzEkt1s_MTUxP1Tcw1jcx1zc01tfNSVc0MDIx0ssqSGdgMDQzMzC2sDQ0NmV4U73ywN3Pn7RaHTZFfL1zRBcAMLIfpw&amp;src=59eb450&amp;via_page=1&amp;oqid=bd8d63f80a75999f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01305" y="-109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7134" y="5738480"/>
            <a:ext cx="1043851" cy="1035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1593" y="5700300"/>
            <a:ext cx="1068490" cy="103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060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371" y="895745"/>
            <a:ext cx="8251920" cy="213207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000" dirty="0">
                <a:cs typeface="Times New Roman" panose="02020603050405020304" pitchFamily="18" charset="0"/>
              </a:rPr>
              <a:t>Ответ. Часть 2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sz="3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3000" dirty="0">
                <a:cs typeface="Times New Roman" panose="02020603050405020304" pitchFamily="18" charset="0"/>
              </a:rPr>
              <a:t>В ходе эволюции у лошади остался только один палец – копыто. Лошадь – непарнокопытное животное.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902113" y="6498432"/>
            <a:ext cx="2159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" dirty="0"/>
              <a:t>http://images.aif.ru/009/300/baf5d1848e39d0b91c9be35cb287b90a.jpg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4470438" y="6673850"/>
            <a:ext cx="10223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" dirty="0"/>
              <a:t>https</a:t>
            </a:r>
            <a:r>
              <a:rPr lang="ru-RU" altLang="ru-RU" sz="100" dirty="0"/>
              <a:t>://previews.123rf.com/images/jerryrainey/jerryrainey1303/jerryrainey130300005/18245908-bottom-of-elk-hoof-Stock-Photo.jpg</a:t>
            </a: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7751763" y="6597651"/>
            <a:ext cx="12001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"/>
              <a:t>http://igogo.club/image/data/articles/hoofs/138753580344.jpg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1449" y="239118"/>
            <a:ext cx="1459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r>
              <a:rPr lang="en-US" dirty="0"/>
              <a:t>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316" y="898482"/>
            <a:ext cx="2121865" cy="16384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249355" y="4574128"/>
                <a:ext cx="2880320" cy="6298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altLang="ru-RU" sz="2400" dirty="0">
                    <a:cs typeface="Times New Roman" panose="02020603050405020304" pitchFamily="18" charset="0"/>
                  </a:rPr>
                  <a:t>р давление </a:t>
                </a:r>
                <a:r>
                  <a:rPr lang="en-US" altLang="ru-RU" sz="2400" dirty="0">
                    <a:cs typeface="Times New Roman" panose="02020603050405020304" pitchFamily="18" charset="0"/>
                  </a:rPr>
                  <a:t>=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altLang="ru-RU" sz="2400" i="1">
                                <a:latin typeface="Cambria Math" panose="02040503050406030204" pitchFamily="18" charset="0"/>
                              </a:rPr>
                              <m:t>давления</m:t>
                            </m:r>
                          </m:sub>
                        </m:sSub>
                      </m:num>
                      <m:den>
                        <m:r>
                          <a:rPr lang="en-US" altLang="ru-RU" sz="24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5" y="4574128"/>
                <a:ext cx="2880320" cy="629852"/>
              </a:xfrm>
              <a:prstGeom prst="rect">
                <a:avLst/>
              </a:prstGeom>
              <a:blipFill rotWithShape="0">
                <a:blip r:embed="rId3"/>
                <a:stretch>
                  <a:fillRect l="-3165" b="-754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5607" y="-3194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Задача 2</a:t>
            </a:r>
          </a:p>
        </p:txBody>
      </p:sp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214" y="5916538"/>
            <a:ext cx="808866" cy="802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8568" y="5916538"/>
            <a:ext cx="844378" cy="819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 rotWithShape="1">
          <a:blip r:embed="rId7"/>
          <a:srcRect l="6652" t="28461" r="48386" b="18994"/>
          <a:stretch/>
        </p:blipFill>
        <p:spPr bwMode="auto">
          <a:xfrm>
            <a:off x="407368" y="3134092"/>
            <a:ext cx="2880320" cy="20698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628078" y="3236662"/>
            <a:ext cx="8141103" cy="168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000" dirty="0" smtClean="0">
                <a:cs typeface="Times New Roman" panose="02020603050405020304" pitchFamily="18" charset="0"/>
              </a:rPr>
              <a:t>Площадь соприкосновения копыта с поверхностью не меняется </a:t>
            </a:r>
            <a:r>
              <a:rPr lang="en-US" altLang="ru-RU" sz="3000" dirty="0" smtClean="0">
                <a:cs typeface="Times New Roman" panose="02020603050405020304" pitchFamily="18" charset="0"/>
              </a:rPr>
              <a:t>S1</a:t>
            </a:r>
            <a:r>
              <a:rPr lang="ru-RU" altLang="ru-RU" sz="3000" dirty="0" smtClean="0">
                <a:cs typeface="Times New Roman" panose="02020603050405020304" pitchFamily="18" charset="0"/>
              </a:rPr>
              <a:t>,  идет она по твердой поверхности или болотистой (мягкой).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altLang="ru-RU" sz="3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2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696" y="967071"/>
            <a:ext cx="8878672" cy="25487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altLang="ru-RU" sz="12000" dirty="0">
                <a:cs typeface="Times New Roman" panose="02020603050405020304" pitchFamily="18" charset="0"/>
              </a:rPr>
              <a:t>Ответ. Часть 2</a:t>
            </a:r>
          </a:p>
          <a:p>
            <a:pPr>
              <a:lnSpc>
                <a:spcPct val="120000"/>
              </a:lnSpc>
              <a:buNone/>
            </a:pPr>
            <a:r>
              <a:rPr lang="ru-RU" altLang="ru-RU" sz="12000" dirty="0" smtClean="0">
                <a:cs typeface="Times New Roman" panose="02020603050405020304" pitchFamily="18" charset="0"/>
              </a:rPr>
              <a:t>В </a:t>
            </a:r>
            <a:r>
              <a:rPr lang="ru-RU" altLang="ru-RU" sz="12000" dirty="0">
                <a:cs typeface="Times New Roman" panose="02020603050405020304" pitchFamily="18" charset="0"/>
              </a:rPr>
              <a:t>ходе эволюции у лося осталось два «рабочих пальца».  Лось – парнокопытное животное, площадь копыта лося </a:t>
            </a:r>
            <a:r>
              <a:rPr lang="ru-RU" altLang="ru-RU" sz="12000" dirty="0" smtClean="0">
                <a:cs typeface="Times New Roman" panose="02020603050405020304" pitchFamily="18" charset="0"/>
              </a:rPr>
              <a:t>– изменяется, т.к</a:t>
            </a:r>
            <a:r>
              <a:rPr lang="ru-RU" altLang="ru-RU" sz="12000" dirty="0">
                <a:cs typeface="Times New Roman" panose="02020603050405020304" pitchFamily="18" charset="0"/>
              </a:rPr>
              <a:t>. копыто состоит из двух </a:t>
            </a:r>
            <a:r>
              <a:rPr lang="ru-RU" altLang="ru-RU" sz="12000" dirty="0" smtClean="0">
                <a:cs typeface="Times New Roman" panose="02020603050405020304" pitchFamily="18" charset="0"/>
              </a:rPr>
              <a:t>частей. </a:t>
            </a:r>
            <a:endParaRPr lang="ru-RU" altLang="ru-RU" sz="12000" dirty="0">
              <a:cs typeface="Times New Roman" panose="02020603050405020304" pitchFamily="18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58659" y="6041415"/>
            <a:ext cx="2159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"/>
              <a:t>http://images.aif.ru/009/300/baf5d1848e39d0b91c9be35cb287b90a.jpg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1573873" y="6068632"/>
            <a:ext cx="10223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" dirty="0"/>
              <a:t>https</a:t>
            </a:r>
            <a:r>
              <a:rPr lang="ru-RU" altLang="ru-RU" sz="100" dirty="0"/>
              <a:t>://previews.123rf.com/images/jerryrainey/jerryrainey1303/jerryrainey130300005/18245908-bottom-of-elk-hoof-Stock-Photo.jpg</a:t>
            </a: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9518299" y="5466096"/>
            <a:ext cx="12001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" dirty="0"/>
              <a:t>http://igogo.club/image/data/articles/hoofs/138753580344.jpg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1449" y="239118"/>
            <a:ext cx="1459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r>
              <a:rPr lang="en-US" dirty="0"/>
              <a:t>4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021" y="1169806"/>
            <a:ext cx="2374856" cy="1762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6" r="21019"/>
          <a:stretch>
            <a:fillRect/>
          </a:stretch>
        </p:blipFill>
        <p:spPr bwMode="auto">
          <a:xfrm>
            <a:off x="529696" y="3876867"/>
            <a:ext cx="2709085" cy="20055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8693" y="-4444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Задача 2 </a:t>
            </a:r>
            <a:endParaRPr lang="ru-RU" sz="2800" b="1" u="sng" dirty="0"/>
          </a:p>
        </p:txBody>
      </p:sp>
      <p:pic>
        <p:nvPicPr>
          <p:cNvPr id="24" name="Рисунок 23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2691" y="6068674"/>
            <a:ext cx="691516" cy="686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8791" y="6046858"/>
            <a:ext cx="711291" cy="690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591508" y="3796765"/>
            <a:ext cx="6752718" cy="186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ru-RU" altLang="ru-RU" sz="12000" dirty="0">
                <a:cs typeface="Times New Roman" panose="02020603050405020304" pitchFamily="18" charset="0"/>
              </a:rPr>
              <a:t>При движении по твердой поверхности площадь соприкосновения меньше </a:t>
            </a:r>
            <a:r>
              <a:rPr lang="en-US" altLang="ru-RU" sz="12000" dirty="0">
                <a:cs typeface="Times New Roman" panose="02020603050405020304" pitchFamily="18" charset="0"/>
              </a:rPr>
              <a:t>(S2)</a:t>
            </a:r>
            <a:r>
              <a:rPr lang="ru-RU" altLang="ru-RU" sz="12000" dirty="0">
                <a:cs typeface="Times New Roman" panose="02020603050405020304" pitchFamily="18" charset="0"/>
              </a:rPr>
              <a:t>, чем на  болотистой </a:t>
            </a:r>
            <a:r>
              <a:rPr lang="en-US" altLang="ru-RU" sz="12000" dirty="0">
                <a:cs typeface="Times New Roman" panose="02020603050405020304" pitchFamily="18" charset="0"/>
              </a:rPr>
              <a:t>– </a:t>
            </a:r>
            <a:r>
              <a:rPr lang="ru-RU" altLang="ru-RU" sz="12000" dirty="0">
                <a:cs typeface="Times New Roman" panose="02020603050405020304" pitchFamily="18" charset="0"/>
              </a:rPr>
              <a:t>мягкой</a:t>
            </a:r>
            <a:r>
              <a:rPr lang="en-US" altLang="ru-RU" sz="12000" dirty="0">
                <a:cs typeface="Times New Roman" panose="02020603050405020304" pitchFamily="18" charset="0"/>
              </a:rPr>
              <a:t> (S3</a:t>
            </a:r>
            <a:r>
              <a:rPr lang="ru-RU" altLang="ru-RU" sz="12000" dirty="0">
                <a:cs typeface="Times New Roman" panose="02020603050405020304" pitchFamily="18" charset="0"/>
              </a:rPr>
              <a:t>)</a:t>
            </a:r>
            <a:r>
              <a:rPr lang="en-US" altLang="ru-RU" sz="12000" dirty="0">
                <a:cs typeface="Times New Roman" panose="02020603050405020304" pitchFamily="18" charset="0"/>
              </a:rPr>
              <a:t> </a:t>
            </a:r>
            <a:r>
              <a:rPr lang="en-US" altLang="ru-RU" sz="12000" dirty="0" smtClean="0">
                <a:cs typeface="Times New Roman" panose="02020603050405020304" pitchFamily="18" charset="0"/>
              </a:rPr>
              <a:t>S2</a:t>
            </a:r>
            <a:r>
              <a:rPr lang="ru-RU" altLang="ru-RU" sz="12000" dirty="0" smtClean="0">
                <a:cs typeface="Times New Roman" panose="02020603050405020304" pitchFamily="18" charset="0"/>
              </a:rPr>
              <a:t> </a:t>
            </a:r>
            <a:r>
              <a:rPr lang="en-US" altLang="ru-RU" sz="12000" dirty="0">
                <a:cs typeface="Times New Roman" panose="02020603050405020304" pitchFamily="18" charset="0"/>
              </a:rPr>
              <a:t>&lt; </a:t>
            </a:r>
            <a:r>
              <a:rPr lang="en-US" altLang="ru-RU" sz="12000" dirty="0" smtClean="0">
                <a:cs typeface="Times New Roman" panose="02020603050405020304" pitchFamily="18" charset="0"/>
              </a:rPr>
              <a:t>S3</a:t>
            </a:r>
            <a:r>
              <a:rPr lang="ru-RU" altLang="ru-RU" sz="12000" dirty="0" smtClean="0">
                <a:cs typeface="Times New Roman" panose="02020603050405020304" pitchFamily="18" charset="0"/>
              </a:rPr>
              <a:t>. </a:t>
            </a:r>
            <a:endParaRPr lang="ru-RU" altLang="ru-RU" sz="120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51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altLang="ru-RU" sz="5100" dirty="0" smtClean="0"/>
          </a:p>
          <a:p>
            <a:pPr>
              <a:buFont typeface="Arial" panose="020B0604020202020204" pitchFamily="34" charset="0"/>
              <a:buNone/>
            </a:pPr>
            <a:endParaRPr lang="ru-RU" alt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71596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36" y="26135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u="sng" dirty="0"/>
              <a:t>Задача 2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00" y="1217735"/>
            <a:ext cx="11017224" cy="4351338"/>
          </a:xfrm>
        </p:spPr>
        <p:txBody>
          <a:bodyPr>
            <a:normAutofit/>
          </a:bodyPr>
          <a:lstStyle/>
          <a:p>
            <a:r>
              <a:rPr lang="ru-RU" b="1" dirty="0" smtClean="0"/>
              <a:t>Итог </a:t>
            </a:r>
            <a:endParaRPr lang="en-US" b="1" dirty="0" smtClean="0"/>
          </a:p>
          <a:p>
            <a:r>
              <a:rPr lang="ru-RU" dirty="0" smtClean="0"/>
              <a:t>Сила </a:t>
            </a:r>
            <a:r>
              <a:rPr lang="ru-RU" dirty="0"/>
              <a:t>давления </a:t>
            </a:r>
            <a:r>
              <a:rPr lang="ru-RU" dirty="0" smtClean="0"/>
              <a:t>одинаковая</a:t>
            </a:r>
            <a:r>
              <a:rPr lang="en-US" dirty="0" smtClean="0"/>
              <a:t> (</a:t>
            </a:r>
            <a:r>
              <a:rPr lang="ru-RU" dirty="0" smtClean="0"/>
              <a:t>е</a:t>
            </a:r>
            <a:r>
              <a:rPr lang="ru-RU" altLang="ru-RU" dirty="0" smtClean="0"/>
              <a:t>сли</a:t>
            </a:r>
            <a:r>
              <a:rPr lang="ru-RU" altLang="ru-RU" b="1" dirty="0" smtClean="0"/>
              <a:t> </a:t>
            </a:r>
            <a:r>
              <a:rPr lang="ru-RU" altLang="ru-RU" dirty="0"/>
              <a:t>Р лося = Р лошади =</a:t>
            </a:r>
            <a:r>
              <a:rPr lang="en-US" altLang="ru-RU" dirty="0"/>
              <a:t>&gt;</a:t>
            </a:r>
            <a:r>
              <a:rPr lang="ru-RU" altLang="ru-RU" dirty="0"/>
              <a:t> </a:t>
            </a:r>
            <a:r>
              <a:rPr lang="en-US" altLang="ru-RU" dirty="0"/>
              <a:t>F </a:t>
            </a:r>
            <a:r>
              <a:rPr lang="ru-RU" altLang="ru-RU" dirty="0"/>
              <a:t>давления лося = </a:t>
            </a:r>
            <a:r>
              <a:rPr lang="en-US" altLang="ru-RU" dirty="0"/>
              <a:t>F </a:t>
            </a:r>
            <a:r>
              <a:rPr lang="ru-RU" altLang="ru-RU" dirty="0"/>
              <a:t>давления </a:t>
            </a:r>
            <a:r>
              <a:rPr lang="ru-RU" altLang="ru-RU" dirty="0" smtClean="0"/>
              <a:t>лошади)</a:t>
            </a:r>
            <a:r>
              <a:rPr lang="ru-RU" dirty="0" smtClean="0"/>
              <a:t>, </a:t>
            </a:r>
            <a:r>
              <a:rPr lang="ru-RU" dirty="0"/>
              <a:t>а площадь соприкосновения разная. </a:t>
            </a:r>
          </a:p>
          <a:p>
            <a:r>
              <a:rPr lang="ru-RU" dirty="0"/>
              <a:t>Чем меньше площадь соприкосновения, тем больше результат действия силы – т.е. давление, </a:t>
            </a:r>
            <a:r>
              <a:rPr lang="ru-RU" dirty="0" smtClean="0"/>
              <a:t>копыто лошади </a:t>
            </a:r>
            <a:r>
              <a:rPr lang="ru-RU" dirty="0"/>
              <a:t>-  </a:t>
            </a:r>
            <a:r>
              <a:rPr lang="ru-RU" dirty="0" smtClean="0"/>
              <a:t>провалилась («проткнуло») болот.</a:t>
            </a:r>
            <a:endParaRPr lang="ru-RU" dirty="0"/>
          </a:p>
          <a:p>
            <a:r>
              <a:rPr lang="ru-RU" dirty="0"/>
              <a:t>Чем больше площадь соприкосновения, тем меньше результат действия силы – т.е. давление</a:t>
            </a:r>
            <a:r>
              <a:rPr lang="ru-RU" dirty="0" smtClean="0"/>
              <a:t>, копыт лося не провалилось </a:t>
            </a:r>
            <a:r>
              <a:rPr lang="ru-RU" smtClean="0"/>
              <a:t>в болото.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61527" y="6344646"/>
            <a:ext cx="25202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Окончание решения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5431827"/>
              </p:ext>
            </p:extLst>
          </p:nvPr>
        </p:nvGraphicFramePr>
        <p:xfrm>
          <a:off x="2171700" y="5591175"/>
          <a:ext cx="1955800" cy="935038"/>
        </p:xfrm>
        <a:graphic>
          <a:graphicData uri="http://schemas.openxmlformats.org/presentationml/2006/ole">
            <p:oleObj spid="_x0000_s17414" name="Уравнение" r:id="rId3" imgW="850680" imgH="4060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01449" y="239118"/>
            <a:ext cx="1459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13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52" y="261676"/>
            <a:ext cx="8499376" cy="1325563"/>
          </a:xfrm>
        </p:spPr>
        <p:txBody>
          <a:bodyPr>
            <a:normAutofit/>
          </a:bodyPr>
          <a:lstStyle/>
          <a:p>
            <a:pPr algn="r"/>
            <a:r>
              <a:rPr lang="ru-RU" sz="2800" b="1" u="sng" dirty="0" smtClean="0"/>
              <a:t>Задача 3</a:t>
            </a:r>
            <a:r>
              <a:rPr lang="ru-RU" sz="4000" dirty="0" smtClean="0"/>
              <a:t>. Давление трактора на почву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763" y="1157564"/>
            <a:ext cx="8568952" cy="10273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Какое давление на почву оказывает гусеничный трактор, если масса трактора равна 3,2тонны, площадь одной гусеницы – 0,8 </a:t>
            </a:r>
            <a:r>
              <a:rPr lang="ru-RU" sz="2400" dirty="0" smtClean="0"/>
              <a:t>м2?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50048" y="2061764"/>
            <a:ext cx="801823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" dirty="0"/>
              <a:t>http://caterteh.ru/wp-content/uploads/2011/08/traktor.jpg</a:t>
            </a:r>
            <a:endParaRPr lang="ru-RU" sz="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9056" y="916110"/>
            <a:ext cx="2661026" cy="19957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6763" y="2767220"/>
            <a:ext cx="10515600" cy="289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Запишите самостоятельно </a:t>
            </a:r>
            <a:r>
              <a:rPr lang="ru-RU" dirty="0" smtClean="0">
                <a:solidFill>
                  <a:srgbClr val="002060"/>
                </a:solidFill>
              </a:rPr>
              <a:t>свое решение.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Дано:</a:t>
            </a:r>
            <a:r>
              <a:rPr lang="ru-RU" dirty="0" smtClean="0"/>
              <a:t>                </a:t>
            </a:r>
            <a:r>
              <a:rPr lang="ru-RU" u="sng" dirty="0" smtClean="0"/>
              <a:t>Си:</a:t>
            </a:r>
            <a:r>
              <a:rPr lang="ru-RU" dirty="0" smtClean="0"/>
              <a:t>                  </a:t>
            </a:r>
            <a:r>
              <a:rPr lang="ru-RU" u="sng" dirty="0" smtClean="0"/>
              <a:t>Физическое явление</a:t>
            </a:r>
            <a:r>
              <a:rPr lang="ru-RU" dirty="0" smtClean="0"/>
              <a:t>:        </a:t>
            </a:r>
            <a:r>
              <a:rPr lang="ru-RU" u="sng" dirty="0" smtClean="0"/>
              <a:t>Решение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ариант решения для проверки</a:t>
            </a:r>
            <a:endParaRPr lang="ru-RU" dirty="0"/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5791" y="5457243"/>
            <a:ext cx="799922" cy="622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Выгнутая вправо стрелка 8"/>
          <p:cNvSpPr/>
          <p:nvPr/>
        </p:nvSpPr>
        <p:spPr>
          <a:xfrm>
            <a:off x="4485713" y="5218894"/>
            <a:ext cx="784254" cy="622374"/>
          </a:xfrm>
          <a:prstGeom prst="curvedLeftArrow">
            <a:avLst>
              <a:gd name="adj1" fmla="val 0"/>
              <a:gd name="adj2" fmla="val 59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1073" y="6021288"/>
            <a:ext cx="711800" cy="706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2435" y="6021288"/>
            <a:ext cx="737647" cy="715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401449" y="239118"/>
            <a:ext cx="1459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678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оформления расчётной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Выписать краткое условие задачи</a:t>
            </a:r>
          </a:p>
          <a:p>
            <a:pPr marL="0" indent="0">
              <a:buNone/>
            </a:pPr>
            <a:r>
              <a:rPr lang="ru-RU" dirty="0" smtClean="0"/>
              <a:t>2. Перевести в систему СИ</a:t>
            </a:r>
          </a:p>
          <a:p>
            <a:pPr marL="0" indent="0">
              <a:buNone/>
            </a:pPr>
            <a:r>
              <a:rPr lang="ru-RU" dirty="0" smtClean="0"/>
              <a:t>3. Описать модель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2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32" y="289080"/>
            <a:ext cx="8426152" cy="1325563"/>
          </a:xfrm>
        </p:spPr>
        <p:txBody>
          <a:bodyPr>
            <a:normAutofit/>
          </a:bodyPr>
          <a:lstStyle/>
          <a:p>
            <a:pPr algn="r"/>
            <a:r>
              <a:rPr lang="ru-RU" sz="2800" b="1" u="sng" dirty="0"/>
              <a:t>Задача </a:t>
            </a:r>
            <a:r>
              <a:rPr lang="ru-RU" sz="2800" b="1" u="sng" dirty="0" smtClean="0"/>
              <a:t>3.</a:t>
            </a:r>
            <a:r>
              <a:rPr lang="ru-RU" sz="4000" dirty="0" smtClean="0"/>
              <a:t>  Давление </a:t>
            </a:r>
            <a:r>
              <a:rPr lang="ru-RU" sz="4000" dirty="0"/>
              <a:t>трактора на почву </a:t>
            </a:r>
            <a:r>
              <a:rPr lang="ru-RU" sz="3200" dirty="0" smtClean="0"/>
              <a:t>(решение)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9279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Дано:</a:t>
            </a:r>
            <a:r>
              <a:rPr lang="ru-RU" dirty="0" smtClean="0"/>
              <a:t>                </a:t>
            </a:r>
            <a:r>
              <a:rPr lang="ru-RU" u="sng" dirty="0" smtClean="0"/>
              <a:t>Си:</a:t>
            </a:r>
            <a:r>
              <a:rPr lang="ru-RU" dirty="0" smtClean="0"/>
              <a:t>           </a:t>
            </a:r>
            <a:r>
              <a:rPr lang="ru-RU" u="sng" dirty="0" smtClean="0"/>
              <a:t>Физическое явление</a:t>
            </a:r>
            <a:r>
              <a:rPr lang="ru-RU" dirty="0" smtClean="0"/>
              <a:t>:        </a:t>
            </a:r>
            <a:r>
              <a:rPr lang="ru-RU" u="sng" dirty="0" smtClean="0"/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5989114"/>
              </p:ext>
            </p:extLst>
          </p:nvPr>
        </p:nvGraphicFramePr>
        <p:xfrm>
          <a:off x="4697608" y="3304024"/>
          <a:ext cx="1717675" cy="887413"/>
        </p:xfrm>
        <a:graphic>
          <a:graphicData uri="http://schemas.openxmlformats.org/presentationml/2006/ole">
            <p:oleObj spid="_x0000_s9414" name="Уравнение" r:id="rId3" imgW="761760" imgH="39348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9356981"/>
              </p:ext>
            </p:extLst>
          </p:nvPr>
        </p:nvGraphicFramePr>
        <p:xfrm>
          <a:off x="4570909" y="4259984"/>
          <a:ext cx="3721100" cy="1546225"/>
        </p:xfrm>
        <a:graphic>
          <a:graphicData uri="http://schemas.openxmlformats.org/presentationml/2006/ole">
            <p:oleObj spid="_x0000_s9415" name="Уравнение" r:id="rId4" imgW="1650960" imgH="685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9682533"/>
              </p:ext>
            </p:extLst>
          </p:nvPr>
        </p:nvGraphicFramePr>
        <p:xfrm>
          <a:off x="680887" y="2320499"/>
          <a:ext cx="3149600" cy="2347913"/>
        </p:xfrm>
        <a:graphic>
          <a:graphicData uri="http://schemas.openxmlformats.org/presentationml/2006/ole">
            <p:oleObj spid="_x0000_s9416" name="Уравнение" r:id="rId5" imgW="1396800" imgH="104112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4180666"/>
              </p:ext>
            </p:extLst>
          </p:nvPr>
        </p:nvGraphicFramePr>
        <p:xfrm>
          <a:off x="8293100" y="2462213"/>
          <a:ext cx="3779838" cy="944562"/>
        </p:xfrm>
        <a:graphic>
          <a:graphicData uri="http://schemas.openxmlformats.org/presentationml/2006/ole">
            <p:oleObj spid="_x0000_s9417" name="Уравнение" r:id="rId6" imgW="1676160" imgH="419040" progId="Equation.3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351584" y="1893046"/>
            <a:ext cx="0" cy="3048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0887" y="4178996"/>
            <a:ext cx="1656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087888" y="2767263"/>
            <a:ext cx="1584176" cy="7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01184" y="2376247"/>
            <a:ext cx="770910" cy="398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>
            <a:off x="5886639" y="2775081"/>
            <a:ext cx="0" cy="5786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4511396"/>
              </p:ext>
            </p:extLst>
          </p:nvPr>
        </p:nvGraphicFramePr>
        <p:xfrm>
          <a:off x="5009278" y="5870844"/>
          <a:ext cx="1374775" cy="973137"/>
        </p:xfrm>
        <a:graphic>
          <a:graphicData uri="http://schemas.openxmlformats.org/presentationml/2006/ole">
            <p:oleObj spid="_x0000_s9418" name="Уравнение" r:id="rId7" imgW="609480" imgH="43164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5318514"/>
              </p:ext>
            </p:extLst>
          </p:nvPr>
        </p:nvGraphicFramePr>
        <p:xfrm>
          <a:off x="5991913" y="2973273"/>
          <a:ext cx="300087" cy="400116"/>
        </p:xfrm>
        <a:graphic>
          <a:graphicData uri="http://schemas.openxmlformats.org/presentationml/2006/ole">
            <p:oleObj spid="_x0000_s9419" name="Уравнение" r:id="rId8" imgW="152280" imgH="203040" progId="Equation.3">
              <p:embed/>
            </p:oleObj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8256240" y="2073616"/>
            <a:ext cx="0" cy="471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35760" y="1957646"/>
            <a:ext cx="0" cy="291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78636" y="2399110"/>
            <a:ext cx="492273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2.</a:t>
            </a:r>
          </a:p>
          <a:p>
            <a:endParaRPr lang="ru-RU" sz="2400" dirty="0"/>
          </a:p>
          <a:p>
            <a:r>
              <a:rPr lang="ru-RU" sz="2400" dirty="0" smtClean="0"/>
              <a:t>3.</a:t>
            </a:r>
          </a:p>
          <a:p>
            <a:endParaRPr lang="ru-RU" sz="1100" dirty="0"/>
          </a:p>
          <a:p>
            <a:r>
              <a:rPr lang="ru-RU" sz="2400" dirty="0" smtClean="0"/>
              <a:t>4.</a:t>
            </a:r>
          </a:p>
          <a:p>
            <a:endParaRPr lang="ru-RU" sz="1050" dirty="0" smtClean="0"/>
          </a:p>
          <a:p>
            <a:r>
              <a:rPr lang="ru-RU" sz="2400" dirty="0" smtClean="0"/>
              <a:t>5.</a:t>
            </a:r>
          </a:p>
          <a:p>
            <a:endParaRPr lang="ru-RU" sz="2400" dirty="0" smtClean="0"/>
          </a:p>
          <a:p>
            <a:r>
              <a:rPr lang="ru-RU" sz="2400" dirty="0" smtClean="0"/>
              <a:t>6.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560496" y="3234437"/>
            <a:ext cx="1425827" cy="536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760296" y="4077072"/>
            <a:ext cx="283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Ответ: 20000Па, давление трактора на почву</a:t>
            </a:r>
            <a:endParaRPr lang="ru-RU" sz="2400" dirty="0"/>
          </a:p>
        </p:txBody>
      </p:sp>
      <p:pic>
        <p:nvPicPr>
          <p:cNvPr id="33" name="Рисунок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2435" y="6021288"/>
            <a:ext cx="737647" cy="715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Рисунок 3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79782" y="6021288"/>
            <a:ext cx="703298" cy="697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8936409" y="5412243"/>
            <a:ext cx="25202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Окончание решения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1449" y="239118"/>
            <a:ext cx="1459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7785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30" y="2260400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На любой </a:t>
            </a:r>
            <a:r>
              <a:rPr lang="ru-RU" dirty="0" smtClean="0"/>
              <a:t>странице </a:t>
            </a:r>
            <a:r>
              <a:rPr lang="ru-RU" dirty="0"/>
              <a:t>презентации </a:t>
            </a:r>
            <a:r>
              <a:rPr lang="ru-RU" dirty="0" smtClean="0"/>
              <a:t>нажав смайлик                                </a:t>
            </a:r>
            <a:r>
              <a:rPr lang="ru-RU" dirty="0"/>
              <a:t>вернетесь  на слайд  «</a:t>
            </a:r>
            <a:r>
              <a:rPr lang="ru-RU" dirty="0" smtClean="0"/>
              <a:t>Содержание» </a:t>
            </a:r>
          </a:p>
          <a:p>
            <a:endParaRPr lang="ru-RU" dirty="0"/>
          </a:p>
          <a:p>
            <a:r>
              <a:rPr lang="ru-RU" dirty="0" smtClean="0"/>
              <a:t>Перейти к «Теории»                                             Перейти  к «Задачам»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2979453" y="4149080"/>
            <a:ext cx="1096342" cy="888148"/>
          </a:xfrm>
          <a:prstGeom prst="curvedLeftArrow">
            <a:avLst>
              <a:gd name="adj1" fmla="val 0"/>
              <a:gd name="adj2" fmla="val 59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10019071" y="4293098"/>
            <a:ext cx="1096342" cy="888148"/>
          </a:xfrm>
          <a:prstGeom prst="curvedLeftArrow">
            <a:avLst>
              <a:gd name="adj1" fmla="val 0"/>
              <a:gd name="adj2" fmla="val 59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1" t="17466" r="9934" b="15581"/>
          <a:stretch/>
        </p:blipFill>
        <p:spPr>
          <a:xfrm>
            <a:off x="1066190" y="4293098"/>
            <a:ext cx="1747087" cy="1488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1" t="17466" r="9934" b="15581"/>
          <a:stretch/>
        </p:blipFill>
        <p:spPr>
          <a:xfrm>
            <a:off x="8219169" y="4523423"/>
            <a:ext cx="1747087" cy="1488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326" y="710888"/>
            <a:ext cx="1747087" cy="1695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79961" y="495041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pic>
        <p:nvPicPr>
          <p:cNvPr id="12" name="Рисунок 1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1" t="17466" r="9934" b="15581"/>
          <a:stretch/>
        </p:blipFill>
        <p:spPr>
          <a:xfrm>
            <a:off x="5310041" y="5424670"/>
            <a:ext cx="837441" cy="713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Выгнутая вправо стрелка 12"/>
          <p:cNvSpPr/>
          <p:nvPr/>
        </p:nvSpPr>
        <p:spPr>
          <a:xfrm>
            <a:off x="6197417" y="5313305"/>
            <a:ext cx="378421" cy="468053"/>
          </a:xfrm>
          <a:prstGeom prst="curvedLeftArrow">
            <a:avLst>
              <a:gd name="adj1" fmla="val 0"/>
              <a:gd name="adj2" fmla="val 59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1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30" y="116633"/>
            <a:ext cx="10515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Теория. Давление </a:t>
            </a:r>
            <a:r>
              <a:rPr lang="ru-RU" dirty="0"/>
              <a:t>твердых </a:t>
            </a:r>
            <a:r>
              <a:rPr lang="ru-RU" dirty="0" smtClean="0"/>
              <a:t>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724" y="1465301"/>
            <a:ext cx="4023293" cy="74412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6246359"/>
            <a:ext cx="6096000" cy="1231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" dirty="0"/>
              <a:t>https://st2.depositphotos.com/1104517/11918/v/950/depositphotos_119185930-stock-illustration-emoticon-with-big-toothy-smile.jpg</a:t>
            </a:r>
          </a:p>
        </p:txBody>
      </p:sp>
      <p:pic>
        <p:nvPicPr>
          <p:cNvPr id="7" name="Рисунок 6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151" y="1233700"/>
            <a:ext cx="1251249" cy="1351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Выгнутая вправо стрелка 9"/>
          <p:cNvSpPr/>
          <p:nvPr/>
        </p:nvSpPr>
        <p:spPr>
          <a:xfrm>
            <a:off x="2282728" y="1005646"/>
            <a:ext cx="1622197" cy="927729"/>
          </a:xfrm>
          <a:prstGeom prst="curvedLeftArrow">
            <a:avLst>
              <a:gd name="adj1" fmla="val 0"/>
              <a:gd name="adj2" fmla="val 59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544" y="5636903"/>
            <a:ext cx="1069104" cy="1037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6130" y="4520860"/>
            <a:ext cx="4236092" cy="15696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/>
              <a:t>1 </a:t>
            </a:r>
            <a:r>
              <a:rPr lang="ru-RU" sz="2400" i="1" dirty="0" smtClean="0"/>
              <a:t>занятие</a:t>
            </a:r>
            <a:endParaRPr lang="ru-RU" sz="2400" i="1" dirty="0"/>
          </a:p>
          <a:p>
            <a:r>
              <a:rPr lang="ru-RU" sz="2400" i="1" dirty="0"/>
              <a:t>Давление и сила давления. Передача давления твердым телом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17426" y="1041849"/>
            <a:ext cx="71112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sz="2400" dirty="0">
                <a:hlinkClick r:id="rId6" action="ppaction://hlinksldjump"/>
              </a:rPr>
              <a:t>Что означает термин давление (давление тел)в физике?</a:t>
            </a:r>
            <a:endParaRPr lang="ru-RU" alt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sz="2400" dirty="0">
                <a:hlinkClick r:id="rId7" action="ppaction://hlinksldjump"/>
              </a:rPr>
              <a:t>Как вычислить давление? Единицы давления</a:t>
            </a:r>
            <a:endParaRPr lang="ru-RU" alt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sz="2400" dirty="0">
                <a:hlinkClick r:id="rId8" action="ppaction://hlinksldjump"/>
              </a:rPr>
              <a:t>Куда оказывают давление твердые тела? Как направлена сила давления</a:t>
            </a:r>
            <a:r>
              <a:rPr lang="ru-RU" altLang="ru-RU" sz="2400" dirty="0" smtClean="0">
                <a:hlinkClick r:id="rId8" action="ppaction://hlinksldjump"/>
              </a:rPr>
              <a:t>?</a:t>
            </a:r>
            <a:endParaRPr lang="ru-RU" alt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sz="2400" dirty="0">
                <a:hlinkClick r:id="rId9" action="ppaction://hlinksldjump"/>
              </a:rPr>
              <a:t>Способ 1</a:t>
            </a:r>
            <a:endParaRPr lang="ru-RU" alt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sz="2400" dirty="0">
                <a:hlinkClick r:id="rId10" action="ppaction://hlinksldjump"/>
              </a:rPr>
              <a:t>Способ 2 </a:t>
            </a:r>
            <a:endParaRPr lang="ru-RU" alt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sz="2400" dirty="0" smtClean="0">
                <a:hlinkClick r:id="rId11" action="ppaction://hlinksldjump"/>
              </a:rPr>
              <a:t>Способ 3</a:t>
            </a:r>
            <a:r>
              <a:rPr lang="ru-RU" altLang="ru-RU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400" dirty="0" smtClean="0">
                <a:hlinkClick r:id="rId12" action="ppaction://hlinksldjump"/>
              </a:rPr>
              <a:t>Мысленный эксперимент</a:t>
            </a:r>
            <a:endParaRPr lang="ru-RU" alt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hlinkClick r:id="rId13" action="ppaction://hlinksldjump"/>
              </a:rPr>
              <a:t>Применение </a:t>
            </a:r>
            <a:r>
              <a:rPr lang="ru-RU" sz="2400" dirty="0">
                <a:hlinkClick r:id="rId13" action="ppaction://hlinksldjump"/>
              </a:rPr>
              <a:t>в быту и технике регулирования давления твёрдых тел при изменения площади соприкосновения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ru-RU" altLang="ru-RU" sz="2400" dirty="0"/>
          </a:p>
        </p:txBody>
      </p:sp>
      <p:pic>
        <p:nvPicPr>
          <p:cNvPr id="19" name="Рисунок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6360" y="5586464"/>
            <a:ext cx="1089340" cy="1080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88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15480" y="91993"/>
            <a:ext cx="9084047" cy="13134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означает термин давление</a:t>
            </a:r>
            <a:b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3600" dirty="0" smtClean="0"/>
              <a:t>(давление </a:t>
            </a:r>
            <a:r>
              <a:rPr lang="ru-RU" altLang="ru-RU" sz="3600" dirty="0"/>
              <a:t>тел</a:t>
            </a:r>
            <a:r>
              <a:rPr lang="ru-RU" altLang="ru-RU" sz="3600" dirty="0" smtClean="0"/>
              <a:t>) </a:t>
            </a: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физике?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608" y="5836433"/>
            <a:ext cx="10873208" cy="1080590"/>
          </a:xfrm>
        </p:spPr>
        <p:txBody>
          <a:bodyPr/>
          <a:lstStyle/>
          <a:p>
            <a:r>
              <a:rPr lang="ru-RU" altLang="ru-RU" sz="2400" i="1" dirty="0" smtClean="0">
                <a:cs typeface="Times New Roman" panose="02020603050405020304" pitchFamily="18" charset="0"/>
              </a:rPr>
              <a:t>Внимательно рассмотрите рисунки. </a:t>
            </a:r>
          </a:p>
          <a:p>
            <a:pPr marL="0" indent="0">
              <a:buNone/>
            </a:pPr>
            <a:r>
              <a:rPr lang="ru-RU" altLang="ru-RU" sz="2400" i="1" dirty="0" smtClean="0">
                <a:cs typeface="Times New Roman" panose="02020603050405020304" pitchFamily="18" charset="0"/>
              </a:rPr>
              <a:t>Они помогут Вам сформулировать ответ</a:t>
            </a:r>
          </a:p>
          <a:p>
            <a:endParaRPr lang="ru-RU" altLang="ru-RU" dirty="0" smtClean="0">
              <a:cs typeface="Times New Roman" panose="02020603050405020304" pitchFamily="18" charset="0"/>
            </a:endParaRPr>
          </a:p>
        </p:txBody>
      </p:sp>
      <p:pic>
        <p:nvPicPr>
          <p:cNvPr id="18434" name="Picture 2" descr="Разрезание фруктового ножа на доске стоковое фото ©Zdyma4 90931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0" y="2950839"/>
            <a:ext cx="2592288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От чего ветер дует?...&amp;quot; | unk_energy | Яндекс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198" y="2977817"/>
            <a:ext cx="4140275" cy="25359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Что такое ветер и почему он воет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041" y="2883928"/>
            <a:ext cx="4249861" cy="26591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7166" y="5792579"/>
            <a:ext cx="703592" cy="819864"/>
          </a:xfrm>
          <a:prstGeom prst="rect">
            <a:avLst/>
          </a:prstGeom>
        </p:spPr>
      </p:pic>
      <p:pic>
        <p:nvPicPr>
          <p:cNvPr id="2" name="Рисунок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58087" y="5805264"/>
            <a:ext cx="918178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150488" y="1405456"/>
            <a:ext cx="10585176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 </a:t>
            </a:r>
            <a:r>
              <a:rPr lang="ru-RU" altLang="ru-RU" b="1" dirty="0" smtClean="0">
                <a:cs typeface="Times New Roman" panose="02020603050405020304" pitchFamily="18" charset="0"/>
              </a:rPr>
              <a:t>Давление</a:t>
            </a:r>
            <a:r>
              <a:rPr lang="ru-RU" altLang="ru-RU" dirty="0" smtClean="0">
                <a:cs typeface="Times New Roman" panose="02020603050405020304" pitchFamily="18" charset="0"/>
              </a:rPr>
              <a:t> - это физическая величина, характеризующая </a:t>
            </a:r>
          </a:p>
          <a:p>
            <a:r>
              <a:rPr lang="ru-RU" altLang="ru-RU" dirty="0" smtClean="0">
                <a:cs typeface="Times New Roman" panose="02020603050405020304" pitchFamily="18" charset="0"/>
              </a:rPr>
              <a:t>интенсивность механического воздействия первого тела (первой среды) на поверхность второго  тела (второй среды)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6765" y="5846975"/>
            <a:ext cx="860274" cy="834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899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7331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2721 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Задачи. Давление твердых тел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8" y="1861802"/>
            <a:ext cx="4105672" cy="1387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Давление твердых тел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6246359"/>
            <a:ext cx="6096000" cy="1231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" dirty="0"/>
              <a:t>https://st2.depositphotos.com/1104517/11918/v/950/depositphotos_119185930-stock-illustration-emoticon-with-big-toothy-smile.jpg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2352000" y="2361005"/>
            <a:ext cx="1096342" cy="888148"/>
          </a:xfrm>
          <a:prstGeom prst="curvedLeftArrow">
            <a:avLst>
              <a:gd name="adj1" fmla="val 0"/>
              <a:gd name="adj2" fmla="val 59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82" y="2581494"/>
            <a:ext cx="1135722" cy="112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568" y="5964230"/>
            <a:ext cx="797605" cy="773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298268" y="1690688"/>
            <a:ext cx="7032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Times New Roman" panose="02020603050405020304" pitchFamily="18" charset="0"/>
                <a:hlinkClick r:id="rId6" action="ppaction://hlinksldjump"/>
              </a:rPr>
              <a:t>Как </a:t>
            </a:r>
            <a:r>
              <a:rPr lang="ru-RU" sz="2400" dirty="0">
                <a:cs typeface="Times New Roman" panose="02020603050405020304" pitchFamily="18" charset="0"/>
                <a:hlinkClick r:id="rId6" action="ppaction://hlinksldjump"/>
              </a:rPr>
              <a:t>сформулировать  ответ на вопрос качественной задачи?</a:t>
            </a:r>
            <a:endParaRPr lang="ru-RU" sz="2400" dirty="0" smtClean="0">
              <a:hlinkClick r:id="rId7" action="ppaction://hlinksldjump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hlinkClick r:id="rId7" action="ppaction://hlinksldjump"/>
              </a:rPr>
              <a:t> Задача 1. «Прогулка братьев»</a:t>
            </a:r>
            <a:r>
              <a:rPr lang="ru-RU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i="1" dirty="0" smtClean="0"/>
              <a:t>(на трех слайдах, качественная)</a:t>
            </a:r>
            <a:endParaRPr lang="ru-RU" sz="2400" dirty="0" smtClean="0">
              <a:hlinkClick r:id="rId8" action="ppaction://hlinksldjump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hlinkClick r:id="rId8" action="ppaction://hlinksldjump"/>
              </a:rPr>
              <a:t>Задача 2. «Эволюция лошади и лося»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 smtClean="0"/>
              <a:t>(</a:t>
            </a:r>
            <a:r>
              <a:rPr lang="ru-RU" sz="2400" i="1" dirty="0"/>
              <a:t>на трех слайдах, качественная</a:t>
            </a:r>
            <a:r>
              <a:rPr lang="ru-RU" sz="2400" i="1" dirty="0" smtClean="0"/>
              <a:t>)</a:t>
            </a:r>
            <a:endParaRPr lang="ru-RU" sz="2400" dirty="0" smtClean="0">
              <a:hlinkClick r:id="rId9" action="ppaction://hlinksldjump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hlinkClick r:id="rId9" action="ppaction://hlinksldjump"/>
              </a:rPr>
              <a:t>Задача 3. «Давление </a:t>
            </a:r>
            <a:r>
              <a:rPr lang="ru-RU" sz="2400" dirty="0">
                <a:hlinkClick r:id="rId9" action="ppaction://hlinksldjump"/>
              </a:rPr>
              <a:t>трактора на </a:t>
            </a:r>
            <a:r>
              <a:rPr lang="ru-RU" sz="2400" dirty="0" smtClean="0">
                <a:hlinkClick r:id="rId9" action="ppaction://hlinksldjump"/>
              </a:rPr>
              <a:t>почву»</a:t>
            </a:r>
            <a:r>
              <a:rPr lang="ru-RU" sz="2400" dirty="0" smtClean="0"/>
              <a:t> (на двух слайдах, </a:t>
            </a:r>
            <a:r>
              <a:rPr lang="ru-RU" sz="2400" i="1" dirty="0"/>
              <a:t>р</a:t>
            </a:r>
            <a:r>
              <a:rPr lang="ru-RU" sz="2400" i="1" dirty="0" smtClean="0"/>
              <a:t>асчетная)</a:t>
            </a:r>
          </a:p>
        </p:txBody>
      </p:sp>
      <p:pic>
        <p:nvPicPr>
          <p:cNvPr id="4" name="Рисунок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64447" y="5871554"/>
            <a:ext cx="936639" cy="9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7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2404601"/>
              </p:ext>
            </p:extLst>
          </p:nvPr>
        </p:nvGraphicFramePr>
        <p:xfrm>
          <a:off x="7265806" y="1826678"/>
          <a:ext cx="4097337" cy="869950"/>
        </p:xfrm>
        <a:graphic>
          <a:graphicData uri="http://schemas.openxmlformats.org/presentationml/2006/ole">
            <p:oleObj spid="_x0000_s16398" name="Уравнение" r:id="rId3" imgW="1854000" imgH="393480" progId="Equation.3">
              <p:embed/>
            </p:oleObj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48961" y="410782"/>
            <a:ext cx="5284349" cy="14890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800" b="1" dirty="0" smtClean="0"/>
              <a:t>1</a:t>
            </a:r>
            <a:r>
              <a:rPr lang="ru-RU" altLang="ru-RU" sz="2800" b="1" dirty="0" smtClean="0"/>
              <a:t>. Как </a:t>
            </a:r>
            <a:r>
              <a:rPr lang="ru-RU" altLang="ru-RU" sz="2800" b="1" dirty="0"/>
              <a:t>вычислить </a:t>
            </a:r>
            <a:r>
              <a:rPr lang="ru-RU" altLang="ru-RU" sz="2800" b="1" dirty="0" smtClean="0"/>
              <a:t>давление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твёрдого  тела? </a:t>
            </a:r>
            <a:r>
              <a:rPr lang="ru-RU" altLang="ru-RU" sz="2400" b="1" i="1" dirty="0" smtClean="0"/>
              <a:t>(написать формулу)</a:t>
            </a:r>
            <a:endParaRPr lang="ru-RU" altLang="ru-RU" sz="2400" b="1" i="1" dirty="0"/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441826746"/>
              </p:ext>
            </p:extLst>
          </p:nvPr>
        </p:nvGraphicFramePr>
        <p:xfrm>
          <a:off x="1602362" y="1981571"/>
          <a:ext cx="1717675" cy="873125"/>
        </p:xfrm>
        <a:graphic>
          <a:graphicData uri="http://schemas.openxmlformats.org/presentationml/2006/ole">
            <p:oleObj spid="_x0000_s16399" name="Уравнение" r:id="rId4" imgW="799920" imgH="406080" progId="Equation.3">
              <p:embed/>
            </p:oleObj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80906" y="1910944"/>
            <a:ext cx="2160588" cy="1008062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601872" y="744543"/>
            <a:ext cx="5261902" cy="6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>
                <a:latin typeface="+mj-lt"/>
                <a:ea typeface="+mj-ea"/>
                <a:cs typeface="+mj-cs"/>
              </a:rPr>
              <a:t>3</a:t>
            </a:r>
            <a:r>
              <a:rPr lang="ru-RU" altLang="ru-RU" sz="2800" b="1" dirty="0" smtClean="0">
                <a:latin typeface="+mj-lt"/>
                <a:ea typeface="+mj-ea"/>
                <a:cs typeface="+mj-cs"/>
              </a:rPr>
              <a:t>. Единицы </a:t>
            </a:r>
            <a:r>
              <a:rPr lang="ru-RU" altLang="ru-RU" sz="2800" b="1" dirty="0">
                <a:latin typeface="+mj-lt"/>
                <a:ea typeface="+mj-ea"/>
                <a:cs typeface="+mj-cs"/>
              </a:rPr>
              <a:t>измерения  давления</a:t>
            </a:r>
            <a:r>
              <a:rPr lang="ru-RU" altLang="ru-RU" sz="2800" b="1" dirty="0">
                <a:latin typeface="+mj-lt"/>
              </a:rPr>
              <a:t>: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78" y="40200"/>
            <a:ext cx="956955" cy="1115096"/>
          </a:xfrm>
          <a:prstGeom prst="rect">
            <a:avLst/>
          </a:prstGeom>
        </p:spPr>
      </p:pic>
      <p:pic>
        <p:nvPicPr>
          <p:cNvPr id="33" name="Рисунок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2513" y="5725068"/>
            <a:ext cx="1001261" cy="97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96400" y="5765228"/>
            <a:ext cx="918178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0" y="3286124"/>
            <a:ext cx="5284349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/>
              <a:t> 2. Прочитать «формулу» словами</a:t>
            </a:r>
            <a:br>
              <a:rPr lang="ru-RU" altLang="ru-RU" sz="2800" b="1" dirty="0" smtClean="0"/>
            </a:br>
            <a:endParaRPr lang="ru-RU" altLang="ru-RU" sz="2800" b="1" dirty="0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810380" y="3286124"/>
            <a:ext cx="5261902" cy="6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>
                <a:latin typeface="+mj-lt"/>
                <a:ea typeface="+mj-ea"/>
                <a:cs typeface="+mj-cs"/>
              </a:rPr>
              <a:t>4</a:t>
            </a:r>
            <a:r>
              <a:rPr lang="ru-RU" altLang="ru-RU" sz="2800" b="1" dirty="0" smtClean="0">
                <a:latin typeface="+mj-lt"/>
                <a:ea typeface="+mj-ea"/>
                <a:cs typeface="+mj-cs"/>
              </a:rPr>
              <a:t>.Физичесий смысл единицы  Па</a:t>
            </a:r>
            <a:r>
              <a:rPr lang="ru-RU" altLang="ru-RU" sz="2800" b="1" dirty="0" smtClean="0">
                <a:latin typeface="+mj-lt"/>
              </a:rPr>
              <a:t>: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380960" y="3929066"/>
            <a:ext cx="4933618" cy="24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2000" b="1" u="sng" dirty="0" smtClean="0">
                <a:latin typeface="+mj-lt"/>
              </a:rPr>
              <a:t>Давление</a:t>
            </a:r>
            <a:r>
              <a:rPr lang="ru-RU" altLang="ru-RU" sz="2000" dirty="0" smtClean="0">
                <a:latin typeface="+mj-lt"/>
              </a:rPr>
              <a:t> - физическая </a:t>
            </a:r>
            <a:r>
              <a:rPr lang="ru-RU" altLang="ru-RU" sz="2000" dirty="0">
                <a:latin typeface="+mj-lt"/>
              </a:rPr>
              <a:t>величина, </a:t>
            </a:r>
            <a:r>
              <a:rPr lang="ru-RU" altLang="ru-RU" sz="2000" dirty="0" smtClean="0">
                <a:latin typeface="+mj-lt"/>
              </a:rPr>
              <a:t>равная. </a:t>
            </a:r>
            <a:r>
              <a:rPr lang="ru-RU" altLang="ru-RU" sz="2000" dirty="0">
                <a:latin typeface="+mj-lt"/>
              </a:rPr>
              <a:t>отношению силы, действующей перпендикулярно поверхности, к площади этой поверхности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81818" y="3857628"/>
            <a:ext cx="4933618" cy="24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2000" dirty="0" smtClean="0">
                <a:latin typeface="+mj-lt"/>
              </a:rPr>
              <a:t>За единицу давления принимают такое давление , которое производит сила в1Н, действующая на поверхность площадью на 1м2 перпендикулярно этой поверхности</a:t>
            </a:r>
            <a:endParaRPr lang="ru-RU" alt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8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68" y="3751436"/>
            <a:ext cx="6681651" cy="1847218"/>
          </a:xfrm>
          <a:prstGeom prst="rect">
            <a:avLst/>
          </a:prstGeom>
        </p:spPr>
      </p:pic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920362" y="2899500"/>
            <a:ext cx="8932764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/>
              <a:t>5. Покажите на рисунке направление силы давления</a:t>
            </a:r>
            <a:endParaRPr lang="ru-RU" altLang="ru-RU" sz="2800" b="1" dirty="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2641959" y="5019432"/>
            <a:ext cx="567723" cy="229344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2977111" y="5154617"/>
            <a:ext cx="309762" cy="6127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6473437" y="5061697"/>
            <a:ext cx="6492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4908445" y="4442787"/>
            <a:ext cx="646919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300420" y="4429217"/>
            <a:ext cx="7416" cy="503553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5231904" y="3678962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8358769" y="4725144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6805646" y="5072239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3210654" y="5301583"/>
                <a:ext cx="45320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54" y="5301583"/>
                <a:ext cx="453201" cy="506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6744072" y="5301583"/>
                <a:ext cx="45320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5301583"/>
                <a:ext cx="453201" cy="506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8438089" y="4310156"/>
                <a:ext cx="48763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ru-RU" sz="2400"/>
                            <m:t> 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089" y="4310156"/>
                <a:ext cx="487634" cy="5064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5226833" y="3803735"/>
                <a:ext cx="487633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ru-RU" sz="2400"/>
                            <m:t> 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33" y="3803735"/>
                <a:ext cx="487633" cy="506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65190" y="2006055"/>
            <a:ext cx="11560815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b="13882"/>
          <a:stretch/>
        </p:blipFill>
        <p:spPr>
          <a:xfrm>
            <a:off x="1602803" y="1163390"/>
            <a:ext cx="2137758" cy="9419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1095" y="1555180"/>
            <a:ext cx="1432988" cy="8614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08" y="295739"/>
            <a:ext cx="956955" cy="1115096"/>
          </a:xfrm>
          <a:prstGeom prst="rect">
            <a:avLst/>
          </a:prstGeom>
        </p:spPr>
      </p:pic>
      <p:pic>
        <p:nvPicPr>
          <p:cNvPr id="33" name="Рисунок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2513" y="5725068"/>
            <a:ext cx="1001261" cy="97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37589" y="5734463"/>
            <a:ext cx="918178" cy="89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792" y="377458"/>
            <a:ext cx="9861702" cy="1139825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/>
              <a:t>5</a:t>
            </a:r>
            <a:r>
              <a:rPr lang="ru-RU" altLang="ru-RU" sz="3100" b="1" dirty="0" smtClean="0"/>
              <a:t>. </a:t>
            </a:r>
            <a:r>
              <a:rPr lang="ru-RU" altLang="ru-RU" sz="3100" b="1" dirty="0"/>
              <a:t>Куда оказывают давление твердые тела? </a:t>
            </a:r>
            <a:r>
              <a:rPr lang="ru-RU" altLang="ru-RU" sz="3100" b="1" dirty="0" smtClean="0"/>
              <a:t/>
            </a:r>
            <a:br>
              <a:rPr lang="ru-RU" altLang="ru-RU" sz="3100" b="1" dirty="0" smtClean="0"/>
            </a:br>
            <a:r>
              <a:rPr lang="ru-RU" altLang="ru-RU" sz="3100" b="1" dirty="0" smtClean="0"/>
              <a:t>                                                         Как </a:t>
            </a:r>
            <a:r>
              <a:rPr lang="ru-RU" altLang="ru-RU" sz="3100" b="1" dirty="0"/>
              <a:t>направлена сила давления?</a:t>
            </a:r>
            <a:br>
              <a:rPr lang="ru-RU" altLang="ru-RU" sz="3100" b="1" dirty="0"/>
            </a:b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xmlns="" val="9657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animBg="1"/>
      <p:bldP spid="9239" grpId="0" animBg="1"/>
      <p:bldP spid="9240" grpId="0" animBg="1"/>
      <p:bldP spid="32" grpId="0" animBg="1"/>
      <p:bldP spid="9242" grpId="0" animBg="1"/>
      <p:bldP spid="9236" grpId="0" animBg="1"/>
      <p:bldP spid="9238" grpId="0" animBg="1"/>
      <p:bldP spid="9237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1325" y="35647"/>
            <a:ext cx="10972800" cy="113982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1: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1211" y="4095600"/>
            <a:ext cx="10040002" cy="21212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sz="3200" dirty="0">
                <a:cs typeface="Times New Roman" panose="02020603050405020304" pitchFamily="18" charset="0"/>
              </a:rPr>
              <a:t>Что вы видите на фотографиях?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200" dirty="0">
                <a:cs typeface="Times New Roman" panose="02020603050405020304" pitchFamily="18" charset="0"/>
              </a:rPr>
              <a:t>Почему они такие острые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?</a:t>
            </a:r>
          </a:p>
          <a:p>
            <a:r>
              <a:rPr lang="ru-RU" altLang="ru-RU" sz="3200" dirty="0">
                <a:cs typeface="Times New Roman" panose="02020603050405020304" pitchFamily="18" charset="0"/>
              </a:rPr>
              <a:t>Хищникам необходимо прокалывать или прокусывать поверхности</a:t>
            </a:r>
          </a:p>
          <a:p>
            <a:pPr marL="0" indent="0">
              <a:lnSpc>
                <a:spcPct val="100000"/>
              </a:lnSpc>
              <a:buNone/>
            </a:pPr>
            <a:endParaRPr lang="ru-RU" altLang="ru-RU" dirty="0"/>
          </a:p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endParaRPr lang="ru-RU" altLang="ru-RU" sz="2200" dirty="0">
              <a:latin typeface="Times New Roman" panose="02020603050405020304" pitchFamily="18" charset="0"/>
            </a:endParaRPr>
          </a:p>
        </p:txBody>
      </p:sp>
      <p:pic>
        <p:nvPicPr>
          <p:cNvPr id="10244" name="Picture 5" descr="1280px-Tiger_shark_tee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75"/>
          <a:stretch/>
        </p:blipFill>
        <p:spPr bwMode="auto">
          <a:xfrm>
            <a:off x="8097737" y="1301381"/>
            <a:ext cx="3343476" cy="22833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8" descr="mosquito_probosc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93"/>
          <a:stretch/>
        </p:blipFill>
        <p:spPr bwMode="auto">
          <a:xfrm>
            <a:off x="383881" y="1343395"/>
            <a:ext cx="5629168" cy="21728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031691" y="3220426"/>
            <a:ext cx="10096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" dirty="0"/>
              <a:t>http://cdn.blogs.msf.org/sites/blogs/files/uploaded/mosquito_proboscis.jpg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673584" y="3639554"/>
            <a:ext cx="27162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" dirty="0"/>
              <a:t>https://upload.wikimedia.org/wikipedia/commons/thumb/3/3f/Tiger_shark_teeth.jpg/220px-Tiger_shark_teeth.jpg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08213" y="5516564"/>
            <a:ext cx="75612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9363" y="3116539"/>
            <a:ext cx="2541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Зубы  тигровой аулы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8265" y="2823822"/>
            <a:ext cx="1736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Жало комара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04" y="39580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752" y="4112263"/>
            <a:ext cx="703592" cy="819864"/>
          </a:xfrm>
          <a:prstGeom prst="rect">
            <a:avLst/>
          </a:prstGeom>
        </p:spPr>
      </p:pic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3435" y="5912882"/>
            <a:ext cx="767201" cy="744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0161" y="5964787"/>
            <a:ext cx="764794" cy="74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171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1325" y="35647"/>
            <a:ext cx="10972800" cy="113982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1:</a:t>
            </a:r>
          </a:p>
        </p:txBody>
      </p:sp>
      <p:pic>
        <p:nvPicPr>
          <p:cNvPr id="10244" name="Picture 5" descr="1280px-Tiger_shark_tee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75"/>
          <a:stretch/>
        </p:blipFill>
        <p:spPr bwMode="auto">
          <a:xfrm>
            <a:off x="8210257" y="2262538"/>
            <a:ext cx="2797175" cy="19103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8" descr="mosquito_probosc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93"/>
          <a:stretch/>
        </p:blipFill>
        <p:spPr bwMode="auto">
          <a:xfrm>
            <a:off x="793343" y="2215429"/>
            <a:ext cx="4740535" cy="18298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031691" y="3220426"/>
            <a:ext cx="10096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" dirty="0"/>
              <a:t>http://cdn.blogs.msf.org/sites/blogs/files/uploaded/mosquito_proboscis.jpg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1832822" y="3246168"/>
            <a:ext cx="27162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" dirty="0"/>
              <a:t>https://upload.wikimedia.org/wikipedia/commons/thumb/3/3f/Tiger_shark_teeth.jpg/220px-Tiger_shark_teeth.jpg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08213" y="5516564"/>
            <a:ext cx="75612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962" y="4609550"/>
            <a:ext cx="9119081" cy="1881541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 smtClean="0"/>
              <a:t>Итог: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cs typeface="Times New Roman" panose="02020603050405020304" pitchFamily="18" charset="0"/>
              </a:rPr>
              <a:t>При </a:t>
            </a:r>
            <a:r>
              <a:rPr lang="ru-RU" altLang="ru-RU" sz="2800" dirty="0">
                <a:cs typeface="Times New Roman" panose="02020603050405020304" pitchFamily="18" charset="0"/>
              </a:rPr>
              <a:t>уменьшении площади соприкосновения тел, давление увеличивается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431704" y="69731"/>
            <a:ext cx="8345130" cy="1470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</a:rPr>
              <a:t/>
            </a:r>
            <a:br>
              <a:rPr lang="ru-RU" altLang="ru-RU" sz="3600" dirty="0" smtClean="0">
                <a:latin typeface="Times New Roman" panose="02020603050405020304" pitchFamily="18" charset="0"/>
              </a:rPr>
            </a:br>
            <a:r>
              <a:rPr lang="ru-RU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Уменьшение площади соприкосновения тел: </a:t>
            </a:r>
          </a:p>
          <a:p>
            <a:pPr algn="ctr">
              <a:lnSpc>
                <a:spcPct val="120000"/>
              </a:lnSpc>
            </a:pPr>
            <a:r>
              <a:rPr lang="en-US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ru-RU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ru-RU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ru-RU" sz="5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ru-RU" alt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ru-RU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↓</a:t>
            </a:r>
            <a:r>
              <a:rPr lang="en-US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alt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&gt; </a:t>
            </a:r>
            <a:r>
              <a:rPr lang="en-US" alt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</a:t>
            </a:r>
            <a:r>
              <a:rPr lang="ru-RU" altLang="ru-RU" sz="5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↑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8550" y="3645190"/>
            <a:ext cx="2541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Зубы  тигровой аулы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0977" y="3542189"/>
            <a:ext cx="1736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Жало комара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04" y="39580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76" y="107063"/>
            <a:ext cx="703592" cy="819864"/>
          </a:xfrm>
          <a:prstGeom prst="rect">
            <a:avLst/>
          </a:prstGeom>
        </p:spPr>
      </p:pic>
      <p:pic>
        <p:nvPicPr>
          <p:cNvPr id="21" name="Рисунок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9209" y="6060385"/>
            <a:ext cx="767201" cy="744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0732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80428345"/>
              </p:ext>
            </p:extLst>
          </p:nvPr>
        </p:nvGraphicFramePr>
        <p:xfrm>
          <a:off x="5840502" y="4307625"/>
          <a:ext cx="1884933" cy="956997"/>
        </p:xfrm>
        <a:graphic>
          <a:graphicData uri="http://schemas.openxmlformats.org/presentationml/2006/ole">
            <p:oleObj spid="_x0000_s10263" name="Уравнение" r:id="rId8" imgW="799920" imgH="406080" progId="Equation.3">
              <p:embed/>
            </p:oleObj>
          </a:graphicData>
        </a:graphic>
      </p:graphicFrame>
      <p:pic>
        <p:nvPicPr>
          <p:cNvPr id="19" name="Рисунок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86945" y="6068881"/>
            <a:ext cx="764794" cy="74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486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70" y="977586"/>
            <a:ext cx="4320532" cy="2431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946" y="-39034"/>
            <a:ext cx="2256415" cy="1139825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2: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4676" y="3804946"/>
            <a:ext cx="10639296" cy="2769658"/>
          </a:xfrm>
        </p:spPr>
        <p:txBody>
          <a:bodyPr>
            <a:normAutofit fontScale="92500"/>
          </a:bodyPr>
          <a:lstStyle/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200" dirty="0" smtClean="0"/>
              <a:t>Что </a:t>
            </a:r>
            <a:r>
              <a:rPr lang="ru-RU" altLang="ru-RU" sz="3200" dirty="0"/>
              <a:t>вы видите на фотографиях</a:t>
            </a:r>
            <a:r>
              <a:rPr lang="ru-RU" altLang="ru-RU" sz="3200" dirty="0" smtClean="0"/>
              <a:t>?</a:t>
            </a:r>
          </a:p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200" dirty="0" smtClean="0"/>
              <a:t>Почему </a:t>
            </a:r>
            <a:r>
              <a:rPr lang="en-US" sz="3200" dirty="0" smtClean="0"/>
              <a:t>Sup</a:t>
            </a:r>
            <a:r>
              <a:rPr lang="ru-RU" sz="3200" dirty="0" smtClean="0"/>
              <a:t> доски</a:t>
            </a:r>
            <a:r>
              <a:rPr lang="en-US" sz="3200" dirty="0"/>
              <a:t> </a:t>
            </a:r>
            <a:r>
              <a:rPr lang="ru-RU" sz="3200" dirty="0" smtClean="0"/>
              <a:t>и подошвы ног верблюда</a:t>
            </a:r>
            <a:r>
              <a:rPr lang="ru-RU" altLang="ru-RU" sz="3200" dirty="0" smtClean="0"/>
              <a:t>  такие широкие?</a:t>
            </a:r>
          </a:p>
          <a:p>
            <a:pPr>
              <a:lnSpc>
                <a:spcPct val="100000"/>
              </a:lnSpc>
            </a:pPr>
            <a:r>
              <a:rPr lang="ru-RU" altLang="ru-RU" sz="3200" dirty="0">
                <a:cs typeface="Times New Roman" panose="02020603050405020304" pitchFamily="18" charset="0"/>
              </a:rPr>
              <a:t>Людям и животным необходимо двигаться по «мягким» поверхностям не проваливаясь</a:t>
            </a:r>
            <a:endParaRPr lang="ru-RU" altLang="ru-RU" sz="3200" dirty="0" smtClean="0"/>
          </a:p>
          <a:p>
            <a:pPr marL="400050" indent="-400050">
              <a:buFont typeface="Wingdings" panose="05000000000000000000" pitchFamily="2" charset="2"/>
              <a:buAutoNum type="arabicPeriod"/>
            </a:pPr>
            <a:endParaRPr lang="ru-RU" altLang="ru-RU" sz="2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200" dirty="0">
              <a:latin typeface="Times New Roman" panose="02020603050405020304" pitchFamily="18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08213" y="5516564"/>
            <a:ext cx="75612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04" y="39580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474" y="3980319"/>
            <a:ext cx="703592" cy="819864"/>
          </a:xfrm>
          <a:prstGeom prst="rect">
            <a:avLst/>
          </a:prstGeom>
        </p:spPr>
      </p:pic>
      <p:sp>
        <p:nvSpPr>
          <p:cNvPr id="6" name="AutoShape 2" descr="https://www.villamarine.com.au/wp-content/uploads/2016/02/startpageSUP-AirSu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86668" y="2693193"/>
            <a:ext cx="173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Sup </a:t>
            </a:r>
            <a:r>
              <a:rPr lang="ru-RU" sz="2800" b="1" i="1" dirty="0">
                <a:solidFill>
                  <a:schemeClr val="bg1"/>
                </a:solidFill>
              </a:rPr>
              <a:t>доски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10" name="AutoShape 8" descr="http://mtdata.ru/u25/photo2B63/20735546538-0/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324" y="952374"/>
            <a:ext cx="4312918" cy="24177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Рисунок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1702" y="6046870"/>
            <a:ext cx="765042" cy="74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041445" y="2580632"/>
            <a:ext cx="3061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Копыто верблюда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40573" y="5926273"/>
            <a:ext cx="764794" cy="74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6590698" y="3153642"/>
            <a:ext cx="34243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400" dirty="0">
                <a:hlinkClick r:id="rId9"/>
              </a:rPr>
              <a:t>http://</a:t>
            </a:r>
            <a:r>
              <a:rPr lang="en-US" altLang="ru-RU" sz="400" dirty="0" smtClean="0">
                <a:hlinkClick r:id="rId9"/>
              </a:rPr>
              <a:t>mtdata.ru/u25/photo2B63/20735546538-0/original.jpg</a:t>
            </a:r>
            <a:r>
              <a:rPr lang="ru-RU" altLang="ru-RU" sz="400" dirty="0" smtClean="0"/>
              <a:t> </a:t>
            </a:r>
            <a:r>
              <a:rPr lang="en-US" altLang="ru-RU" sz="400" dirty="0">
                <a:hlinkClick r:id="rId10"/>
              </a:rPr>
              <a:t>https://</a:t>
            </a:r>
            <a:r>
              <a:rPr lang="en-US" altLang="ru-RU" sz="400" dirty="0" smtClean="0">
                <a:hlinkClick r:id="rId10"/>
              </a:rPr>
              <a:t>hdwallsbox.com/wallpapers/m/49/sand-animals-desert-camels-m48557.jpg</a:t>
            </a:r>
            <a:endParaRPr lang="ru-RU" altLang="ru-RU" sz="400" dirty="0" smtClean="0"/>
          </a:p>
          <a:p>
            <a:endParaRPr lang="ru-RU" altLang="ru-RU" sz="400" dirty="0" smtClean="0"/>
          </a:p>
          <a:p>
            <a:endParaRPr lang="ru-RU" altLang="ru-RU" sz="400" dirty="0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1291025" y="2816252"/>
            <a:ext cx="21771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400" dirty="0">
                <a:solidFill>
                  <a:schemeClr val="bg1"/>
                </a:solidFill>
                <a:hlinkClick r:id="rId11"/>
              </a:rPr>
              <a:t>https://</a:t>
            </a:r>
            <a:r>
              <a:rPr lang="en-US" altLang="ru-RU" sz="400" dirty="0" smtClean="0">
                <a:solidFill>
                  <a:schemeClr val="bg1"/>
                </a:solidFill>
                <a:hlinkClick r:id="rId11"/>
              </a:rPr>
              <a:t>www.villamarine.com.au/wp-content/uploads/2016/02/startpageSUP-AirSups.jpg</a:t>
            </a:r>
            <a:endParaRPr lang="ru-RU" altLang="ru-RU" sz="400" dirty="0" smtClean="0">
              <a:solidFill>
                <a:schemeClr val="bg1"/>
              </a:solidFill>
            </a:endParaRPr>
          </a:p>
          <a:p>
            <a:endParaRPr lang="ru-RU" altLang="ru-RU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46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034" y="4537629"/>
            <a:ext cx="957357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 smtClean="0"/>
              <a:t>Итог:</a:t>
            </a:r>
          </a:p>
          <a:p>
            <a:endParaRPr lang="ru-RU" altLang="ru-RU" sz="28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800" dirty="0">
                <a:cs typeface="Times New Roman" panose="02020603050405020304" pitchFamily="18" charset="0"/>
              </a:rPr>
              <a:t>При увеличение  площади соприкосновения тел, давление на любую поверхность уменьшается.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946" y="-39034"/>
            <a:ext cx="2588986" cy="1139825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2 :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208213" y="3598805"/>
            <a:ext cx="117371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" dirty="0">
                <a:hlinkClick r:id="rId3"/>
              </a:rPr>
              <a:t>https://</a:t>
            </a:r>
            <a:r>
              <a:rPr lang="en-US" altLang="ru-RU" sz="200" dirty="0" smtClean="0">
                <a:hlinkClick r:id="rId3"/>
              </a:rPr>
              <a:t>www.villamarine.com.au/wp-content/uploads/2016/02/startpageSUP-AirSups.jpg</a:t>
            </a:r>
            <a:endParaRPr lang="ru-RU" altLang="ru-RU" sz="200" dirty="0" smtClean="0"/>
          </a:p>
          <a:p>
            <a:endParaRPr lang="ru-RU" altLang="ru-RU" sz="200" dirty="0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7778337" y="3437914"/>
            <a:ext cx="34243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400" dirty="0">
                <a:hlinkClick r:id="rId4"/>
              </a:rPr>
              <a:t>http://</a:t>
            </a:r>
            <a:r>
              <a:rPr lang="en-US" altLang="ru-RU" sz="400" dirty="0" smtClean="0">
                <a:hlinkClick r:id="rId4"/>
              </a:rPr>
              <a:t>mtdata.ru/u25/photo2B63/20735546538-0/original.jpg</a:t>
            </a:r>
            <a:r>
              <a:rPr lang="ru-RU" altLang="ru-RU" sz="400" dirty="0" smtClean="0"/>
              <a:t> </a:t>
            </a:r>
            <a:r>
              <a:rPr lang="en-US" altLang="ru-RU" sz="400" dirty="0">
                <a:hlinkClick r:id="rId5"/>
              </a:rPr>
              <a:t>https://</a:t>
            </a:r>
            <a:r>
              <a:rPr lang="en-US" altLang="ru-RU" sz="400" dirty="0" smtClean="0">
                <a:hlinkClick r:id="rId5"/>
              </a:rPr>
              <a:t>hdwallsbox.com/wallpapers/m/49/sand-animals-desert-camels-m48557.jpg</a:t>
            </a:r>
            <a:endParaRPr lang="ru-RU" altLang="ru-RU" sz="400" dirty="0" smtClean="0"/>
          </a:p>
          <a:p>
            <a:endParaRPr lang="ru-RU" altLang="ru-RU" sz="400" dirty="0" smtClean="0"/>
          </a:p>
          <a:p>
            <a:endParaRPr lang="ru-RU" altLang="ru-RU" sz="400" dirty="0"/>
          </a:p>
        </p:txBody>
      </p:sp>
      <p:graphicFrame>
        <p:nvGraphicFramePr>
          <p:cNvPr id="30732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93678896"/>
              </p:ext>
            </p:extLst>
          </p:nvPr>
        </p:nvGraphicFramePr>
        <p:xfrm>
          <a:off x="4857741" y="3837147"/>
          <a:ext cx="1834155" cy="931217"/>
        </p:xfrm>
        <a:graphic>
          <a:graphicData uri="http://schemas.openxmlformats.org/presentationml/2006/ole">
            <p:oleObj spid="_x0000_s11286" name="Уравнение" r:id="rId6" imgW="799920" imgH="406080" progId="Equation.3">
              <p:embed/>
            </p:oleObj>
          </a:graphicData>
        </a:graphic>
      </p:graphicFrame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08213" y="5516564"/>
            <a:ext cx="75612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73730" y="-91884"/>
            <a:ext cx="8701923" cy="205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800" b="1" dirty="0"/>
              <a:t>Увеличение площади соприкосновения тел:</a:t>
            </a:r>
          </a:p>
          <a:p>
            <a:pPr algn="ctr">
              <a:lnSpc>
                <a:spcPct val="100000"/>
              </a:lnSpc>
            </a:pPr>
            <a:r>
              <a:rPr lang="en-US" altLang="ru-RU" sz="2800" b="1" dirty="0"/>
              <a:t>F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=</a:t>
            </a:r>
            <a:r>
              <a:rPr lang="ru-RU" altLang="ru-RU" sz="2800" b="1" dirty="0"/>
              <a:t> </a:t>
            </a:r>
            <a:r>
              <a:rPr lang="en-US" altLang="ru-RU" sz="2800" b="1" dirty="0" err="1" smtClean="0"/>
              <a:t>const</a:t>
            </a:r>
            <a:r>
              <a:rPr lang="ru-RU" altLang="ru-RU" sz="2800" b="1" dirty="0" smtClean="0"/>
              <a:t>,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  </a:t>
            </a:r>
            <a:r>
              <a:rPr lang="en-US" altLang="ru-RU" sz="2800" b="1" dirty="0"/>
              <a:t>S</a:t>
            </a:r>
            <a:r>
              <a:rPr lang="ru-RU" altLang="ru-RU" sz="2800" b="1" dirty="0"/>
              <a:t>↑, =</a:t>
            </a:r>
            <a:r>
              <a:rPr lang="ru-RU" altLang="ru-RU" sz="2800" b="1" dirty="0" smtClean="0"/>
              <a:t>&gt; </a:t>
            </a:r>
            <a:r>
              <a:rPr lang="en-US" altLang="ru-RU" sz="2800" b="1" dirty="0" smtClean="0"/>
              <a:t> </a:t>
            </a:r>
            <a:r>
              <a:rPr lang="en-US" altLang="ru-RU" sz="2800" b="1" dirty="0"/>
              <a:t>p</a:t>
            </a:r>
            <a:r>
              <a:rPr lang="ru-RU" altLang="ru-RU" sz="2800" b="1" dirty="0"/>
              <a:t>↓</a:t>
            </a:r>
          </a:p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95078" y="3271978"/>
            <a:ext cx="2046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Жало комара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04" y="39580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175" y="238404"/>
            <a:ext cx="703592" cy="819864"/>
          </a:xfrm>
          <a:prstGeom prst="rect">
            <a:avLst/>
          </a:prstGeom>
        </p:spPr>
      </p:pic>
      <p:sp>
        <p:nvSpPr>
          <p:cNvPr id="6" name="AutoShape 2" descr="https://www.villamarine.com.au/wp-content/uploads/2016/02/startpageSUP-AirSu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46" y="1393569"/>
            <a:ext cx="3747557" cy="21093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9629" y="3002867"/>
            <a:ext cx="173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Sup </a:t>
            </a:r>
            <a:r>
              <a:rPr lang="ru-RU" sz="2800" b="1" i="1" dirty="0">
                <a:solidFill>
                  <a:schemeClr val="bg1"/>
                </a:solidFill>
              </a:rPr>
              <a:t>доски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10" name="AutoShape 8" descr="http://mtdata.ru/u25/photo2B63/20735546538-0/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899" y="1407688"/>
            <a:ext cx="3737438" cy="2095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Рисунок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70290" y="5992110"/>
            <a:ext cx="765042" cy="74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778337" y="2845036"/>
            <a:ext cx="3061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Копыто верблюда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86345" y="5992109"/>
            <a:ext cx="764794" cy="74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56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2743</TotalTime>
  <Words>1252</Words>
  <Application>Microsoft Office PowerPoint</Application>
  <PresentationFormat>Произвольный</PresentationFormat>
  <Paragraphs>250</Paragraphs>
  <Slides>30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Уравнение</vt:lpstr>
      <vt:lpstr>«Давление и сила давления. Передача давления твердым телом»</vt:lpstr>
      <vt:lpstr>Давление</vt:lpstr>
      <vt:lpstr>Что означает термин давление (давление тел) в физике?</vt:lpstr>
      <vt:lpstr>1. Как вычислить давление твёрдого  тела? (написать формулу)</vt:lpstr>
      <vt:lpstr>5. Куда оказывают давление твердые тела?                                                           Как направлена сила давления? </vt:lpstr>
      <vt:lpstr>Способ 1:</vt:lpstr>
      <vt:lpstr>Способ 1:</vt:lpstr>
      <vt:lpstr>Способ 2:</vt:lpstr>
      <vt:lpstr>Способ 2 :</vt:lpstr>
      <vt:lpstr>Способ 3 :</vt:lpstr>
      <vt:lpstr>Способ 3 :</vt:lpstr>
      <vt:lpstr>Способ 3 :</vt:lpstr>
      <vt:lpstr>Мысленный эксперимент</vt:lpstr>
      <vt:lpstr>Применение в быту и технике регулирования давления твёрдых тел  при изменения площади соприкосновения</vt:lpstr>
      <vt:lpstr>Как сформулировать  ответ на вопрос качественной задачи? </vt:lpstr>
      <vt:lpstr>Задача 1. «Прогулка братьев» </vt:lpstr>
      <vt:lpstr>Задача 1</vt:lpstr>
      <vt:lpstr>Задача 1 </vt:lpstr>
      <vt:lpstr>Задача 1 </vt:lpstr>
      <vt:lpstr>Задача 2 Как эволюция  разъединила лосей и лошадей?</vt:lpstr>
      <vt:lpstr>Задача 2 Как эволюция  разъединила лосей и лошадей?</vt:lpstr>
      <vt:lpstr>Задача 2</vt:lpstr>
      <vt:lpstr>Задача 2 </vt:lpstr>
      <vt:lpstr>Задача 2 </vt:lpstr>
      <vt:lpstr>Задача 3. Давление трактора на почву  </vt:lpstr>
      <vt:lpstr>Правила оформления расчётной задачи</vt:lpstr>
      <vt:lpstr>Задача 3.  Давление трактора на почву (решение)</vt:lpstr>
      <vt:lpstr>Содержание</vt:lpstr>
      <vt:lpstr>Теория. Давление твердых тел</vt:lpstr>
      <vt:lpstr>Задачи. Давление твердых тел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Некрасова Анжелика Викторовна</dc:creator>
  <cp:lastModifiedBy>melt@aon.kirov.ru</cp:lastModifiedBy>
  <cp:revision>197</cp:revision>
  <dcterms:created xsi:type="dcterms:W3CDTF">2022-08-02T07:30:09Z</dcterms:created>
  <dcterms:modified xsi:type="dcterms:W3CDTF">2024-06-11T15:10:36Z</dcterms:modified>
</cp:coreProperties>
</file>