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1" r:id="rId1"/>
  </p:sldMasterIdLst>
  <p:notesMasterIdLst>
    <p:notesMasterId r:id="rId16"/>
  </p:notesMasterIdLst>
  <p:sldIdLst>
    <p:sldId id="257" r:id="rId2"/>
    <p:sldId id="268" r:id="rId3"/>
    <p:sldId id="258" r:id="rId4"/>
    <p:sldId id="259" r:id="rId5"/>
    <p:sldId id="263" r:id="rId6"/>
    <p:sldId id="270" r:id="rId7"/>
    <p:sldId id="271" r:id="rId8"/>
    <p:sldId id="272" r:id="rId9"/>
    <p:sldId id="275" r:id="rId10"/>
    <p:sldId id="273" r:id="rId11"/>
    <p:sldId id="262" r:id="rId12"/>
    <p:sldId id="276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ли полезна и интересна для вас представленная </a:t>
            </a:r>
            <a:r>
              <a:rPr lang="ru-RU" sz="20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презентация?</a:t>
            </a:r>
            <a:endParaRPr lang="ru-RU" sz="20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983-4719-B1BA-6E42368903EB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983-4719-B1BA-6E42368903E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983-4719-B1BA-6E42368903EB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983-4719-B1BA-6E42368903EB}"/>
              </c:ext>
            </c:extLst>
          </c:dPt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83-4719-B1BA-6E4236890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ли вы что-то новое для себя?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Узнали ли вы чтот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716-4107-BE0E-E42ECF1AD7C4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716-4107-BE0E-E42ECF1AD7C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716-4107-BE0E-E42ECF1AD7C4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bg1"/>
                </a:solidFill>
              </a:ln>
              <a:effectLst/>
              <a:sp3d contourW="25400"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716-4107-BE0E-E42ECF1AD7C4}"/>
              </c:ext>
            </c:extLst>
          </c:dPt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16-4107-BE0E-E42ECF1AD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8F001-9350-434E-9DEB-7841D44184A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157F-F415-4AA7-90CB-B2EC78C86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85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5BCCBC7-2C74-4AEB-9079-B70A49DBC838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77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F151-E850-415B-93B0-098E740F599D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4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4C326-ED0A-4B4D-A56A-D8A97087CB9B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91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A30-74C8-40FB-9E37-72E43D62F043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062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45DE-96CB-4E50-B71A-41D9EDDA5167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9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BBF68-4B85-4FDA-9102-679EF8AD4BCC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786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D5C-748F-4969-BB87-18E96EB88CDF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08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0135-CF72-4DA0-BBAA-037A6C53C1AD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932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2425-B741-41E4-949F-6C2874483CD8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2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4EEA-7902-4AAA-9B13-AE9954D32839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9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9674-A725-4F2B-989B-3FA739463A87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0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27E9-A57C-4AA7-9E09-C010867125CA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3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5D824-4D34-460C-988F-2029D7665AF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81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CE7C-CDC2-448E-B905-87651B3936EA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64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5012B-9A98-418E-92EB-69698F0946B3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7ECE-ADD4-4429-BE1C-AC8EA07A92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3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790C-D56C-4FDD-A83B-4EED28DAF8E1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1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6C5DC5-AC31-4FE1-8DE5-A1E01FDAF5E0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5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i-z-o.ar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-z-o.art/" TargetMode="External"/><Relationship Id="rId7" Type="http://schemas.openxmlformats.org/officeDocument/2006/relationships/hyperlink" Target="http://mikji.ru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agilpodnos.ru/" TargetMode="External"/><Relationship Id="rId5" Type="http://schemas.openxmlformats.org/officeDocument/2006/relationships/hyperlink" Target="http://xn--80aah1bg5h.xn--80acgfbsl1azdqr.xn--p1ai/" TargetMode="External"/><Relationship Id="rId4" Type="http://schemas.openxmlformats.org/officeDocument/2006/relationships/hyperlink" Target="https://uole-museum.ru/museums/muzej-istorii-i-arheologii-ural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://mikji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://&#1075;&#1072;&#1084;&#1072;&#1102;&#1085;.&#1077;&#1082;&#1072;&#1090;&#1077;&#1088;&#1080;&#1085;&#1073;&#1091;&#1088;&#1075;.&#1088;&#1092;/" TargetMode="Externa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uole-museum.ru/museums/muzej-istorii-i-arheologii-urala/" TargetMode="Externa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agilpodnos.ru/photogallery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A4A7B-3EF6-40BA-A553-F830E03D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08" y="1709517"/>
            <a:ext cx="10908405" cy="1822514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промыслы Урала»</a:t>
            </a:r>
            <a:endParaRPr lang="ru-RU" sz="6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74BA8C-0860-4579-9774-4DF6B898F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342" y="3988904"/>
            <a:ext cx="9992139" cy="225287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проекта: Мурзина Вероника Михайловна, </a:t>
            </a:r>
          </a:p>
          <a:p>
            <a:pPr algn="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«А» класса</a:t>
            </a:r>
          </a:p>
          <a:p>
            <a:pPr algn="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Сонина Нелля Николаевна</a:t>
            </a:r>
          </a:p>
          <a:p>
            <a:pPr algn="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Екатеринбург, 2022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66800" y="543427"/>
            <a:ext cx="100584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err="1" smtClean="0"/>
              <a:t>Каслинское</a:t>
            </a:r>
            <a:r>
              <a:rPr lang="ru-RU" dirty="0" smtClean="0"/>
              <a:t> литье</a:t>
            </a:r>
            <a:endParaRPr lang="ru-RU" dirty="0"/>
          </a:p>
        </p:txBody>
      </p:sp>
      <p:pic>
        <p:nvPicPr>
          <p:cNvPr id="3" name="Picture 2" descr="https://kasliart.ru/upload/iblock/9c9/9c9358106ed1c3a1605a8abde592b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1813"/>
            <a:ext cx="5174578" cy="34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.momenty.org/static/upload/pub/007/670/7670/321283_Otkritie_vistavki_avangarda_Yasnovidtsi_gryadushtego_Ekaterinburg_kaslinskiy_pavilyon_1200x0_5847.3898.0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8" y="1380032"/>
            <a:ext cx="5174342" cy="344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9042" y="4946935"/>
            <a:ext cx="11633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Каслинское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литье – уникальный художественный промысел. Такого совершенства в литье чугуна не добились нигде в мире.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Каслинские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мастера смогли превратить, грубый металл в тончайшее кружево.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05358" y="5985206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650" t="10625" r="3386" b="19464"/>
          <a:stretch/>
        </p:blipFill>
        <p:spPr>
          <a:xfrm>
            <a:off x="9521114" y="295803"/>
            <a:ext cx="2374057" cy="1467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9081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E18399-7975-41B7-9BD4-7D6635531513}"/>
              </a:ext>
            </a:extLst>
          </p:cNvPr>
          <p:cNvSpPr/>
          <p:nvPr/>
        </p:nvSpPr>
        <p:spPr>
          <a:xfrm>
            <a:off x="3408662" y="610053"/>
            <a:ext cx="5374676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часть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06465386"/>
              </p:ext>
            </p:extLst>
          </p:nvPr>
        </p:nvGraphicFramePr>
        <p:xfrm>
          <a:off x="850830" y="1825812"/>
          <a:ext cx="4996178" cy="378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95584843"/>
              </p:ext>
            </p:extLst>
          </p:nvPr>
        </p:nvGraphicFramePr>
        <p:xfrm>
          <a:off x="6220496" y="1825812"/>
          <a:ext cx="4951873" cy="378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901020" y="5861854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1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5201190" y="517404"/>
            <a:ext cx="5745484" cy="583114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sp>
        <p:nvSpPr>
          <p:cNvPr id="4" name="Овал 3">
            <a:hlinkClick r:id="rId3"/>
          </p:cNvPr>
          <p:cNvSpPr/>
          <p:nvPr/>
        </p:nvSpPr>
        <p:spPr>
          <a:xfrm>
            <a:off x="7244712" y="4753656"/>
            <a:ext cx="443049" cy="520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u="sng" kern="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2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670229" y="3550066"/>
            <a:ext cx="394335" cy="4844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u="sng" kern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5</a:t>
            </a:r>
            <a:endParaRPr lang="ru-RU" sz="14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055425" y="5273720"/>
            <a:ext cx="402942" cy="467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4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046861" y="517404"/>
            <a:ext cx="427128" cy="451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3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276" y="560199"/>
            <a:ext cx="5474255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Путеводитель по музеям народных художественных промыслов Урала</a:t>
            </a:r>
            <a:endParaRPr lang="ru-RU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5576" y="3664408"/>
            <a:ext cx="3987907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Зажмите </a:t>
            </a:r>
            <a:r>
              <a:rPr lang="en-US" sz="2800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ctrl </a:t>
            </a:r>
            <a:r>
              <a:rPr lang="ru-RU" sz="2800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нажмите левой кнопкой мыши для дополнительной информации о музее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687761" y="3958012"/>
            <a:ext cx="367664" cy="446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1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046232" y="5929811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72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25DC1F-9BE4-4BE7-A806-08ED805FF861}"/>
              </a:ext>
            </a:extLst>
          </p:cNvPr>
          <p:cNvSpPr/>
          <p:nvPr/>
        </p:nvSpPr>
        <p:spPr>
          <a:xfrm>
            <a:off x="605307" y="763854"/>
            <a:ext cx="10934163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80348" y="2185990"/>
            <a:ext cx="46492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Приобщение современного человека к традиционному искусству своего народа значимо для его эстетического и этического воспитания, именно на этой основе вырастает уважение к своей Земле, Родине, происходит возрождение национального самосознания. </a:t>
            </a:r>
            <a:endParaRPr lang="ru-RU" sz="2400" dirty="0"/>
          </a:p>
        </p:txBody>
      </p:sp>
      <p:pic>
        <p:nvPicPr>
          <p:cNvPr id="1026" name="Picture 2" descr="https://nkhp.ru/uploaded/thumbnails/4190_1200xauto_keep_ratio-3467517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21" y="1895589"/>
            <a:ext cx="5910375" cy="399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96773" y="5928219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48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4.404content.com/1/D5/68/942044587290527400/fullsize.jpg">
            <a:extLst>
              <a:ext uri="{FF2B5EF4-FFF2-40B4-BE49-F238E27FC236}">
                <a16:creationId xmlns:a16="http://schemas.microsoft.com/office/drawing/2014/main" id="{F7DCD501-2147-492E-A176-03DE170C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79" y="2027584"/>
            <a:ext cx="4875693" cy="365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889C06-65E3-459A-950C-0E6DA7CED1DE}"/>
              </a:ext>
            </a:extLst>
          </p:cNvPr>
          <p:cNvSpPr/>
          <p:nvPr/>
        </p:nvSpPr>
        <p:spPr>
          <a:xfrm>
            <a:off x="3100340" y="938456"/>
            <a:ext cx="5991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/>
          </a:p>
        </p:txBody>
      </p:sp>
      <p:pic>
        <p:nvPicPr>
          <p:cNvPr id="3076" name="Picture 4" descr="https://ratanews.ru/i/editor_upload/images/nnovgorod_festival_3.jpg">
            <a:extLst>
              <a:ext uri="{FF2B5EF4-FFF2-40B4-BE49-F238E27FC236}">
                <a16:creationId xmlns:a16="http://schemas.microsoft.com/office/drawing/2014/main" id="{FBA34736-D75C-40FC-8AD0-F226400A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89" y="2027583"/>
            <a:ext cx="4858764" cy="365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050153" y="5942483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3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culture.ru/storage/images/5abe06158db66bde4106e575236b96fb/6e2317ba47c9cdb54804a32e2fc3978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39" y="1629456"/>
            <a:ext cx="6166341" cy="43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1772" y="1545547"/>
            <a:ext cx="40973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художественные промыслы и ремесла русского населения Урала уникальны, имеют свои условия возникновения, эволюцию, многообразие видов, техник. Здесь получили свое развитие резьба, золочение и роспись по дереву,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иконописание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вышивка, ткачество,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ковроделие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литье, ковка, ажурная просечка металла, керамическое производство и многое другое.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3954" y="618699"/>
            <a:ext cx="10946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017932" y="5955177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75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0F8C2B-6BEF-4C3F-940D-9867A9001BA3}"/>
              </a:ext>
            </a:extLst>
          </p:cNvPr>
          <p:cNvSpPr/>
          <p:nvPr/>
        </p:nvSpPr>
        <p:spPr>
          <a:xfrm>
            <a:off x="810081" y="726860"/>
            <a:ext cx="10470523" cy="4907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исследования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народные художественные промыслы значимы и интересны своей историей, своей уникальностью и красотой по сей день.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исследования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 понятие «народные художественные промыслы», его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историю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возникновения и развития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Познакомиться с народными художественными промыслами Урала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интерактивное пособие для уроков географии и </a:t>
            </a:r>
            <a:r>
              <a:rPr lang="ru-RU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краеведения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009256" y="5955937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10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6A3A9B-E2E2-4A18-81E0-D43214DFDBAC}"/>
              </a:ext>
            </a:extLst>
          </p:cNvPr>
          <p:cNvSpPr/>
          <p:nvPr/>
        </p:nvSpPr>
        <p:spPr>
          <a:xfrm>
            <a:off x="934278" y="808380"/>
            <a:ext cx="10323443" cy="829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Теоретическая часть</a:t>
            </a:r>
          </a:p>
        </p:txBody>
      </p:sp>
      <p:pic>
        <p:nvPicPr>
          <p:cNvPr id="1026" name="Picture 2" descr="https://im3.turbina.ru/photos.4/0/8/8/7/0/2607880/big.photo/Muzey-Zhostovskoy-fabriki.jpg">
            <a:extLst>
              <a:ext uri="{FF2B5EF4-FFF2-40B4-BE49-F238E27FC236}">
                <a16:creationId xmlns:a16="http://schemas.microsoft.com/office/drawing/2014/main" id="{C675C1FB-1286-4463-A04B-DD875C774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 bwMode="auto">
          <a:xfrm>
            <a:off x="1172817" y="2040834"/>
            <a:ext cx="5916926" cy="38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E03064C-2978-4849-95DE-ED1DD417079B}"/>
              </a:ext>
            </a:extLst>
          </p:cNvPr>
          <p:cNvSpPr/>
          <p:nvPr/>
        </p:nvSpPr>
        <p:spPr>
          <a:xfrm>
            <a:off x="7421217" y="1927765"/>
            <a:ext cx="42406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художественные промыслы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изготовление изделий из простых подручных материалов при помощи несложных инструментов.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вид промысла разнообразен творческими видами деятельности, где вещи создаются собственноручно.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86372" y="5920133"/>
            <a:ext cx="542697" cy="325231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25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altay/406255/2a0000016407595f5ab7ed51e9a33344ce5e/XXL">
            <a:extLst>
              <a:ext uri="{FF2B5EF4-FFF2-40B4-BE49-F238E27FC236}">
                <a16:creationId xmlns:a16="http://schemas.microsoft.com/office/drawing/2014/main" id="{CD38D6AE-3817-4B5C-8CBB-9A99605E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20" y="2729948"/>
            <a:ext cx="5030782" cy="33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_B1RTK03-td4/TW0KeLAgulI/AAAAAAAAAU4/Jikdw4OM1g4/s800/IMGP5846.jpg">
            <a:extLst>
              <a:ext uri="{FF2B5EF4-FFF2-40B4-BE49-F238E27FC236}">
                <a16:creationId xmlns:a16="http://schemas.microsoft.com/office/drawing/2014/main" id="{7CDC5FDE-574D-4FED-A367-2C4B78BFC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1"/>
          <a:stretch/>
        </p:blipFill>
        <p:spPr bwMode="auto">
          <a:xfrm>
            <a:off x="6218583" y="2729948"/>
            <a:ext cx="4873569" cy="33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187C6D-659D-4665-BB59-20297086DE2B}"/>
              </a:ext>
            </a:extLst>
          </p:cNvPr>
          <p:cNvSpPr/>
          <p:nvPr/>
        </p:nvSpPr>
        <p:spPr>
          <a:xfrm>
            <a:off x="609600" y="653291"/>
            <a:ext cx="1097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Урале получили развитие множество промыслов и ремесел, такие как художественная обработка металлов, камня, дерева и других растительных материалов, производство художественной керамики и ювелирных изделий народных художественных промыслов, художественное ручное ткачество. Многие из них живы и по сей день, а некоторые не дошли до нашего времени.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948263" y="5943705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15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nashural.ru/assets/uploads/DSC_0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25" y="1344468"/>
            <a:ext cx="4319479" cy="30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ds03.infourok.ru/uploads/ex/1061/0003a658-d4b2d866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25" y="1250830"/>
            <a:ext cx="4551877" cy="32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1138" y="492886"/>
            <a:ext cx="100584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Ювелирное искусство Урала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9602" y="4292700"/>
            <a:ext cx="1089442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обработки камня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Урале обогатили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искусство великолепными камнерезными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произведениями.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изделиях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отражены чувства человека, переживания его и впечатления, они им придают человеческую теплоту и непосредственность. Эти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Урала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его достояние и красоту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033944" y="5916749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5865" t="10048" r="17699" b="5297"/>
          <a:stretch/>
        </p:blipFill>
        <p:spPr>
          <a:xfrm>
            <a:off x="9701843" y="279543"/>
            <a:ext cx="2195390" cy="1469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276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53706" y="648297"/>
            <a:ext cx="100584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медь Урала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i.pinimg.com/originals/3f/b9/ea/3fb9eaab12b60070192f3a133769f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19" y="1645920"/>
            <a:ext cx="3117134" cy="2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www.uralinform.ru/media/photo/big/mm-22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18" y="1645920"/>
            <a:ext cx="3923170" cy="2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53" y="1645920"/>
            <a:ext cx="3322529" cy="28197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9336" y="4665426"/>
            <a:ext cx="112154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технически развитой металлургии Урала искусство обработки металла поднялось на новую ступень развития. Украшенная орнаментом, медная посуда, развитие уральской бронзы, камерное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монументально-декоративное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чугунное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литьё 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дальнейшее развитие русских традиций.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064803" y="5955686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3187" t="15267" r="15329" b="5267"/>
          <a:stretch/>
        </p:blipFill>
        <p:spPr>
          <a:xfrm>
            <a:off x="9690117" y="294185"/>
            <a:ext cx="2261139" cy="1413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4474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05543" y="467686"/>
            <a:ext cx="100584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dirty="0" smtClean="0"/>
              <a:t>Златоустовская гравюра</a:t>
            </a:r>
            <a:endParaRPr lang="ru-RU" sz="4800" dirty="0"/>
          </a:p>
        </p:txBody>
      </p:sp>
      <p:pic>
        <p:nvPicPr>
          <p:cNvPr id="3" name="Picture 2" descr="https://www.zlatgravura.ru/upload/iblock/243/2438385e334ca7be86611e1577251e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6" y="1288322"/>
            <a:ext cx="3574580" cy="3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r2.mt.ru/r11/photoEB07/20387412778-0/jpg/bp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34" y="1288322"/>
            <a:ext cx="2565966" cy="34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filed8-21.my.mail.ru/pic?url=https%3A%2F%2Fimg-fotki.yandex.ru%2Fget%2F40687%2F86441892.ae6%2F0_129754_ef4c8225_XL.jpg&amp;mw=&amp;mh=&amp;sig=5afa5c65080f14780aaa318b6491d3a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765" y="1288322"/>
            <a:ext cx="3887550" cy="34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1942" y="4769591"/>
            <a:ext cx="10972800" cy="138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Златоустовской гравюры на стали использует чудесные свойства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металла.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Применяемые для оформления чистое золото, серебро, никель придают гравюре неповторимую прелесть, изящество, красоту. Именно поэтому она пользуется большой популярностью как в России, так и в других странах и неизменно экспонируется на крупнейших выставках мира.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002045" y="5940297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-514" t="19257" r="2280" b="4833"/>
          <a:stretch/>
        </p:blipFill>
        <p:spPr>
          <a:xfrm>
            <a:off x="9509752" y="287382"/>
            <a:ext cx="2390512" cy="1489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5479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70945" y="631136"/>
            <a:ext cx="100584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err="1" smtClean="0"/>
              <a:t>Тагильский</a:t>
            </a:r>
            <a:r>
              <a:rPr lang="ru-RU" dirty="0" smtClean="0"/>
              <a:t> расписной поднос</a:t>
            </a:r>
            <a:endParaRPr lang="ru-RU" dirty="0"/>
          </a:p>
        </p:txBody>
      </p:sp>
      <p:pic>
        <p:nvPicPr>
          <p:cNvPr id="3" name="Picture 2" descr="https://ust-kamenogorsk.city/news/news-2017/05/15-05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0" y="1640023"/>
            <a:ext cx="4121568" cy="27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images.ru.prom.st/860897844_w640_h640_podnos-kruglyj-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98" y="1568903"/>
            <a:ext cx="2989984" cy="288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multiurok.ru/img/123270/image_6123df1f6eb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3238" r="903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/>
          <a:stretch/>
        </p:blipFill>
        <p:spPr bwMode="auto">
          <a:xfrm>
            <a:off x="7733211" y="1413119"/>
            <a:ext cx="3984418" cy="3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3954" y="4611891"/>
            <a:ext cx="11103675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Роспись каждого подноса своеобразна и неповторима, ибо выполняется без каких бы то ни было образцов. За подкупающей легкостью и непринужденным артистизмом письма, кроется огромное мастерство, выработанное поколениями талантливых в прошлом безызвестных крестьянских художников.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026002" y="5914073"/>
            <a:ext cx="542697" cy="279400"/>
          </a:xfrm>
        </p:spPr>
        <p:txBody>
          <a:bodyPr/>
          <a:lstStyle/>
          <a:p>
            <a:fld id="{4FAB73BC-B049-4115-A692-8D63A059BFB8}" type="slidenum"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426" t="5322" r="1575" b="5447"/>
          <a:stretch/>
        </p:blipFill>
        <p:spPr>
          <a:xfrm>
            <a:off x="9678600" y="354058"/>
            <a:ext cx="2227558" cy="1637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5777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594</TotalTime>
  <Words>494</Words>
  <Application>Microsoft Office PowerPoint</Application>
  <PresentationFormat>Широкоэкранный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Garamond</vt:lpstr>
      <vt:lpstr>Times New Roman</vt:lpstr>
      <vt:lpstr>Натуральные материалы</vt:lpstr>
      <vt:lpstr> «Народные художественные промыслы Урала»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«Народные художественные промыслы Урала»</dc:title>
  <dc:creator>Пользователь</dc:creator>
  <cp:lastModifiedBy>Нелли Н. Сонина</cp:lastModifiedBy>
  <cp:revision>40</cp:revision>
  <dcterms:created xsi:type="dcterms:W3CDTF">2022-01-10T17:07:17Z</dcterms:created>
  <dcterms:modified xsi:type="dcterms:W3CDTF">2023-10-18T14:35:15Z</dcterms:modified>
</cp:coreProperties>
</file>