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86" r:id="rId14"/>
    <p:sldId id="26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07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87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285" r:id="rId44"/>
    <p:sldId id="270" r:id="rId45"/>
    <p:sldId id="288" r:id="rId46"/>
    <p:sldId id="289" r:id="rId47"/>
    <p:sldId id="290" r:id="rId48"/>
    <p:sldId id="291" r:id="rId49"/>
    <p:sldId id="258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6"/>
    <p:restoredTop sz="94632"/>
  </p:normalViewPr>
  <p:slideViewPr>
    <p:cSldViewPr snapToGrid="0" snapToObjects="1">
      <p:cViewPr varScale="1">
        <p:scale>
          <a:sx n="85" d="100"/>
          <a:sy n="85" d="100"/>
        </p:scale>
        <p:origin x="200" y="632"/>
      </p:cViewPr>
      <p:guideLst/>
    </p:cSldViewPr>
  </p:slideViewPr>
  <p:outlineViewPr>
    <p:cViewPr>
      <p:scale>
        <a:sx n="33" d="100"/>
        <a:sy n="33" d="100"/>
      </p:scale>
      <p:origin x="0" y="-21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2442E8A-C55D-3BE5-C835-91B4A868E6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F16297-AB4D-36B2-5341-EB27CD3953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4467-AEAC-2044-8D03-BE2ABD62523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63151A-6CCF-5D66-C7E3-5D8236309B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8C2C68-ACAD-1316-99D6-9895E21BA2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7175-8811-1A4A-9AB5-9D7649A95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36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58A7B-45E8-0A44-B9D3-7A6948DA00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0C9F-C818-B146-91DA-10C0E11B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0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7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62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8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50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01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97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0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49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0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69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15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9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39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11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84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95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3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9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33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77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07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48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5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26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85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64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071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64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6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0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78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59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419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828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1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090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0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6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5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2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0C9F-C818-B146-91DA-10C0E11B646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7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194FA-6174-1DEF-59AD-C3C016B79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A3F15-8F00-99F1-92AA-619DCC22E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3B91-A23B-3D03-CCA4-694A2D55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C7DE3-1F5B-3659-5EE0-BCCA9CC1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88557-D2D9-8AC9-AA63-A93AC4BD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4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99324-53B1-7883-B1C9-359847F5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F85BFA-E116-54F5-1D81-A990D1FB8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4EAC4-30E6-156E-963C-08D9D551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B1034C-CC57-A39A-E372-C36B1B13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70B5E-EB00-8E69-08BD-8681B0EB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D55F7-35F7-5FDF-DA7B-510B25BA2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7F94B0-3B66-3AE9-73D9-926D31F23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E20BD-F30B-0E11-B0D3-2648FB86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12DE1-E2E5-2064-8384-D663D067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01A786-DBE4-B669-DB40-1774E136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2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2C0FC-28DD-5BDE-01B1-0D67E856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5E642-AF33-2E9B-27B3-CF4B2D94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FE45FC-8E1D-DCC8-404F-59D0F404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07A1B-4950-38EE-7074-44E6B32C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04151-93A9-8476-D537-320EB733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5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CFA3E-FEB6-FB57-E6E8-4FF0C715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2DFAEC-8D95-B54C-1F04-C72D7DAF1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0B28F-33C5-D185-E219-4A376B65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C1377-A376-9163-1769-8F39D97D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7BFB9-5B22-ADED-867B-4B615C6F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8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12C68-F3EE-6892-0B4E-49CF786C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AD59A-AB70-77BD-584C-8FCD4E81D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D8F16B-45A1-3E5C-3F78-9572197A2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EB31E0-B7B2-DEB6-1CBF-4C15709C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2631F-5451-3175-DF3C-A41AB8D9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5CA0C-5383-859D-B4E5-B0ED32FD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2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6BB56-ADD6-A3E8-D89A-2D270BF8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2DADBE-B63E-3BA0-A2FF-A5C4B1FE0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7CEEA0-69CD-E78B-DD13-B5FD5331B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D23341-949A-F6CB-09D5-541AA4C07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A332D-0BB1-3F1B-FF80-AD7835572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A53639-B773-CC4E-6BF9-74FEB501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20DEC-C00D-963C-D005-B6FD3AC0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C016AF-428A-C81A-B39F-5FFD3D8B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5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AA59F-BB8D-E6A5-0D43-84AEB4D4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FBF0CF-8ED7-E5EC-6AEE-7B970058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D2B805-EEE6-E217-02FE-117745D2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BBF8D1-3A83-6921-9FDB-6C544728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4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474A18-02B1-8F1E-F95E-DF27CD3F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825846-326A-E74F-6F32-94B845C2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74C5D-E4F0-84D1-3B9D-17DE0C12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51F23-3B3B-CBD7-4AA4-0D15B986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7B1AD-8F5E-1105-ABE5-EBEFFA283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EF58C4-A05F-1587-A4C0-25599BCF9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2A44BC-7453-401D-4E36-9DF8E01C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5B63F0-10F6-4939-9CFD-A2CE379F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8B56AA-B58C-9940-1BA7-C91B49B7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5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D823C-F7E7-915D-B0E1-BC6C2689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C1FA0F-7DFC-F0A6-F509-BAB1B5CB4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92250-1D8B-24D6-CF45-290B4BA49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7DEC8-0D83-182A-6B3F-3E417818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2700C7-5A96-F835-2995-D0274F4C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686624-564D-C894-BD1A-0346574E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8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D846F-726E-E157-D4C9-BE853BB3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2FBD0F-2D0D-77A7-4D36-86010944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BB821-AEA0-F4C8-9136-DEFA4C2DE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1C9FC-3CBB-E048-B089-27278CDFA09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E477F-61E6-FA09-A3C1-6A1B28C65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2AF81-6F3C-FDBD-D4B3-A4DA1FD6F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5F50-FFD4-CA46-A265-15BDF4676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7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8BA70-6F04-3C1C-512A-7C4E1860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44543-BD44-F737-5184-E58DEB72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6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6E3B3-BE72-366C-A27A-98F8610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14652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Чему в известной пословице НЕ верит Москва?</a:t>
            </a:r>
            <a:br>
              <a:rPr lang="ru-RU" b="1" dirty="0"/>
            </a:br>
            <a:r>
              <a:rPr lang="ru-RU" b="1" dirty="0"/>
              <a:t>а) Слезам; </a:t>
            </a:r>
            <a:br>
              <a:rPr lang="ru-RU" dirty="0"/>
            </a:br>
            <a:r>
              <a:rPr lang="ru-RU" b="1" dirty="0"/>
              <a:t>б) Слухам;</a:t>
            </a:r>
            <a:br>
              <a:rPr lang="ru-RU" b="1" dirty="0"/>
            </a:br>
            <a:r>
              <a:rPr lang="ru-RU" b="1" dirty="0"/>
              <a:t>в) Прогнозам; </a:t>
            </a:r>
            <a:br>
              <a:rPr lang="ru-RU" dirty="0"/>
            </a:br>
            <a:r>
              <a:rPr lang="ru-RU" b="1" dirty="0"/>
              <a:t>г) Свои глазам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C84B68-7158-8FFD-BC19-A7B29BC2B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3138" y="2436812"/>
            <a:ext cx="4421188" cy="4421188"/>
          </a:xfrm>
        </p:spPr>
      </p:pic>
    </p:spTree>
    <p:extLst>
      <p:ext uri="{BB962C8B-B14F-4D97-AF65-F5344CB8AC3E}">
        <p14:creationId xmlns:p14="http://schemas.microsoft.com/office/powerpoint/2010/main" val="315416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123F3-9ABA-8D94-BAC5-F0FDE9F5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4255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Какое дорожное кольцо существует в Москве?</a:t>
            </a:r>
            <a:br>
              <a:rPr lang="ru-RU" b="1" dirty="0"/>
            </a:br>
            <a:r>
              <a:rPr lang="ru-RU" b="1" dirty="0"/>
              <a:t>а) Золотое; </a:t>
            </a:r>
            <a:br>
              <a:rPr lang="ru-RU" dirty="0"/>
            </a:br>
            <a:r>
              <a:rPr lang="ru-RU" b="1" dirty="0"/>
              <a:t>б) Садовое;</a:t>
            </a:r>
            <a:br>
              <a:rPr lang="ru-RU" b="1" dirty="0"/>
            </a:br>
            <a:r>
              <a:rPr lang="ru-RU" b="1" dirty="0"/>
              <a:t>в) Парковое; </a:t>
            </a:r>
            <a:br>
              <a:rPr lang="ru-RU" dirty="0"/>
            </a:br>
            <a:r>
              <a:rPr lang="ru-RU" b="1" dirty="0"/>
              <a:t>г) Лесное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9EC8B6-3386-E75F-CB32-2E725A41A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3562" y="2088355"/>
            <a:ext cx="3060700" cy="3926029"/>
          </a:xfrm>
        </p:spPr>
      </p:pic>
    </p:spTree>
    <p:extLst>
      <p:ext uri="{BB962C8B-B14F-4D97-AF65-F5344CB8AC3E}">
        <p14:creationId xmlns:p14="http://schemas.microsoft.com/office/powerpoint/2010/main" val="181557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C7491-71D9-3C05-CEE6-B3A2E928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6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называется одна из станций Московского метрополитена?</a:t>
            </a:r>
            <a:br>
              <a:rPr lang="ru-RU" b="1" dirty="0"/>
            </a:br>
            <a:r>
              <a:rPr lang="ru-RU" b="1" dirty="0"/>
              <a:t>а) «Институт»;</a:t>
            </a:r>
            <a:br>
              <a:rPr lang="ru-RU" b="1" dirty="0"/>
            </a:br>
            <a:r>
              <a:rPr lang="ru-RU" b="1" dirty="0"/>
              <a:t>б) «Университет»;</a:t>
            </a:r>
            <a:br>
              <a:rPr lang="ru-RU" b="1" dirty="0"/>
            </a:br>
            <a:r>
              <a:rPr lang="ru-RU" b="1" dirty="0"/>
              <a:t>в) «Гимназия»;</a:t>
            </a:r>
            <a:br>
              <a:rPr lang="ru-RU" b="1" dirty="0"/>
            </a:br>
            <a:r>
              <a:rPr lang="ru-RU" b="1" dirty="0"/>
              <a:t>г) «Школа»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589DF4-704C-CF06-475C-9A0A8209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50087" y="2189162"/>
            <a:ext cx="4303713" cy="4303713"/>
          </a:xfrm>
        </p:spPr>
      </p:pic>
    </p:spTree>
    <p:extLst>
      <p:ext uri="{BB962C8B-B14F-4D97-AF65-F5344CB8AC3E}">
        <p14:creationId xmlns:p14="http://schemas.microsoft.com/office/powerpoint/2010/main" val="170143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FC5C15-A3BE-DD71-4419-1936FDC7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9625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II </a:t>
            </a:r>
            <a:r>
              <a:rPr lang="ru-RU" sz="8800" b="1" dirty="0"/>
              <a:t>тур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BE90833-38A4-3A0E-F84B-57A7622E1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0" y="2339622"/>
            <a:ext cx="4419600" cy="4746978"/>
          </a:xfrm>
        </p:spPr>
      </p:pic>
    </p:spTree>
    <p:extLst>
      <p:ext uri="{BB962C8B-B14F-4D97-AF65-F5344CB8AC3E}">
        <p14:creationId xmlns:p14="http://schemas.microsoft.com/office/powerpoint/2010/main" val="141373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11EF2-6555-6106-7F7B-4BDA8C83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938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Какое славянское племя жило на территории Москвы до возникновения города?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3C2CDE-F3B5-5072-EE33-497FB1392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81887" y="2481263"/>
            <a:ext cx="4376737" cy="4376737"/>
          </a:xfrm>
        </p:spPr>
      </p:pic>
    </p:spTree>
    <p:extLst>
      <p:ext uri="{BB962C8B-B14F-4D97-AF65-F5344CB8AC3E}">
        <p14:creationId xmlns:p14="http://schemas.microsoft.com/office/powerpoint/2010/main" val="264993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DC693E3-AD3F-02F5-921F-2122D791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824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Какой год считается "годом рождения" Москвы?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A15BA3-1A7E-D7D2-F6C6-982C7E16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9381" y="2091532"/>
            <a:ext cx="3880644" cy="3880644"/>
          </a:xfrm>
        </p:spPr>
      </p:pic>
    </p:spTree>
    <p:extLst>
      <p:ext uri="{BB962C8B-B14F-4D97-AF65-F5344CB8AC3E}">
        <p14:creationId xmlns:p14="http://schemas.microsoft.com/office/powerpoint/2010/main" val="195387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F35D0-52AE-70FF-8FC3-6D7593AA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509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Назовите имя святого, который является покровителем и Великобритании, и Москвы?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255FBCF-7F57-B4B5-A8EE-9ECB8DC7C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5675" y="2682875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977259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01B4C-1A99-026F-F33B-B891434D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080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называется сад, расположенный вдоль западной стены московского Кремля?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A95C81-19F2-782D-9658-26D4148C8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4263" y="2215912"/>
            <a:ext cx="4757737" cy="4519850"/>
          </a:xfrm>
        </p:spPr>
      </p:pic>
    </p:spTree>
    <p:extLst>
      <p:ext uri="{BB962C8B-B14F-4D97-AF65-F5344CB8AC3E}">
        <p14:creationId xmlns:p14="http://schemas.microsoft.com/office/powerpoint/2010/main" val="307519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28A4A-D0AA-7C6A-A56A-1822F4CC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1350963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Название этой московской улицы говорит о том, что по ней когда-то везли дань в Золотую орду.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97BED0-60C0-AC0A-465B-C1BF47620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5093" y="2406649"/>
            <a:ext cx="3989388" cy="3989388"/>
          </a:xfrm>
        </p:spPr>
      </p:pic>
    </p:spTree>
    <p:extLst>
      <p:ext uri="{BB962C8B-B14F-4D97-AF65-F5344CB8AC3E}">
        <p14:creationId xmlns:p14="http://schemas.microsoft.com/office/powerpoint/2010/main" val="3322169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A5CBC-E209-EBC0-82C5-DE66926E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897731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На Котельнической набережной в старину делали котлы, на Таганской улице и площади –таганы. А чем занимались на </a:t>
            </a:r>
            <a:r>
              <a:rPr lang="ru-RU" b="1" dirty="0" err="1"/>
              <a:t>Швивной</a:t>
            </a:r>
            <a:r>
              <a:rPr lang="ru-RU" b="1" dirty="0"/>
              <a:t> горке?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3FE04B-C758-DD4B-488F-E7F7DF7C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2087" y="2223294"/>
            <a:ext cx="4160838" cy="4420890"/>
          </a:xfrm>
        </p:spPr>
      </p:pic>
    </p:spTree>
    <p:extLst>
      <p:ext uri="{BB962C8B-B14F-4D97-AF65-F5344CB8AC3E}">
        <p14:creationId xmlns:p14="http://schemas.microsoft.com/office/powerpoint/2010/main" val="298190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FC5C15-A3BE-DD71-4419-1936FDC7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9625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I </a:t>
            </a:r>
            <a:r>
              <a:rPr lang="ru-RU" sz="8800" b="1" dirty="0"/>
              <a:t>тур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BE90833-38A4-3A0E-F84B-57A7622E1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0" y="2339622"/>
            <a:ext cx="4419600" cy="4746978"/>
          </a:xfrm>
        </p:spPr>
      </p:pic>
    </p:spTree>
    <p:extLst>
      <p:ext uri="{BB962C8B-B14F-4D97-AF65-F5344CB8AC3E}">
        <p14:creationId xmlns:p14="http://schemas.microsoft.com/office/powerpoint/2010/main" val="225101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F2DA39-E362-64F8-FA51-C3913C9FA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7137" y="2243137"/>
            <a:ext cx="4614863" cy="461486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C82FF-35D7-0315-48E8-10F06215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12080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теперь называется холм, на который в 1812 году поднялся Наполеон и, глядя на сожжённую Москву, сказал: «Теперь вся Москва будет поклоняться мне!»?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66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7F2BF2-CC83-1405-2EF1-105D83363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9838" y="2317750"/>
            <a:ext cx="4283075" cy="4283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40DC5-FBBB-77D6-6805-F13E8EF0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1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Какому русскому поэту принадлежат эти строки о Москве?</a:t>
            </a:r>
            <a:br>
              <a:rPr lang="ru-RU" b="1" dirty="0"/>
            </a:br>
            <a:br>
              <a:rPr lang="ru-RU" dirty="0"/>
            </a:br>
            <a:r>
              <a:rPr lang="ru-RU" b="1" dirty="0"/>
              <a:t>Как часто в горестной разлуке,</a:t>
            </a:r>
            <a:br>
              <a:rPr lang="ru-RU" b="1" dirty="0"/>
            </a:br>
            <a:r>
              <a:rPr lang="ru-RU" b="1" dirty="0"/>
              <a:t>В моей блуждающей судьбе,</a:t>
            </a:r>
            <a:br>
              <a:rPr lang="ru-RU" b="1" dirty="0"/>
            </a:br>
            <a:r>
              <a:rPr lang="ru-RU" b="1" dirty="0"/>
              <a:t>Москва, я думал о тебе!</a:t>
            </a:r>
            <a:br>
              <a:rPr lang="ru-RU" b="1" dirty="0"/>
            </a:br>
            <a:r>
              <a:rPr lang="ru-RU" b="1" dirty="0"/>
              <a:t>Москва... Как много в этом звуке</a:t>
            </a:r>
            <a:br>
              <a:rPr lang="ru-RU" b="1" dirty="0"/>
            </a:br>
            <a:r>
              <a:rPr lang="ru-RU" b="1" dirty="0"/>
              <a:t>Для сердца русского слилось!</a:t>
            </a:r>
            <a:br>
              <a:rPr lang="ru-RU" b="1" dirty="0"/>
            </a:br>
            <a:r>
              <a:rPr lang="ru-RU" b="1" dirty="0"/>
              <a:t>Как много в нём отозвалось.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66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6E3B3-BE72-366C-A27A-98F8610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1393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Какой вид общественного транспорта начал работать в Москве в 1935 году?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C84B68-7158-8FFD-BC19-A7B29BC2B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3138" y="2436812"/>
            <a:ext cx="4421188" cy="4421188"/>
          </a:xfrm>
        </p:spPr>
      </p:pic>
    </p:spTree>
    <p:extLst>
      <p:ext uri="{BB962C8B-B14F-4D97-AF65-F5344CB8AC3E}">
        <p14:creationId xmlns:p14="http://schemas.microsoft.com/office/powerpoint/2010/main" val="136632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123F3-9ABA-8D94-BAC5-F0FDE9F5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616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На какой линии Московского метро нет конечной остановки (станции)?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9EC8B6-3386-E75F-CB32-2E725A41A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3562" y="2088355"/>
            <a:ext cx="3060700" cy="3926029"/>
          </a:xfrm>
        </p:spPr>
      </p:pic>
    </p:spTree>
    <p:extLst>
      <p:ext uri="{BB962C8B-B14F-4D97-AF65-F5344CB8AC3E}">
        <p14:creationId xmlns:p14="http://schemas.microsoft.com/office/powerpoint/2010/main" val="481690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FC5C15-A3BE-DD71-4419-1936FDC7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9625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accent1">
                    <a:lumMod val="75000"/>
                  </a:schemeClr>
                </a:solidFill>
              </a:rPr>
              <a:t>II </a:t>
            </a:r>
            <a:r>
              <a:rPr lang="ru-RU" sz="8800" b="1" dirty="0">
                <a:solidFill>
                  <a:schemeClr val="accent1">
                    <a:lumMod val="75000"/>
                  </a:schemeClr>
                </a:solidFill>
              </a:rPr>
              <a:t>тур </a:t>
            </a:r>
            <a:br>
              <a:rPr lang="ru-RU" sz="8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8800" b="1" dirty="0">
                <a:solidFill>
                  <a:schemeClr val="accent1">
                    <a:lumMod val="75000"/>
                  </a:schemeClr>
                </a:solidFill>
              </a:rPr>
              <a:t>ответы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BE90833-38A4-3A0E-F84B-57A7622E1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0" y="2339622"/>
            <a:ext cx="4419600" cy="4746978"/>
          </a:xfrm>
        </p:spPr>
      </p:pic>
    </p:spTree>
    <p:extLst>
      <p:ext uri="{BB962C8B-B14F-4D97-AF65-F5344CB8AC3E}">
        <p14:creationId xmlns:p14="http://schemas.microsoft.com/office/powerpoint/2010/main" val="1246837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11EF2-6555-6106-7F7B-4BDA8C83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18184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Какое славянское племя жило на территории Москвы до возникновения города?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Племя вятичей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3C2CDE-F3B5-5072-EE33-497FB1392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81887" y="2481263"/>
            <a:ext cx="4376737" cy="4376737"/>
          </a:xfrm>
        </p:spPr>
      </p:pic>
    </p:spTree>
    <p:extLst>
      <p:ext uri="{BB962C8B-B14F-4D97-AF65-F5344CB8AC3E}">
        <p14:creationId xmlns:p14="http://schemas.microsoft.com/office/powerpoint/2010/main" val="88239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DC693E3-AD3F-02F5-921F-2122D791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02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Какой год считается "годом рождения" Москвы?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1147 год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A15BA3-1A7E-D7D2-F6C6-982C7E16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9381" y="2091532"/>
            <a:ext cx="3880644" cy="3880644"/>
          </a:xfrm>
        </p:spPr>
      </p:pic>
    </p:spTree>
    <p:extLst>
      <p:ext uri="{BB962C8B-B14F-4D97-AF65-F5344CB8AC3E}">
        <p14:creationId xmlns:p14="http://schemas.microsoft.com/office/powerpoint/2010/main" val="4124802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F35D0-52AE-70FF-8FC3-6D7593AA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199930"/>
            <a:ext cx="10682287" cy="1941608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Назовите имя святого, который является покровителем и Великобритании, и Москвы?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Георгий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9A36686-1675-CC0C-7509-0E0A76BD41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02586" y="2306733"/>
            <a:ext cx="5812002" cy="3894041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5EE0C03-09AF-2684-02A3-8FF5C23C2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1" y="2306733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 Британии о Святом Георгии узнали примерно в 8 столетии, а в середине 11 века ему уже посвятили церковь в городе </a:t>
            </a:r>
            <a:r>
              <a:rPr lang="ru-RU" dirty="0" err="1"/>
              <a:t>Донкастер</a:t>
            </a:r>
            <a:r>
              <a:rPr lang="ru-RU" dirty="0"/>
              <a:t>. Спустя еще полстолетия появилась красивая легенда о том, что в крестовом походе святой явился перед христианским войском на коне и в сияющих доспехах, что решило исход битвы — так Георгий становится покровителем британской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1868546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01B4C-1A99-026F-F33B-B891434D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080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 называется сад, расположенный вдоль западной стены московского Кремля?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Александровский сад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FE66757-5418-887E-39D4-1F59EFDFC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6300" y="2772569"/>
            <a:ext cx="6958189" cy="3913981"/>
          </a:xfrm>
        </p:spPr>
      </p:pic>
    </p:spTree>
    <p:extLst>
      <p:ext uri="{BB962C8B-B14F-4D97-AF65-F5344CB8AC3E}">
        <p14:creationId xmlns:p14="http://schemas.microsoft.com/office/powerpoint/2010/main" val="302057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28A4A-D0AA-7C6A-A56A-1822F4CC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1508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Название этой московской улицы говорит о том, что по ней когда-то везли дань в Золотую орду.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Дорога из Москвы в Золотую орду проходила по Большой Ордынке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373BED6-F8F9-B6F8-946D-F1011EAAB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3576" y="3312318"/>
            <a:ext cx="5373688" cy="3553285"/>
          </a:xfrm>
        </p:spPr>
      </p:pic>
    </p:spTree>
    <p:extLst>
      <p:ext uri="{BB962C8B-B14F-4D97-AF65-F5344CB8AC3E}">
        <p14:creationId xmlns:p14="http://schemas.microsoft.com/office/powerpoint/2010/main" val="19099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DC693E3-AD3F-02F5-921F-2122D791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924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каком веке основана Москва?</a:t>
            </a:r>
            <a:br>
              <a:rPr lang="ru-RU" dirty="0"/>
            </a:br>
            <a:r>
              <a:rPr lang="ru-RU" b="1" dirty="0"/>
              <a:t>а) В 11-ом;</a:t>
            </a:r>
            <a:br>
              <a:rPr lang="ru-RU" dirty="0"/>
            </a:br>
            <a:r>
              <a:rPr lang="ru-RU" b="1" dirty="0"/>
              <a:t>б) В 12-ом;</a:t>
            </a:r>
            <a:br>
              <a:rPr lang="ru-RU" dirty="0"/>
            </a:br>
            <a:r>
              <a:rPr lang="ru-RU" b="1" dirty="0"/>
              <a:t>в) В 13-ом;</a:t>
            </a:r>
            <a:br>
              <a:rPr lang="ru-RU" dirty="0"/>
            </a:br>
            <a:r>
              <a:rPr lang="ru-RU" b="1" dirty="0"/>
              <a:t>г) В 14-ом.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A15BA3-1A7E-D7D2-F6C6-982C7E16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9381" y="2091532"/>
            <a:ext cx="3880644" cy="3880644"/>
          </a:xfrm>
        </p:spPr>
      </p:pic>
    </p:spTree>
    <p:extLst>
      <p:ext uri="{BB962C8B-B14F-4D97-AF65-F5344CB8AC3E}">
        <p14:creationId xmlns:p14="http://schemas.microsoft.com/office/powerpoint/2010/main" val="789658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3FE04B-C758-DD4B-488F-E7F7DF7C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2087" y="2223294"/>
            <a:ext cx="4160838" cy="442089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A5CBC-E209-EBC0-82C5-DE66926E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34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Котельнической набережной в старину делали котлы, на Таганской улице и площади –таганы. А чем занимались на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Швивной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горке?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Шили одежду, отсюда и название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04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2E251A34-9F04-22DF-FD0F-62D7B1FC1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3249" y="3590131"/>
            <a:ext cx="7345363" cy="3048326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C82FF-35D7-0315-48E8-10F06215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208088"/>
            <a:ext cx="10525124" cy="238204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 теперь называется холм, на который в 1812 году поднялся Наполеон и, глядя на сожжённую Москву, сказал: «Теперь вся Москва будет поклоняться мне!»?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Поклонная гора, на которой Наполеон ждал, но так и не дождался ключей от города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62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7F2BF2-CC83-1405-2EF1-105D83363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9838" y="2317750"/>
            <a:ext cx="4283075" cy="4283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40DC5-FBBB-77D6-6805-F13E8EF0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1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Какому русскому поэту принадлежат эти строки о Москве?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 часто в горестной разлуке,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моей блуждающей судьбе,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Москва, я думал о тебе!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Москва... Как много в этом звуке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Для сердца русского слилось!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 много в нём отозвалось.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А.С. Пушкину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16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6E3B3-BE72-366C-A27A-98F8610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1393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Какой вид общественного транспорта начал работать в Москве в 1935 году?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Метро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C84B68-7158-8FFD-BC19-A7B29BC2B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3138" y="2436812"/>
            <a:ext cx="4421188" cy="4421188"/>
          </a:xfrm>
        </p:spPr>
      </p:pic>
    </p:spTree>
    <p:extLst>
      <p:ext uri="{BB962C8B-B14F-4D97-AF65-F5344CB8AC3E}">
        <p14:creationId xmlns:p14="http://schemas.microsoft.com/office/powerpoint/2010/main" val="1129032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123F3-9ABA-8D94-BAC5-F0FDE9F5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8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какой линии Московского метро нет конечной остановки (станции)?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На Кольцевой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9EC8B6-3386-E75F-CB32-2E725A41A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3562" y="2088355"/>
            <a:ext cx="3060700" cy="3926029"/>
          </a:xfrm>
        </p:spPr>
      </p:pic>
    </p:spTree>
    <p:extLst>
      <p:ext uri="{BB962C8B-B14F-4D97-AF65-F5344CB8AC3E}">
        <p14:creationId xmlns:p14="http://schemas.microsoft.com/office/powerpoint/2010/main" val="726513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FC5C15-A3BE-DD71-4419-1936FDC7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9625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III </a:t>
            </a:r>
            <a:r>
              <a:rPr lang="ru-RU" sz="8800" b="1" dirty="0"/>
              <a:t>тур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BE90833-38A4-3A0E-F84B-57A7622E1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2400" y="2339622"/>
            <a:ext cx="4419600" cy="4746978"/>
          </a:xfrm>
        </p:spPr>
      </p:pic>
    </p:spTree>
    <p:extLst>
      <p:ext uri="{BB962C8B-B14F-4D97-AF65-F5344CB8AC3E}">
        <p14:creationId xmlns:p14="http://schemas.microsoft.com/office/powerpoint/2010/main" val="346335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C7491-71D9-3C05-CEE6-B3A2E928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599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Назовите древнейший архитектурный ансамбль Москвы.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589DF4-704C-CF06-475C-9A0A8209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50087" y="2189162"/>
            <a:ext cx="4303713" cy="4303713"/>
          </a:xfrm>
        </p:spPr>
      </p:pic>
    </p:spTree>
    <p:extLst>
      <p:ext uri="{BB962C8B-B14F-4D97-AF65-F5344CB8AC3E}">
        <p14:creationId xmlns:p14="http://schemas.microsoft.com/office/powerpoint/2010/main" val="1822637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266CC-AE6F-5049-CC2A-CF3FFDD2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6" y="15239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 церкви эту площадь называли Троицкой, по частым пожарам – Пожар, по главному торгу города – Торговой. Сейчас она известна всему миру. Назовите её.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70B568-7A5D-2CF0-2FD6-66E228BDA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6663" y="2849562"/>
            <a:ext cx="3643313" cy="3643313"/>
          </a:xfrm>
        </p:spPr>
      </p:pic>
    </p:spTree>
    <p:extLst>
      <p:ext uri="{BB962C8B-B14F-4D97-AF65-F5344CB8AC3E}">
        <p14:creationId xmlns:p14="http://schemas.microsoft.com/office/powerpoint/2010/main" val="486890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01B4C-1A99-026F-F33B-B891434D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75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 каком здании в Москве помещены самые большие в мире часы, барометр и термометр?</a:t>
            </a: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73B2AF-354F-BEF9-7010-6948DC898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4249" y="2291555"/>
            <a:ext cx="4490955" cy="4266407"/>
          </a:xfrm>
        </p:spPr>
      </p:pic>
    </p:spTree>
    <p:extLst>
      <p:ext uri="{BB962C8B-B14F-4D97-AF65-F5344CB8AC3E}">
        <p14:creationId xmlns:p14="http://schemas.microsoft.com/office/powerpoint/2010/main" val="3341435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97BED0-60C0-AC0A-465B-C1BF47620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2612" y="2563811"/>
            <a:ext cx="3989388" cy="398938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28A4A-D0AA-7C6A-A56A-1822F4CC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82" y="159543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О чем идёт речь в стихах Юрия Визбора:</a:t>
            </a:r>
            <a:br>
              <a:rPr lang="ru-RU" b="1" dirty="0"/>
            </a:br>
            <a:br>
              <a:rPr lang="ru-RU" dirty="0"/>
            </a:br>
            <a:r>
              <a:rPr lang="ru-RU" b="1" dirty="0"/>
              <a:t>По самой длинной улице Москвы,</a:t>
            </a:r>
            <a:br>
              <a:rPr lang="ru-RU" b="1" dirty="0"/>
            </a:br>
            <a:r>
              <a:rPr lang="ru-RU" b="1" dirty="0"/>
              <a:t>По самой тихой улице Москвы,</a:t>
            </a:r>
            <a:br>
              <a:rPr lang="ru-RU" b="1" dirty="0"/>
            </a:br>
            <a:r>
              <a:rPr lang="ru-RU" b="1" dirty="0"/>
              <a:t>Где нет листвы, но много синевы,</a:t>
            </a:r>
            <a:br>
              <a:rPr lang="ru-RU" b="1" dirty="0"/>
            </a:br>
            <a:r>
              <a:rPr lang="ru-RU" b="1" dirty="0"/>
              <a:t>Там наш трамвай скользит вдоль мостовых?</a:t>
            </a: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46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F35D0-52AE-70FF-8FC3-6D7593AA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851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 скольких холмах построена Москва?</a:t>
            </a:r>
            <a:br>
              <a:rPr lang="ru-RU" b="1" dirty="0"/>
            </a:br>
            <a:r>
              <a:rPr lang="ru-RU" b="1" dirty="0"/>
              <a:t>а) На одном; </a:t>
            </a:r>
            <a:br>
              <a:rPr lang="ru-RU" dirty="0"/>
            </a:br>
            <a:r>
              <a:rPr lang="ru-RU" b="1" dirty="0"/>
              <a:t>б) На трёх;</a:t>
            </a:r>
            <a:br>
              <a:rPr lang="ru-RU" b="1" dirty="0"/>
            </a:br>
            <a:r>
              <a:rPr lang="ru-RU" b="1" dirty="0"/>
              <a:t>в) На пяти; </a:t>
            </a:r>
            <a:br>
              <a:rPr lang="ru-RU" dirty="0"/>
            </a:br>
            <a:r>
              <a:rPr lang="ru-RU" b="1" dirty="0"/>
              <a:t>г) На семи</a:t>
            </a:r>
            <a:br>
              <a:rPr lang="ru-RU" b="1" i="1" dirty="0"/>
            </a:br>
            <a:br>
              <a:rPr lang="ru-RU" dirty="0"/>
            </a:br>
            <a:br>
              <a:rPr lang="ru-RU" b="1" i="1" dirty="0"/>
            </a:b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255FBCF-7F57-B4B5-A8EE-9ECB8DC7C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5675" y="2682875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663180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A5CBC-E209-EBC0-82C5-DE66926E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12834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Кто населял в прошлом Старопанский переулок в Москве?</a:t>
            </a:r>
            <a:r>
              <a:rPr lang="ru-RU" dirty="0">
                <a:effectLst/>
              </a:rPr>
              <a:t> </a:t>
            </a: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3FE04B-C758-DD4B-488F-E7F7DF7C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2087" y="2223294"/>
            <a:ext cx="4160838" cy="4420890"/>
          </a:xfrm>
        </p:spPr>
      </p:pic>
    </p:spTree>
    <p:extLst>
      <p:ext uri="{BB962C8B-B14F-4D97-AF65-F5344CB8AC3E}">
        <p14:creationId xmlns:p14="http://schemas.microsoft.com/office/powerpoint/2010/main" val="2739433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C82FF-35D7-0315-48E8-10F06215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Москве установлен памятник начинающему водителю в виде чайника. Так ли это?</a:t>
            </a:r>
            <a:br>
              <a:rPr lang="ru-RU" b="1" dirty="0"/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F5CFDE6-5752-A5E6-90F8-A45463E02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34375" y="2690813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519043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FC5C15-A3BE-DD71-4419-1936FDC7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9625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accent1">
                    <a:lumMod val="75000"/>
                  </a:schemeClr>
                </a:solidFill>
              </a:rPr>
              <a:t>III </a:t>
            </a:r>
            <a:r>
              <a:rPr lang="ru-RU" sz="8800" b="1" dirty="0">
                <a:solidFill>
                  <a:schemeClr val="accent1">
                    <a:lumMod val="75000"/>
                  </a:schemeClr>
                </a:solidFill>
              </a:rPr>
              <a:t>тур</a:t>
            </a:r>
            <a:br>
              <a:rPr lang="ru-RU" sz="8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8800" b="1" dirty="0">
                <a:solidFill>
                  <a:schemeClr val="accent1">
                    <a:lumMod val="75000"/>
                  </a:schemeClr>
                </a:solidFill>
              </a:rPr>
              <a:t>ответы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BE90833-38A4-3A0E-F84B-57A7622E1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2400" y="2339622"/>
            <a:ext cx="4419600" cy="4746978"/>
          </a:xfrm>
        </p:spPr>
      </p:pic>
    </p:spTree>
    <p:extLst>
      <p:ext uri="{BB962C8B-B14F-4D97-AF65-F5344CB8AC3E}">
        <p14:creationId xmlns:p14="http://schemas.microsoft.com/office/powerpoint/2010/main" val="1890479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589DF4-704C-CF06-475C-9A0A8209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4743" y="2324073"/>
            <a:ext cx="4303713" cy="430371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C7491-71D9-3C05-CEE6-B3A2E928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59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chemeClr val="accent1"/>
                </a:solidFill>
              </a:rPr>
              <a:t>Назовите древнейший архитектурный ансамбль Москвы.</a:t>
            </a:r>
            <a:r>
              <a:rPr lang="ru-RU" dirty="0">
                <a:solidFill>
                  <a:schemeClr val="accent1"/>
                </a:solidFill>
                <a:effectLst/>
              </a:rPr>
              <a:t> </a:t>
            </a:r>
            <a:br>
              <a:rPr lang="ru-RU" dirty="0">
                <a:solidFill>
                  <a:schemeClr val="accent1"/>
                </a:solidFill>
                <a:effectLst/>
              </a:rPr>
            </a:br>
            <a:br>
              <a:rPr lang="ru-RU" dirty="0">
                <a:solidFill>
                  <a:schemeClr val="accent1"/>
                </a:solidFill>
                <a:effectLst/>
              </a:rPr>
            </a:br>
            <a:r>
              <a:rPr lang="ru-RU" b="1" i="1" dirty="0">
                <a:solidFill>
                  <a:schemeClr val="accent1"/>
                </a:solidFill>
              </a:rPr>
              <a:t>Кремль. На Боровицком холме, на левом берегу реки Москвы, один из красивейших архитектурных ансамблей мира</a:t>
            </a:r>
            <a:r>
              <a:rPr lang="ru-RU" dirty="0">
                <a:solidFill>
                  <a:schemeClr val="accent1"/>
                </a:solidFill>
                <a:effectLst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81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266CC-AE6F-5049-CC2A-CF3FFDD2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6" y="15239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По церкви эту площадь называли Троицкой, по частым пожарам – Пожар, по главному торгу города – Торговой. Сейчас она известна всему миру. Назовите её.</a:t>
            </a: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i="1" dirty="0">
                <a:solidFill>
                  <a:schemeClr val="accent1"/>
                </a:solidFill>
              </a:rPr>
              <a:t>Красная площадь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70B568-7A5D-2CF0-2FD6-66E228BDA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6663" y="2849562"/>
            <a:ext cx="3643313" cy="3643313"/>
          </a:xfrm>
        </p:spPr>
      </p:pic>
    </p:spTree>
    <p:extLst>
      <p:ext uri="{BB962C8B-B14F-4D97-AF65-F5344CB8AC3E}">
        <p14:creationId xmlns:p14="http://schemas.microsoft.com/office/powerpoint/2010/main" val="1121395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01B4C-1A99-026F-F33B-B891434D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75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каком здании в Москве помещены самые большие в мире часы, барометр и термометр?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На здании Московского государственного университета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54D73B9-29B2-E734-C7F8-D34373E1D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9438" y="2890753"/>
            <a:ext cx="4586287" cy="3412416"/>
          </a:xfrm>
        </p:spPr>
      </p:pic>
    </p:spTree>
    <p:extLst>
      <p:ext uri="{BB962C8B-B14F-4D97-AF65-F5344CB8AC3E}">
        <p14:creationId xmlns:p14="http://schemas.microsoft.com/office/powerpoint/2010/main" val="1904337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97BED0-60C0-AC0A-465B-C1BF47620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2612" y="2563811"/>
            <a:ext cx="3989388" cy="398938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28A4A-D0AA-7C6A-A56A-1822F4CC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82" y="159543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чем идёт речь в стихах Юрия Визбора: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самой длинной улице Москвы,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самой тихой улице Москвы,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Где нет листвы, но много синевы,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Там наш трамвай скользит вдоль мостовых?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Речь идёт о Москве-реке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41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A5CBC-E209-EBC0-82C5-DE66926E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12834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Кто населял в прошлом Старопанский переулок в Москве?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Поляки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3FE04B-C758-DD4B-488F-E7F7DF7C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2087" y="2223294"/>
            <a:ext cx="4160838" cy="4420890"/>
          </a:xfrm>
        </p:spPr>
      </p:pic>
    </p:spTree>
    <p:extLst>
      <p:ext uri="{BB962C8B-B14F-4D97-AF65-F5344CB8AC3E}">
        <p14:creationId xmlns:p14="http://schemas.microsoft.com/office/powerpoint/2010/main" val="338359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C82FF-35D7-0315-48E8-10F06215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Москве установлен памятник начинающему водителю в виде чайника. Так ли это?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0F4646-EE87-25D9-5F4A-3400336E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714625"/>
            <a:ext cx="10753725" cy="3462337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1996 году впервые в России, к 100-летию Российских правил дорожного движения, начинающим водителям, во дворе офиса ДАНИАН АВТОЦЕНТРА, был открыт памятник под названием «ЧАЙНИК» , автор композиции художник – монументалист, член Союза художников Андрей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Благонадеждин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Торжественное открытие состоялось 11 сентября 1996г.</a:t>
            </a:r>
          </a:p>
        </p:txBody>
      </p:sp>
    </p:spTree>
    <p:extLst>
      <p:ext uri="{BB962C8B-B14F-4D97-AF65-F5344CB8AC3E}">
        <p14:creationId xmlns:p14="http://schemas.microsoft.com/office/powerpoint/2010/main" val="446968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F35D0-52AE-70FF-8FC3-6D7593AA8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9F44C-E491-9EF8-5449-DB4795678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4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01B4C-1A99-026F-F33B-B891434D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4224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Какого памятника никогда не было в Москве?</a:t>
            </a:r>
            <a:br>
              <a:rPr lang="ru-RU" b="1" dirty="0"/>
            </a:br>
            <a:r>
              <a:rPr lang="ru-RU" b="1" dirty="0"/>
              <a:t>а)Царь-колокол</a:t>
            </a:r>
            <a:br>
              <a:rPr lang="ru-RU" b="1" dirty="0"/>
            </a:br>
            <a:r>
              <a:rPr lang="ru-RU" b="1" dirty="0"/>
              <a:t>б)Царь-корабль</a:t>
            </a:r>
            <a:br>
              <a:rPr lang="ru-RU" b="1" dirty="0"/>
            </a:br>
            <a:r>
              <a:rPr lang="ru-RU" b="1" dirty="0"/>
              <a:t>в)Царь-пушка</a:t>
            </a: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A95C81-19F2-782D-9658-26D4148C8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4263" y="2215912"/>
            <a:ext cx="4757737" cy="4519850"/>
          </a:xfrm>
        </p:spPr>
      </p:pic>
    </p:spTree>
    <p:extLst>
      <p:ext uri="{BB962C8B-B14F-4D97-AF65-F5344CB8AC3E}">
        <p14:creationId xmlns:p14="http://schemas.microsoft.com/office/powerpoint/2010/main" val="201291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28A4A-D0AA-7C6A-A56A-1822F4CC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19" y="12080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Какая кондитерская фабрика есть в Москве?</a:t>
            </a:r>
            <a:br>
              <a:rPr lang="ru-RU" b="1" dirty="0"/>
            </a:br>
            <a:r>
              <a:rPr lang="ru-RU" b="1" dirty="0"/>
              <a:t>а) «Ласковый май»; </a:t>
            </a:r>
            <a:br>
              <a:rPr lang="ru-RU" dirty="0"/>
            </a:br>
            <a:r>
              <a:rPr lang="ru-RU" b="1" dirty="0"/>
              <a:t>б) «Красный Октябрь»;</a:t>
            </a:r>
            <a:br>
              <a:rPr lang="ru-RU" b="1" dirty="0"/>
            </a:br>
            <a:r>
              <a:rPr lang="ru-RU" b="1" dirty="0"/>
              <a:t>в) «Хмурый ноябрь»; </a:t>
            </a:r>
            <a:br>
              <a:rPr lang="ru-RU" dirty="0"/>
            </a:br>
            <a:r>
              <a:rPr lang="ru-RU" b="1" dirty="0"/>
              <a:t>г) «Белый январь»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97BED0-60C0-AC0A-465B-C1BF47620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5093" y="2406649"/>
            <a:ext cx="3989388" cy="3989388"/>
          </a:xfrm>
        </p:spPr>
      </p:pic>
    </p:spTree>
    <p:extLst>
      <p:ext uri="{BB962C8B-B14F-4D97-AF65-F5344CB8AC3E}">
        <p14:creationId xmlns:p14="http://schemas.microsoft.com/office/powerpoint/2010/main" val="337209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A5CBC-E209-EBC0-82C5-DE66926E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17938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Какого цвета кольцевая ветка Московского метро на схеме?</a:t>
            </a:r>
            <a:br>
              <a:rPr lang="ru-RU" b="1" dirty="0"/>
            </a:br>
            <a:r>
              <a:rPr lang="ru-RU" b="1" dirty="0"/>
              <a:t>а) Красного;</a:t>
            </a:r>
            <a:br>
              <a:rPr lang="ru-RU" b="1" dirty="0"/>
            </a:br>
            <a:r>
              <a:rPr lang="ru-RU" b="1" dirty="0"/>
              <a:t>б) Жёлтого;</a:t>
            </a:r>
            <a:br>
              <a:rPr lang="ru-RU" b="1" dirty="0"/>
            </a:br>
            <a:r>
              <a:rPr lang="ru-RU" b="1" dirty="0"/>
              <a:t>в) Зелёного;</a:t>
            </a:r>
            <a:br>
              <a:rPr lang="ru-RU" b="1" dirty="0"/>
            </a:br>
            <a:r>
              <a:rPr lang="ru-RU" b="1" dirty="0"/>
              <a:t>г) Коричневого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3FE04B-C758-DD4B-488F-E7F7DF7C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2087" y="2223294"/>
            <a:ext cx="4160838" cy="4420890"/>
          </a:xfrm>
        </p:spPr>
      </p:pic>
    </p:spTree>
    <p:extLst>
      <p:ext uri="{BB962C8B-B14F-4D97-AF65-F5344CB8AC3E}">
        <p14:creationId xmlns:p14="http://schemas.microsoft.com/office/powerpoint/2010/main" val="163000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C82FF-35D7-0315-48E8-10F06215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8653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Какая из этих песен является гимном Москвы?</a:t>
            </a:r>
            <a:br>
              <a:rPr lang="ru-RU" b="1" dirty="0"/>
            </a:br>
            <a:r>
              <a:rPr lang="ru-RU" b="1" dirty="0"/>
              <a:t>а) «Утро красит...»; </a:t>
            </a:r>
            <a:br>
              <a:rPr lang="ru-RU" dirty="0"/>
            </a:br>
            <a:r>
              <a:rPr lang="ru-RU" b="1" dirty="0"/>
              <a:t>б) «Я по свету немало...»;</a:t>
            </a:r>
            <a:br>
              <a:rPr lang="ru-RU" b="1" dirty="0"/>
            </a:br>
            <a:r>
              <a:rPr lang="ru-RU" b="1" dirty="0"/>
              <a:t>в) «Друзья, люблю я...»; </a:t>
            </a:r>
            <a:br>
              <a:rPr lang="ru-RU" dirty="0"/>
            </a:br>
            <a:r>
              <a:rPr lang="ru-RU" b="1" dirty="0"/>
              <a:t>г) «Хорошо на московских...»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F2DA39-E362-64F8-FA51-C3913C9FA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7137" y="2243137"/>
            <a:ext cx="4614863" cy="4614863"/>
          </a:xfrm>
        </p:spPr>
      </p:pic>
    </p:spTree>
    <p:extLst>
      <p:ext uri="{BB962C8B-B14F-4D97-AF65-F5344CB8AC3E}">
        <p14:creationId xmlns:p14="http://schemas.microsoft.com/office/powerpoint/2010/main" val="350129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40DC5-FBBB-77D6-6805-F13E8EF0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9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Какой аэропорт НЕ является московским?</a:t>
            </a:r>
            <a:br>
              <a:rPr lang="ru-RU" b="1" dirty="0"/>
            </a:br>
            <a:r>
              <a:rPr lang="ru-RU" b="1" dirty="0"/>
              <a:t>а) «Домодедово»;</a:t>
            </a:r>
            <a:br>
              <a:rPr lang="ru-RU" dirty="0"/>
            </a:br>
            <a:r>
              <a:rPr lang="ru-RU" b="1" dirty="0"/>
              <a:t>б) «Шереметьево»;</a:t>
            </a:r>
            <a:br>
              <a:rPr lang="ru-RU" b="1" dirty="0"/>
            </a:br>
            <a:r>
              <a:rPr lang="ru-RU" b="1" dirty="0"/>
              <a:t>в) «Внуково»; </a:t>
            </a:r>
            <a:br>
              <a:rPr lang="ru-RU" dirty="0"/>
            </a:br>
            <a:r>
              <a:rPr lang="ru-RU" b="1" dirty="0"/>
              <a:t>г) «Пулково»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7F2BF2-CC83-1405-2EF1-105D83363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9350" y="2317750"/>
            <a:ext cx="4373563" cy="4373563"/>
          </a:xfrm>
        </p:spPr>
      </p:pic>
    </p:spTree>
    <p:extLst>
      <p:ext uri="{BB962C8B-B14F-4D97-AF65-F5344CB8AC3E}">
        <p14:creationId xmlns:p14="http://schemas.microsoft.com/office/powerpoint/2010/main" val="522435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1229</Words>
  <Application>Microsoft Macintosh PowerPoint</Application>
  <PresentationFormat>Широкоэкранный</PresentationFormat>
  <Paragraphs>95</Paragraphs>
  <Slides>49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Тема Office</vt:lpstr>
      <vt:lpstr>Презентация PowerPoint</vt:lpstr>
      <vt:lpstr>I тур </vt:lpstr>
      <vt:lpstr>В каком веке основана Москва? а) В 11-ом; б) В 12-ом; в) В 13-ом; г) В 14-ом.</vt:lpstr>
      <vt:lpstr>На скольких холмах построена Москва? а) На одном;  б) На трёх; в) На пяти;  г) На семи   </vt:lpstr>
      <vt:lpstr>Какого памятника никогда не было в Москве? а)Царь-колокол б)Царь-корабль в)Царь-пушка  </vt:lpstr>
      <vt:lpstr>Какая кондитерская фабрика есть в Москве? а) «Ласковый май»;  б) «Красный Октябрь»; в) «Хмурый ноябрь»;  г) «Белый январь» </vt:lpstr>
      <vt:lpstr>Какого цвета кольцевая ветка Московского метро на схеме? а) Красного; б) Жёлтого; в) Зелёного; г) Коричневого </vt:lpstr>
      <vt:lpstr>Какая из этих песен является гимном Москвы? а) «Утро красит...»;  б) «Я по свету немало...»; в) «Друзья, люблю я...»;  г) «Хорошо на московских...» </vt:lpstr>
      <vt:lpstr>Какой аэропорт НЕ является московским? а) «Домодедово»; б) «Шереметьево»; в) «Внуково»;  г) «Пулково» </vt:lpstr>
      <vt:lpstr>Чему в известной пословице НЕ верит Москва? а) Слезам;  б) Слухам; в) Прогнозам;  г) Свои глазам </vt:lpstr>
      <vt:lpstr>Какое дорожное кольцо существует в Москве? а) Золотое;  б) Садовое; в) Парковое;  г) Лесное </vt:lpstr>
      <vt:lpstr>Как называется одна из станций Московского метрополитена? а) «Институт»; б) «Университет»; в) «Гимназия»; г) «Школа» </vt:lpstr>
      <vt:lpstr>II тур </vt:lpstr>
      <vt:lpstr>Какое славянское племя жило на территории Москвы до возникновения города? </vt:lpstr>
      <vt:lpstr>Какой год считается "годом рождения" Москвы? </vt:lpstr>
      <vt:lpstr>Назовите имя святого, который является покровителем и Великобритании, и Москвы? </vt:lpstr>
      <vt:lpstr>Как называется сад, расположенный вдоль западной стены московского Кремля? </vt:lpstr>
      <vt:lpstr>Название этой московской улицы говорит о том, что по ней когда-то везли дань в Золотую орду. </vt:lpstr>
      <vt:lpstr>На Котельнической набережной в старину делали котлы, на Таганской улице и площади –таганы. А чем занимались на Швивной горке? </vt:lpstr>
      <vt:lpstr>Как теперь называется холм, на который в 1812 году поднялся Наполеон и, глядя на сожжённую Москву, сказал: «Теперь вся Москва будет поклоняться мне!»? </vt:lpstr>
      <vt:lpstr>Какому русскому поэту принадлежат эти строки о Москве?  Как часто в горестной разлуке, В моей блуждающей судьбе, Москва, я думал о тебе! Москва... Как много в этом звуке Для сердца русского слилось! Как много в нём отозвалось.</vt:lpstr>
      <vt:lpstr>Какой вид общественного транспорта начал работать в Москве в 1935 году? </vt:lpstr>
      <vt:lpstr>На какой линии Московского метро нет конечной остановки (станции)? </vt:lpstr>
      <vt:lpstr>II тур  ответы</vt:lpstr>
      <vt:lpstr>Какое славянское племя жило на территории Москвы до возникновения города?  Племя вятичей  </vt:lpstr>
      <vt:lpstr>Какой год считается "годом рождения" Москвы?   1147 год </vt:lpstr>
      <vt:lpstr>   Назовите имя святого, который является покровителем и Великобритании, и Москвы?   Георгий   </vt:lpstr>
      <vt:lpstr>Как называется сад, расположенный вдоль западной стены московского Кремля?  Александровский сад  </vt:lpstr>
      <vt:lpstr>Название этой московской улицы говорит о том, что по ней когда-то везли дань в Золотую орду.  Дорога из Москвы в Золотую орду проходила по Большой Ордынке  </vt:lpstr>
      <vt:lpstr>На Котельнической набережной в старину делали котлы, на Таганской улице и площади –таганы. А чем занимались на Швивной горке?  Шили одежду, отсюда и название  </vt:lpstr>
      <vt:lpstr>Как теперь называется холм, на который в 1812 году поднялся Наполеон и, глядя на сожжённую Москву, сказал: «Теперь вся Москва будет поклоняться мне!»?  Поклонная гора, на которой Наполеон ждал, но так и не дождался ключей от города  </vt:lpstr>
      <vt:lpstr>Какому русскому поэту принадлежат эти строки о Москве?  Как часто в горестной разлуке, В моей блуждающей судьбе, Москва, я думал о тебе! Москва... Как много в этом звуке Для сердца русского слилось! Как много в нём отозвалось.  А.С. Пушкину </vt:lpstr>
      <vt:lpstr>Какой вид общественного транспорта начал работать в Москве в 1935 году?  Метро  </vt:lpstr>
      <vt:lpstr>На какой линии Московского метро нет конечной остановки (станции)?   На Кольцевой </vt:lpstr>
      <vt:lpstr>III тур </vt:lpstr>
      <vt:lpstr>Назовите древнейший архитектурный ансамбль Москвы. </vt:lpstr>
      <vt:lpstr>По церкви эту площадь называли Троицкой, по частым пожарам – Пожар, по главному торгу города – Торговой. Сейчас она известна всему миру. Назовите её. </vt:lpstr>
      <vt:lpstr>На каком здании в Москве помещены самые большие в мире часы, барометр и термометр?  </vt:lpstr>
      <vt:lpstr> О чем идёт речь в стихах Юрия Визбора:  По самой длинной улице Москвы, По самой тихой улице Москвы, Где нет листвы, но много синевы, Там наш трамвай скользит вдоль мостовых?  </vt:lpstr>
      <vt:lpstr>Кто населял в прошлом Старопанский переулок в Москве?    </vt:lpstr>
      <vt:lpstr>В Москве установлен памятник начинающему водителю в виде чайника. Так ли это?  </vt:lpstr>
      <vt:lpstr>III тур ответы </vt:lpstr>
      <vt:lpstr>  Назовите древнейший архитектурный ансамбль Москвы.   Кремль. На Боровицком холме, на левом берегу реки Москвы, один из красивейших архитектурных ансамблей мира </vt:lpstr>
      <vt:lpstr>По церкви эту площадь называли Троицкой, по частым пожарам – Пожар, по главному торгу города – Торговой. Сейчас она известна всему миру. Назовите её.  Красная площадь </vt:lpstr>
      <vt:lpstr>На каком здании в Москве помещены самые большие в мире часы, барометр и термометр?  На здании Московского государственного университета </vt:lpstr>
      <vt:lpstr> О чем идёт речь в стихах Юрия Визбора:  По самой длинной улице Москвы, По самой тихой улице Москвы, Где нет листвы, но много синевы, Там наш трамвай скользит вдоль мостовых?  Речь идёт о Москве-реке </vt:lpstr>
      <vt:lpstr>Кто населял в прошлом Старопанский переулок в Москве?   Поляки </vt:lpstr>
      <vt:lpstr>В Москве установлен памятник начинающему водителю в виде чайника. Так ли это?  Да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Будзинская</dc:creator>
  <cp:lastModifiedBy>Светлана Будзинская</cp:lastModifiedBy>
  <cp:revision>20</cp:revision>
  <dcterms:created xsi:type="dcterms:W3CDTF">2022-04-17T07:26:51Z</dcterms:created>
  <dcterms:modified xsi:type="dcterms:W3CDTF">2022-04-17T09:58:29Z</dcterms:modified>
</cp:coreProperties>
</file>