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2" r:id="rId4"/>
    <p:sldId id="257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9" r:id="rId20"/>
    <p:sldId id="278" r:id="rId21"/>
    <p:sldId id="275" r:id="rId22"/>
    <p:sldId id="276" r:id="rId23"/>
    <p:sldId id="277" r:id="rId24"/>
    <p:sldId id="281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32"/>
  </p:normalViewPr>
  <p:slideViewPr>
    <p:cSldViewPr snapToGrid="0" snapToObjects="1">
      <p:cViewPr>
        <p:scale>
          <a:sx n="78" d="100"/>
          <a:sy n="78" d="100"/>
        </p:scale>
        <p:origin x="656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28428-0C97-274F-A614-EBC3F10096C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45167-3845-874A-ABAE-1A5316435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3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45167-3845-874A-ABAE-1A531643578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4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45167-3845-874A-ABAE-1A531643578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3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A8ECE-B9BF-3933-310F-FB371615B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1762AB-2E56-46E5-1D32-1B9FAB67F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535C04-70D3-4E5B-ED76-6B307BA6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7CB5-04AE-1C4B-B5EF-0BEB4F472EDF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B5F39-FC0B-40F6-F0C4-40C8AC72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150F04-9797-C826-C4FC-FEF43097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E6E-8A80-DC46-8AF1-D039A0E03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236E9-7BB3-ED8F-F79A-BA1E58E3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F53B96-6A9B-B12C-4AEC-F9A9B7365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96853-A971-069C-C284-A21BFE27C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7CB5-04AE-1C4B-B5EF-0BEB4F472EDF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1CE40C-3724-357D-EE66-3C50848D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89943-0471-8993-D0E7-4E638AE6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E6E-8A80-DC46-8AF1-D039A0E03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005111-6C03-C44F-BE4F-A1A68C245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8B2EA2-9F2A-C0D8-83A1-11E0F8F32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EA922D-4CA9-D329-E0E4-03F8516E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7CB5-04AE-1C4B-B5EF-0BEB4F472EDF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C038D4-F90B-E3A6-4983-52C781C0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55BB96-56DF-DF66-D69E-F814AA23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E6E-8A80-DC46-8AF1-D039A0E03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2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6F4CC-83C6-B415-E444-F643C2D7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4E6AAB-5D28-A955-34A5-4995D9885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CB35-8450-7A5D-8A56-E4BA4F82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7CB5-04AE-1C4B-B5EF-0BEB4F472EDF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B51383-80D3-3433-2A79-01A16200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6CDEF6-8CBC-59B6-1E2A-7A58E37B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E6E-8A80-DC46-8AF1-D039A0E03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4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4BD54-07EC-EB48-5034-DD55043C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F4C6C7-0E29-F141-15C7-B685D160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5A0424-12E9-26C3-F151-2E78BC58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7CB5-04AE-1C4B-B5EF-0BEB4F472EDF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851E17-A618-DAE5-BFE5-CEE7B2D2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173B4-452E-7BE3-D0CC-2F0A8C4E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E6E-8A80-DC46-8AF1-D039A0E03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09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14152-4C99-0E63-AF68-C4069880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17DB94-5A51-4447-7A82-96130D425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7539D7-3153-69D2-2686-2917D7DE7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491CA3-86DC-9D45-F581-681F20600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7CB5-04AE-1C4B-B5EF-0BEB4F472EDF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180593-BC36-7380-662D-B496C8A9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DD6828-4226-12A6-8E37-A15607BA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E6E-8A80-DC46-8AF1-D039A0E03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4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65A2-ADD0-7DA7-F947-C04DEC3D8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6B4029-23F1-7393-1C37-F813C86E2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AB9468-0D4A-EC9E-D105-05476AA34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9AF018-9742-D5A8-113C-CDF3D3C8D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40D6A7-219A-A158-359F-3960E3EB4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6219E0-8759-8CC8-377A-EDDCF150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7CB5-04AE-1C4B-B5EF-0BEB4F472EDF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233E05-8AE5-B2FD-27D9-7D00A227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5F6049-0255-CA6E-CEFA-1E3EA81E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E6E-8A80-DC46-8AF1-D039A0E03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0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9E20F-9D6F-AFFF-F8AA-4F245AFE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AFBD23-4063-8EAB-7336-600C2151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7CB5-04AE-1C4B-B5EF-0BEB4F472EDF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89D27C-1BD2-78F4-CF41-659EF022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696433-B38B-B549-47C8-15E28DAE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E6E-8A80-DC46-8AF1-D039A0E03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0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0A3FCD-44F1-C802-33D2-12ABEC79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7CB5-04AE-1C4B-B5EF-0BEB4F472EDF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AA420A-639A-D89B-399D-2E83C0E7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0330C3-A4F2-4DAA-58A0-B5DDF56D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E6E-8A80-DC46-8AF1-D039A0E03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39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1D72A-4B5D-51CA-639D-20990C65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C5261F-2319-0FB4-A8F7-25623181A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FA0B80-48EB-40E4-876D-C01224FD7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460F08-8146-97D1-C6F0-4103B741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7CB5-04AE-1C4B-B5EF-0BEB4F472EDF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2A655E-0FD8-5D94-A5FD-F295230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028B3-7B4C-641C-C17F-9BF44563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E6E-8A80-DC46-8AF1-D039A0E03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6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32685-F0FE-7A08-D946-4E62E437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821923-7821-405C-96DA-774611D88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53B1E1-DCC0-3FB5-2AAF-15BEEF7FF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472D32-BF74-68E5-793C-F0BD3A6A7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7CB5-04AE-1C4B-B5EF-0BEB4F472EDF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D37E7A-9120-60F4-9B20-1A64A2C0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CBA5E-695B-4360-1AFF-6E8C165F2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E6E-8A80-DC46-8AF1-D039A0E03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8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D708E-5903-0725-D2E7-3C6E0EB2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C55260-BDB0-C244-56BD-BCD6154BD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EC27F-0BE7-0AB5-1A68-60D8D0358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C7CB5-04AE-1C4B-B5EF-0BEB4F472EDF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D6CDF-3E8C-66D1-7799-383291372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BEDA66-CCEF-0D22-3628-D80F6635E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C2E6E-8A80-DC46-8AF1-D039A0E03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9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4E24B-D2BF-17EC-6C3E-03528513F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791700" cy="2731181"/>
          </a:xfrm>
        </p:spPr>
        <p:txBody>
          <a:bodyPr>
            <a:normAutofit/>
          </a:bodyPr>
          <a:lstStyle/>
          <a:p>
            <a:r>
              <a:rPr lang="ru-RU" dirty="0">
                <a:ea typeface="Yu Gothic" panose="020B0400000000000000" pitchFamily="34" charset="-128"/>
                <a:cs typeface="Apple Chancery" panose="03020702040506060504" pitchFamily="66" charset="-79"/>
              </a:rPr>
              <a:t>История Москвы в фотографиях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3708DE-0DC2-CE91-C3F7-106CF8960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3677" y="6585713"/>
            <a:ext cx="9144000" cy="16557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1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2B4451-1745-C73B-0D17-3E5020ED5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979714"/>
            <a:ext cx="10700657" cy="519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К моменту начала царствования Петра </a:t>
            </a:r>
            <a:r>
              <a:rPr lang="en" dirty="0"/>
              <a:t>I </a:t>
            </a:r>
            <a:r>
              <a:rPr lang="ru-RU" dirty="0"/>
              <a:t>Москва уже была, по мнению русских царей, ни чем иным, как «третьим Римом». Она активно строилась, не экономя пространство – его хватало, осваивала новые веяния в архитектуре, поддерживала дипломатические отношения со всеми наиболее важными странами мира и по праву собой гордилась. </a:t>
            </a:r>
            <a:r>
              <a:rPr lang="ru-RU" dirty="0" err="1"/>
              <a:t>Курляндец</a:t>
            </a:r>
            <a:r>
              <a:rPr lang="ru-RU" dirty="0"/>
              <a:t> Яков </a:t>
            </a:r>
            <a:r>
              <a:rPr lang="ru-RU" dirty="0" err="1"/>
              <a:t>Рейтенфельс</a:t>
            </a:r>
            <a:r>
              <a:rPr lang="ru-RU" dirty="0"/>
              <a:t>, побывавший в Москве в 1670–1673 годах, как раз накануне появления на свет будущего первого русского императора, писал о нашей столице так: «Местоположение ее весьма красиво; она поражает своими приблизительно двумя тысячами церквей, кои почти все каменные и придают городу великолепный вид. Этой внешней красоте немало способствуют семь умеренной высоты холмов, на которых она отлого возвышается».</a:t>
            </a:r>
          </a:p>
        </p:txBody>
      </p:sp>
    </p:spTree>
    <p:extLst>
      <p:ext uri="{BB962C8B-B14F-4D97-AF65-F5344CB8AC3E}">
        <p14:creationId xmlns:p14="http://schemas.microsoft.com/office/powerpoint/2010/main" val="1418343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C57EAAB-725A-CB04-168E-1E2A686A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/>
          <a:lstStyle/>
          <a:p>
            <a:pPr algn="r"/>
            <a:r>
              <a:rPr lang="ru-RU" b="1" i="1" dirty="0">
                <a:cs typeface="APPLE CHANCERY" panose="03020702040506060504" pitchFamily="66" charset="-79"/>
              </a:rPr>
              <a:t>Век Екатерины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6CB79F1-6DB6-BBEC-9231-54579CEB6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915" y="489857"/>
            <a:ext cx="5725886" cy="61558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900" dirty="0"/>
              <a:t>Историк Москвы </a:t>
            </a:r>
            <a:r>
              <a:rPr lang="ru-RU" sz="1900" dirty="0" err="1"/>
              <a:t>М.И.Пыляев</a:t>
            </a:r>
            <a:r>
              <a:rPr lang="ru-RU" sz="1900" dirty="0"/>
              <a:t>, пишет, что Москва при Екатерине </a:t>
            </a:r>
            <a:r>
              <a:rPr lang="en" sz="1900" dirty="0"/>
              <a:t>II </a:t>
            </a:r>
            <a:r>
              <a:rPr lang="ru-RU" sz="1900" dirty="0"/>
              <a:t>представляла собой обширный город, состоящий из нескольких частей. Это так бросалось в глаза, что императрица называла Москву не иначе как «сосредоточием нескольких миров». Помимо каменных Кремля, Китая и Белого города, каменными же были дома богатых людей, к которым прилегала большая часть деревянных, небольших домиков, крытых лубом, тесом и соломой. С «деревянным строением» пытались бороться московские власти, предписывая для </a:t>
            </a:r>
            <a:r>
              <a:rPr lang="ru-RU" sz="1900" dirty="0" err="1"/>
              <a:t>обережения</a:t>
            </a:r>
            <a:r>
              <a:rPr lang="ru-RU" sz="1900" dirty="0"/>
              <a:t> от пожаров покрывать крыши черепицей.</a:t>
            </a:r>
          </a:p>
          <a:p>
            <a:pPr marL="0" indent="0" algn="just">
              <a:buNone/>
            </a:pPr>
            <a:br>
              <a:rPr lang="ru-RU" sz="1900" dirty="0"/>
            </a:br>
            <a:r>
              <a:rPr lang="ru-RU" sz="1900" dirty="0"/>
              <a:t>Резкое различие между дворцами знати и домами небогатых горожан бросалось в глаза современникам. Англичанин Кокс, побывавший в Москве в 1778 г., писал: «Жалкие лачуги кучатся около дворцов, одноэтажные избы построены рядом с богатыми и величественными домами. Многие каменные здания — с деревянными крышами, иные деревянные дома выкрашены, у других железные двери и крыши. Бесчисленные церкви в каждой из своих частей представляют особый стиль архитектуры, некоторые купола крыты медью, иные — жестью, золоченою или окрашенною в зеленый цвет. Некоторые кварталы этого огромного города кажутся совершенно пустырями, иные — густо населены, одни походят на бедные деревушки, другие имеют вид богатой столицы».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56B7D76-6DD0-142E-06F4-AA951AFA42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9431" y="1690688"/>
            <a:ext cx="5478654" cy="3561125"/>
          </a:xfrm>
        </p:spPr>
      </p:pic>
    </p:spTree>
    <p:extLst>
      <p:ext uri="{BB962C8B-B14F-4D97-AF65-F5344CB8AC3E}">
        <p14:creationId xmlns:p14="http://schemas.microsoft.com/office/powerpoint/2010/main" val="341626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CCD96-4BDD-C78B-524B-4C1D53C7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51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C50C05-D826-8299-404C-CDC34317F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614" y="293914"/>
            <a:ext cx="4735286" cy="6172200"/>
          </a:xfrm>
          <a:blipFill>
            <a:blip r:embed="rId2"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	В самом начале 1800-х годов открылся Мытищинский городской водопровод, который стал самым первой водопроводной сетью в городе. Позже было принято решение заключить речку Неглинка в подземную трубу, так как в период дождей и весеннего снеготаяния Неглинка растекалась, образуя озеро посреди улиц. Оттуда и пошло название Трубной площади по отверстию трубы в Башне Белого города из которого вытекала река, место в народе, так и прозвали "трубой". Был засыпан ненужный более ров вокруг стен Земляного города.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F6F9113-AA4A-4FA4-65CD-951D665D36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68355" y="293914"/>
            <a:ext cx="6944032" cy="5535386"/>
          </a:xfrm>
        </p:spPr>
      </p:pic>
    </p:spTree>
    <p:extLst>
      <p:ext uri="{BB962C8B-B14F-4D97-AF65-F5344CB8AC3E}">
        <p14:creationId xmlns:p14="http://schemas.microsoft.com/office/powerpoint/2010/main" val="2239869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26166-DE4E-E94A-CF7C-89D72DC0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Москва в </a:t>
            </a:r>
            <a:r>
              <a:rPr lang="en-US" dirty="0"/>
              <a:t>XIX </a:t>
            </a:r>
            <a:r>
              <a:rPr lang="en-US" dirty="0" err="1"/>
              <a:t>в</a:t>
            </a:r>
            <a:r>
              <a:rPr lang="ru-RU" dirty="0" err="1"/>
              <a:t>еке</a:t>
            </a:r>
            <a:r>
              <a:rPr lang="ru-RU" dirty="0"/>
              <a:t>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0E10B4-832E-AF35-2398-FDEE026B6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304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>
            <a:extLst>
              <a:ext uri="{FF2B5EF4-FFF2-40B4-BE49-F238E27FC236}">
                <a16:creationId xmlns:a16="http://schemas.microsoft.com/office/drawing/2014/main" id="{CFF17C06-FA8A-B918-6CD1-51EEFB350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53" y="256381"/>
            <a:ext cx="5999748" cy="2029620"/>
          </a:xfrm>
        </p:spPr>
        <p:txBody>
          <a:bodyPr>
            <a:noAutofit/>
          </a:bodyPr>
          <a:lstStyle/>
          <a:p>
            <a:pPr algn="just"/>
            <a:r>
              <a:rPr lang="ru-RU" sz="1800" b="0" dirty="0"/>
              <a:t>Некоторые берут на себя смелость утверждать, что в Москве, в отличие от европейских столиц, нет старого города. Но это не так. Старый город Москвы - это Кремль. Как и в любом европейском городе это и есть район в пределах крепостной стены. Доступ в Кремль был закрыт при Сталине. До этого ворота всех башен были открыты, и ходить можно было, где угодно – этакий проходной район.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E1D81206-220D-103A-A95E-C16E18EB6D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3570" y="2286001"/>
            <a:ext cx="3278188" cy="4372564"/>
          </a:xfr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id="{B554EDFD-B640-70A9-1DCB-EC1ED2350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743" y="462542"/>
            <a:ext cx="5212214" cy="15097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0" dirty="0"/>
              <a:t>Все люди на дореволюционных фотографиях обязательно носят головные уборы. В те годы появляться с непокрытой головой - опростоволоситься - было просто неприлично. </a:t>
            </a:r>
            <a:endParaRPr lang="ru-RU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8F6C7266-9028-AB19-60B8-B74B564A386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55640" y="2449286"/>
            <a:ext cx="6277826" cy="4152333"/>
          </a:xfrm>
        </p:spPr>
      </p:pic>
    </p:spTree>
    <p:extLst>
      <p:ext uri="{BB962C8B-B14F-4D97-AF65-F5344CB8AC3E}">
        <p14:creationId xmlns:p14="http://schemas.microsoft.com/office/powerpoint/2010/main" val="635597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1A10B754-E9CF-8AA4-1A3A-0C90046D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07" y="310243"/>
            <a:ext cx="10831493" cy="2024743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Жизнь москвичей в X</a:t>
            </a:r>
            <a:r>
              <a:rPr lang="en-US" sz="2400" dirty="0"/>
              <a:t>IX </a:t>
            </a:r>
            <a:r>
              <a:rPr lang="ru-RU" sz="2400" dirty="0"/>
              <a:t>веке стала намного комфортнее. Многие дома уже имели водопровод и электричество, телефон стал делом привычным. Канализация была проложена, правда пока только в центре, в районе Садового кольца. Но Москва строилась и росла. Последняя всероссийская перепись населения 1897 года показала, что в Москве проживает уж свыше миллиона жителей. Спешно осваивались пустыри на окраинах, росли новые районы.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0A0ACB0-0A8C-CB23-FA4B-BBD98F0F67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2857" y="2661557"/>
            <a:ext cx="5405196" cy="3675533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2FC3971-546D-CAE3-DA51-33B77E71EB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636157"/>
            <a:ext cx="5573693" cy="3700933"/>
          </a:xfrm>
        </p:spPr>
      </p:pic>
    </p:spTree>
    <p:extLst>
      <p:ext uri="{BB962C8B-B14F-4D97-AF65-F5344CB8AC3E}">
        <p14:creationId xmlns:p14="http://schemas.microsoft.com/office/powerpoint/2010/main" val="2749855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AA62A92-CDDF-E7AD-74D2-85354A29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41" y="365125"/>
            <a:ext cx="11692973" cy="2443389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По Москве уже бегали трамваи, разливая свои перезвоны по центральным улицам. Шуршали мимо немногочисленные автомобили, которых на то время в Москве насчитывались единицы. Основной транспорт – гужевой: пролетки и телеги, ломовики и лихачи. Зимой телеги меняли на сани. Но пробки существовали уже тогда!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6E3F9E20-D9CC-B9F1-7573-38C8EB8CD9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1" y="2934887"/>
            <a:ext cx="5856314" cy="3557987"/>
          </a:xfrm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AAF0AFB5-9BF0-2E92-62CE-B5C62CAF9D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45241" y="2934887"/>
            <a:ext cx="5874560" cy="3557988"/>
          </a:xfrm>
        </p:spPr>
      </p:pic>
    </p:spTree>
    <p:extLst>
      <p:ext uri="{BB962C8B-B14F-4D97-AF65-F5344CB8AC3E}">
        <p14:creationId xmlns:p14="http://schemas.microsoft.com/office/powerpoint/2010/main" val="393433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79CE471-1725-DB1C-B333-B6AEC50CE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0"/>
            <a:ext cx="12066815" cy="28575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	Советское время сильно поменяло облик новой Москвы. Как и следует столице советского государства, от центра к окраинам протянулись широкие проспекты и улицы, расширились площади, Садовое кольцо, появился метрополитен. город стал тянуться к окраинам, превращая их в крупные жилые массивы. Быстро строятся новые здания, учреждения, дома культуры, расширяются площади, взамен старым привычным тесным улочкам.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D9CB4F92-812C-47FD-763A-CD0A89E1E7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44614" y="2857500"/>
            <a:ext cx="7502772" cy="3657602"/>
          </a:xfrm>
        </p:spPr>
      </p:pic>
    </p:spTree>
    <p:extLst>
      <p:ext uri="{BB962C8B-B14F-4D97-AF65-F5344CB8AC3E}">
        <p14:creationId xmlns:p14="http://schemas.microsoft.com/office/powerpoint/2010/main" val="894651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97FEF-15DB-7DD3-BC45-0CE5441F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/>
          <a:p>
            <a:pPr algn="just"/>
            <a:r>
              <a:rPr lang="ru-RU" sz="3200" dirty="0"/>
              <a:t>	</a:t>
            </a:r>
            <a:r>
              <a:rPr lang="ru-RU" sz="3200" b="1" dirty="0"/>
              <a:t>22 июня 1941 </a:t>
            </a:r>
            <a:r>
              <a:rPr lang="ru-RU" sz="3200" dirty="0"/>
              <a:t>года фашистская Германия напала на Советский Союз. Москва, будучи столицей, стала и военным центром государства. В первые дни войны в столице проводилась организация её обороны. </a:t>
            </a:r>
            <a:br>
              <a:rPr lang="ru-RU" sz="3200" dirty="0"/>
            </a:br>
            <a:r>
              <a:rPr lang="ru-RU" sz="3200" dirty="0"/>
              <a:t>	В целях защиты от фашистских бомбардировщиков над городом запускались дирижабли, проводилась маскировка зданий. Были перекрашены в чёрный цвет купола соборов, зачехлены звёзды на башнях Кремля, над мавзолеем построено двухэтажное здание, стал неузнаваемым облик Большого театра, на Манежной и Красной площадях были установлены фанерные декорации домов, от Спасских до Боровицких ворот протянута песчаная дорога. Жёлтые фасады кремлёвских зданий перекрасили в серый цвет. </a:t>
            </a:r>
          </a:p>
        </p:txBody>
      </p:sp>
    </p:spTree>
    <p:extLst>
      <p:ext uri="{BB962C8B-B14F-4D97-AF65-F5344CB8AC3E}">
        <p14:creationId xmlns:p14="http://schemas.microsoft.com/office/powerpoint/2010/main" val="7485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>
            <a:extLst>
              <a:ext uri="{FF2B5EF4-FFF2-40B4-BE49-F238E27FC236}">
                <a16:creationId xmlns:a16="http://schemas.microsoft.com/office/drawing/2014/main" id="{62AF9245-564E-4E8C-AFD6-C6B37E55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7788728"/>
          </a:xfrm>
          <a:blipFill dpi="0" rotWithShape="1">
            <a:blip r:embed="rId3"/>
            <a:srcRect/>
            <a:stretch>
              <a:fillRect t="-1000"/>
            </a:stretch>
          </a:blipFill>
        </p:spPr>
        <p:txBody>
          <a:bodyPr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/>
              <a:t>4 апреля 1147 </a:t>
            </a:r>
            <a:r>
              <a:rPr lang="ru-RU" sz="3200" dirty="0"/>
              <a:t>года князь Суздальский Юрий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/>
              <a:t>Долгорукий устроил великий пир в компании своего союзника, князя  Новгород-Северского Святослава Ольговича. Проходило застолье в никому до того времени не известной  Москве, что послужило причиной первого упоминания этого города в </a:t>
            </a:r>
            <a:r>
              <a:rPr lang="ru-RU" sz="3200" dirty="0" err="1"/>
              <a:t>Ипатьевской</a:t>
            </a:r>
            <a:r>
              <a:rPr lang="ru-RU" sz="3200" dirty="0"/>
              <a:t> летописи. А спустя 9 лет Андрей Боголюбский основал будущий Кремль — крепость на Боровицком холме, где размещалась княжеская дружина. Со временем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/>
              <a:t>поселение стало центром объединения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/>
              <a:t>русских земель.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ru-RU" sz="3200" dirty="0"/>
            </a:br>
            <a:endParaRPr lang="ru-RU" sz="32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23406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3BCF0BB3-8865-34C1-4816-D98F0BC850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6374" y="817869"/>
            <a:ext cx="5096983" cy="349143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2985DACB-861C-49F3-7374-4CA2638A55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775856"/>
            <a:ext cx="5753455" cy="3308237"/>
          </a:xfrm>
        </p:spPr>
      </p:pic>
    </p:spTree>
    <p:extLst>
      <p:ext uri="{BB962C8B-B14F-4D97-AF65-F5344CB8AC3E}">
        <p14:creationId xmlns:p14="http://schemas.microsoft.com/office/powerpoint/2010/main" val="1170346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03F8E4-9834-3CDB-7496-9E64639AA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816429"/>
            <a:ext cx="11043557" cy="536053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Москва 1940-х годов — отражение тех нелегких лет войны, когда город вместе со всей страной противостоял вражеским войскам гитлеровской Германии. Пережив трудное время для всей страны, город восстановился после войны, продолжив мирную жизнь. </a:t>
            </a:r>
          </a:p>
          <a:p>
            <a:pPr marL="0" indent="0" algn="just">
              <a:buNone/>
            </a:pPr>
            <a:r>
              <a:rPr lang="ru-RU" b="1" dirty="0"/>
              <a:t>В 50-х годах это время выполнения Генерального плана реконструкции Новой Москвы, который был начат в 1938 году и продолжен после войны.</a:t>
            </a:r>
          </a:p>
          <a:p>
            <a:pPr marL="0" indent="0" algn="just">
              <a:buNone/>
            </a:pPr>
            <a:r>
              <a:rPr lang="ru-RU" b="1" dirty="0"/>
              <a:t>А в 60-е годы Москва значительно расширялась, образовывая из близлежащих селений новые жилые районы. Появляется новый виток в архитектуре, простота и минимализм.</a:t>
            </a:r>
          </a:p>
        </p:txBody>
      </p:sp>
    </p:spTree>
    <p:extLst>
      <p:ext uri="{BB962C8B-B14F-4D97-AF65-F5344CB8AC3E}">
        <p14:creationId xmlns:p14="http://schemas.microsoft.com/office/powerpoint/2010/main" val="1663992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5A1AD-70D1-2E9A-233B-50851802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156EC-D07C-9EA0-2E17-2CE3139E4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46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34CE7-FB98-74B6-FBEE-0F396787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0"/>
            <a:ext cx="10515600" cy="761546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/>
              <a:t>Праздничная демонстрация советских трудящихся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529C06-DBD0-B148-FCC6-63660E3D6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384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5D785-FFF1-5746-0CD3-1B9884FA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386" y="169183"/>
            <a:ext cx="10515600" cy="745218"/>
          </a:xfrm>
        </p:spPr>
        <p:txBody>
          <a:bodyPr/>
          <a:lstStyle/>
          <a:p>
            <a:pPr algn="r"/>
            <a:r>
              <a:rPr lang="ru-RU" dirty="0"/>
              <a:t>Москва перестроечная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A091F-5E61-2E36-15B8-D1D91FA11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1914" y="914402"/>
            <a:ext cx="4876801" cy="2041070"/>
          </a:xfrm>
        </p:spPr>
        <p:txBody>
          <a:bodyPr/>
          <a:lstStyle/>
          <a:p>
            <a:pPr marL="0" indent="0" algn="r">
              <a:buNone/>
            </a:pPr>
            <a:r>
              <a:rPr lang="ru-RU" i="1" dirty="0"/>
              <a:t>Храм Христа Спасителя в процессе строительства, 1995.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013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761AC-0D65-7ED6-C64E-D9F31BF2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Москва сегодня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00EF61-F54D-42AC-A182-CA94E400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15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6C878F37-0DAE-8E1E-A754-BD4F3B80E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094514"/>
            <a:ext cx="12192000" cy="193933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Построил Юрий Долгорукий город на Боровицком холме, где происходило слияние двух – реки Москвы и Неглинной. В те времена расположение населенного пункта у реки считалось очень выгодным, поскольку гораздо легче становилось осуществлять торговлю между соседними городами.</a:t>
            </a:r>
          </a:p>
        </p:txBody>
      </p:sp>
    </p:spTree>
    <p:extLst>
      <p:ext uri="{BB962C8B-B14F-4D97-AF65-F5344CB8AC3E}">
        <p14:creationId xmlns:p14="http://schemas.microsoft.com/office/powerpoint/2010/main" val="344980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7786D0-DD6B-6D98-9F5C-51E6BD9FF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Этимология ойконима «Москва» </a:t>
            </a:r>
            <a:endParaRPr lang="ru-RU" sz="20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/>
              <a:t>Название города, как и названий многих городов мира, связано с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/>
              <a:t>именем реки Москвы, которая носила это имя задолго до появления поселения. Этимология ойконима «Москва» Корень *</a:t>
            </a:r>
            <a:r>
              <a:rPr lang="en" sz="2400" dirty="0" err="1"/>
              <a:t>mosk</a:t>
            </a:r>
            <a:r>
              <a:rPr lang="en" sz="2400" dirty="0"/>
              <a:t>- </a:t>
            </a:r>
            <a:r>
              <a:rPr lang="ru-RU" sz="2400" dirty="0"/>
              <a:t>в праславянском языке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/>
              <a:t>означал «вязкий, топкий» или «болото, сырость, влага, жидкость», причём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/>
              <a:t>существовали параллельные дублетные образования *</a:t>
            </a:r>
            <a:r>
              <a:rPr lang="en" sz="2400" dirty="0" err="1"/>
              <a:t>mozg</a:t>
            </a:r>
            <a:r>
              <a:rPr lang="en" sz="2400" dirty="0"/>
              <a:t>- </a:t>
            </a:r>
            <a:r>
              <a:rPr lang="ru-RU" sz="2400" dirty="0"/>
              <a:t>и *</a:t>
            </a:r>
            <a:r>
              <a:rPr lang="en" sz="2400" dirty="0" err="1"/>
              <a:t>mosk</a:t>
            </a:r>
            <a:r>
              <a:rPr lang="en" sz="2400" dirty="0"/>
              <a:t>-. </a:t>
            </a:r>
            <a:endParaRPr lang="ru-RU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/>
              <a:t>То, что корень </a:t>
            </a:r>
            <a:r>
              <a:rPr lang="ru-RU" sz="2400" dirty="0" err="1"/>
              <a:t>моск</a:t>
            </a:r>
            <a:r>
              <a:rPr lang="ru-RU" sz="2400" dirty="0"/>
              <a:t>- по своему значению связан с понятием «влага»,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/>
              <a:t>подтверждается употреблением его в других славянских и европейских языках: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/>
              <a:t>в словацком языке встречается нарицательное слово </a:t>
            </a:r>
            <a:r>
              <a:rPr lang="en" sz="2400" dirty="0" err="1"/>
              <a:t>moskva</a:t>
            </a:r>
            <a:r>
              <a:rPr lang="en" sz="2400" dirty="0"/>
              <a:t>, </a:t>
            </a:r>
            <a:r>
              <a:rPr lang="ru-RU" sz="2400" dirty="0"/>
              <a:t>значащее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/>
              <a:t>«влажный хлеб в зерне» или «хлеб, собранный с полей в дождливую погоду»;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/>
              <a:t>в литовском языке существует глагол </a:t>
            </a:r>
            <a:r>
              <a:rPr lang="en" sz="2400" dirty="0" err="1"/>
              <a:t>mazgóti</a:t>
            </a:r>
            <a:r>
              <a:rPr lang="en" sz="2400" dirty="0"/>
              <a:t> «</a:t>
            </a:r>
            <a:r>
              <a:rPr lang="ru-RU" sz="2400" dirty="0"/>
              <a:t>мыть, полоскать», а в латышском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/>
              <a:t>языке глагол </a:t>
            </a:r>
            <a:r>
              <a:rPr lang="en" sz="2400" dirty="0" err="1"/>
              <a:t>mazgāt</a:t>
            </a:r>
            <a:r>
              <a:rPr lang="en" sz="2400" dirty="0"/>
              <a:t>, </a:t>
            </a:r>
            <a:r>
              <a:rPr lang="ru-RU" sz="2400" dirty="0"/>
              <a:t>что значит «мыть». В современном русском языке этот корень представлен словом «промозглый» сырой (о погоде). </a:t>
            </a:r>
          </a:p>
        </p:txBody>
      </p:sp>
    </p:spTree>
    <p:extLst>
      <p:ext uri="{BB962C8B-B14F-4D97-AF65-F5344CB8AC3E}">
        <p14:creationId xmlns:p14="http://schemas.microsoft.com/office/powerpoint/2010/main" val="338331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D3CB4D93-B480-31DF-CF99-354157CEA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0"/>
            <a:ext cx="60198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900" dirty="0"/>
              <a:t>Деревянную крепость на Боровицком холме сожгли в 1177 году после убийства Андрея Боголюбского, однако её достаточно быстро восстановили. В середине 20-го века археологи нашли в центре столицы остатки крепостной стены 12-го столетия. Тогда город окружал вал высотой около 8 м. Вокруг крепости разместились владения ремесленников. Все они теснились на Боровицком холме и под стенами Кремля на берегу Москвы-реки. Первоначально город рос в основном в восточном направлении. В 1238-м Москву дотла сожгли монголы. Тот факт, что их мишенью стал именно этот город, косвенно говорит о его благосостоянии.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F3522292-5FB8-5C5C-6AA4-847828E3BF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473528"/>
            <a:ext cx="6104112" cy="5910943"/>
          </a:xfrm>
        </p:spPr>
      </p:pic>
    </p:spTree>
    <p:extLst>
      <p:ext uri="{BB962C8B-B14F-4D97-AF65-F5344CB8AC3E}">
        <p14:creationId xmlns:p14="http://schemas.microsoft.com/office/powerpoint/2010/main" val="429388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0E7A37-5F0A-ACFD-5CD6-CD5C3E770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670" y="587828"/>
            <a:ext cx="9911444" cy="58129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/>
              <a:t>Большой вклад в строительство города внес Иван Калита </a:t>
            </a:r>
            <a:r>
              <a:rPr lang="ru-RU" sz="3200" b="1" dirty="0"/>
              <a:t>(1288-1340).</a:t>
            </a:r>
            <a:r>
              <a:rPr lang="ru-RU" sz="3200" dirty="0"/>
              <a:t> Именно этот князь построил первые каменные здания: церкви, соборы и крепостные стены. За год до смерти он окружил Московский Кремль новыми укрепленными стенами. Его наследники продолжали укреплять Москву, в особенности Дмитрий Донской </a:t>
            </a:r>
            <a:r>
              <a:rPr lang="ru-RU" sz="3200" b="1" dirty="0"/>
              <a:t>(1350-1389).</a:t>
            </a:r>
            <a:r>
              <a:rPr lang="ru-RU" sz="3200" dirty="0"/>
              <a:t> В период его правления город выдержал целый ряд столкновений с соперниками: тверскими князьями, литовским князем Ольгердом, монголо-татарами. Несмотря на то, что он не спас Москву от разорения, во время его княжения Орда потерпела два серьезных поражения.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241203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4019F-472C-A83D-96DB-66D40C78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4" y="381453"/>
            <a:ext cx="4131128" cy="13983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Кремль при Дмитрии Донском </a:t>
            </a:r>
          </a:p>
        </p:txBody>
      </p:sp>
    </p:spTree>
    <p:extLst>
      <p:ext uri="{BB962C8B-B14F-4D97-AF65-F5344CB8AC3E}">
        <p14:creationId xmlns:p14="http://schemas.microsoft.com/office/powerpoint/2010/main" val="77717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FA0C5645-133F-D1D8-5E40-086C38C1A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30" y="179613"/>
            <a:ext cx="2988128" cy="6302830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На протяжении </a:t>
            </a:r>
            <a:r>
              <a:rPr lang="en" sz="2400" dirty="0"/>
              <a:t>XVI-XVIII </a:t>
            </a:r>
            <a:r>
              <a:rPr lang="ru-RU" sz="2400" dirty="0"/>
              <a:t>вв. столица переживала немало войн с поляками и татарскими ханами. В </a:t>
            </a:r>
            <a:r>
              <a:rPr lang="ru-RU" sz="2400" b="1" dirty="0"/>
              <a:t>1612</a:t>
            </a:r>
            <a:r>
              <a:rPr lang="ru-RU" sz="2400" dirty="0"/>
              <a:t> году Москву у поляков отбили войска ополчения Минина и           Пожарского. В начале </a:t>
            </a:r>
            <a:r>
              <a:rPr lang="en" sz="2400" dirty="0"/>
              <a:t>XVIII </a:t>
            </a:r>
            <a:r>
              <a:rPr lang="ru-RU" sz="2400" dirty="0"/>
              <a:t>века по настоянию Петра </a:t>
            </a:r>
            <a:r>
              <a:rPr lang="en" sz="2400" dirty="0"/>
              <a:t>I </a:t>
            </a:r>
            <a:r>
              <a:rPr lang="ru-RU" sz="2400" dirty="0"/>
              <a:t>столицей государства стал Санкт-Петербург. В этот период столица не раз переносилась из Москвы в Санкт-Петербург и обратно.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259BE10E-7B2A-AB06-A0CD-7160EBCD9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963" y="179613"/>
            <a:ext cx="8911037" cy="6166437"/>
          </a:xfrm>
        </p:spPr>
      </p:pic>
    </p:spTree>
    <p:extLst>
      <p:ext uri="{BB962C8B-B14F-4D97-AF65-F5344CB8AC3E}">
        <p14:creationId xmlns:p14="http://schemas.microsoft.com/office/powerpoint/2010/main" val="61790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3162E-D9FC-61DC-199B-8C6FFC65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>
                <a:ea typeface="Brush Script MT" panose="03060802040406070304" pitchFamily="66" charset="-122"/>
                <a:cs typeface="Brush Script MT" panose="03060802040406070304" pitchFamily="66" charset="-122"/>
              </a:rPr>
              <a:t>Москва при Петре Первом</a:t>
            </a:r>
          </a:p>
        </p:txBody>
      </p:sp>
    </p:spTree>
    <p:extLst>
      <p:ext uri="{BB962C8B-B14F-4D97-AF65-F5344CB8AC3E}">
        <p14:creationId xmlns:p14="http://schemas.microsoft.com/office/powerpoint/2010/main" val="2925993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1461</Words>
  <Application>Microsoft Macintosh PowerPoint</Application>
  <PresentationFormat>Широкоэкранный</PresentationFormat>
  <Paragraphs>50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История Москвы в фотографиях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Кремль при Дмитрии Донском </vt:lpstr>
      <vt:lpstr>Презентация PowerPoint</vt:lpstr>
      <vt:lpstr>Москва при Петре Первом</vt:lpstr>
      <vt:lpstr>Презентация PowerPoint</vt:lpstr>
      <vt:lpstr>Век Екатерины </vt:lpstr>
      <vt:lpstr>Презентация PowerPoint</vt:lpstr>
      <vt:lpstr>Презентация PowerPoint</vt:lpstr>
      <vt:lpstr>Москва в XIX веке. </vt:lpstr>
      <vt:lpstr>Презентация PowerPoint</vt:lpstr>
      <vt:lpstr>Жизнь москвичей в XIX веке стала намного комфортнее. Многие дома уже имели водопровод и электричество, телефон стал делом привычным. Канализация была проложена, правда пока только в центре, в районе Садового кольца. Но Москва строилась и росла. Последняя всероссийская перепись населения 1897 года показала, что в Москве проживает уж свыше миллиона жителей. Спешно осваивались пустыри на окраинах, росли новые районы.</vt:lpstr>
      <vt:lpstr>По Москве уже бегали трамваи, разливая свои перезвоны по центральным улицам. Шуршали мимо немногочисленные автомобили, которых на то время в Москве насчитывались единицы. Основной транспорт – гужевой: пролетки и телеги, ломовики и лихачи. Зимой телеги меняли на сани. Но пробки существовали уже тогда!</vt:lpstr>
      <vt:lpstr>Презентация PowerPoint</vt:lpstr>
      <vt:lpstr> 22 июня 1941 года фашистская Германия напала на Советский Союз. Москва, будучи столицей, стала и военным центром государства. В первые дни войны в столице проводилась организация её обороны.   В целях защиты от фашистских бомбардировщиков над городом запускались дирижабли, проводилась маскировка зданий. Были перекрашены в чёрный цвет купола соборов, зачехлены звёзды на башнях Кремля, над мавзолеем построено двухэтажное здание, стал неузнаваемым облик Большого театра, на Манежной и Красной площадях были установлены фанерные декорации домов, от Спасских до Боровицких ворот протянута песчаная дорога. Жёлтые фасады кремлёвских зданий перекрасили в серый цвет. </vt:lpstr>
      <vt:lpstr>Презентация PowerPoint</vt:lpstr>
      <vt:lpstr>Презентация PowerPoint</vt:lpstr>
      <vt:lpstr>Презентация PowerPoint</vt:lpstr>
      <vt:lpstr>Праздничная демонстрация советских трудящихся</vt:lpstr>
      <vt:lpstr>Москва перестроечная</vt:lpstr>
      <vt:lpstr>Москва сегодня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Будзинская</dc:creator>
  <cp:lastModifiedBy>Светлана Будзинская</cp:lastModifiedBy>
  <cp:revision>11</cp:revision>
  <dcterms:created xsi:type="dcterms:W3CDTF">2022-04-14T19:30:30Z</dcterms:created>
  <dcterms:modified xsi:type="dcterms:W3CDTF">2022-04-15T07:56:49Z</dcterms:modified>
</cp:coreProperties>
</file>