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2" r:id="rId5"/>
    <p:sldId id="263" r:id="rId6"/>
    <p:sldId id="258" r:id="rId7"/>
    <p:sldId id="259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256" autoAdjust="0"/>
  </p:normalViewPr>
  <p:slideViewPr>
    <p:cSldViewPr snapToGrid="0">
      <p:cViewPr varScale="1">
        <p:scale>
          <a:sx n="56" d="100"/>
          <a:sy n="56" d="100"/>
        </p:scale>
        <p:origin x="58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D6E69-A1ED-4618-A165-DEB94FCA9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63E86-32E3-4D5A-9255-9211D1626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95B2-64F8-412F-AEA3-BA0D845438A1}" type="datetimeFigureOut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C059B1-51D7-425C-B90A-64F2B44407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F6D553-F92B-4D69-B613-0D3E4414B2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FC81-29DD-41D7-A5B5-60F5D13454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3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7346-663F-4D2D-844F-89033C6122D1}" type="datetimeFigureOut">
              <a:rPr lang="ru-RU" smtClean="0"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077E2-C686-45F3-9A4E-810D9C69B4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5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8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19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873650"/>
            <a:ext cx="5494867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600000" lon="20399999" rev="2118000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77" y="3023292"/>
            <a:ext cx="5495544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69409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600000" rev="0"/>
            </a:camera>
            <a:lightRig rig="threePt" dir="t"/>
          </a:scene3d>
        </p:spPr>
        <p:txBody>
          <a:bodyPr rtlCol="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8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997744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 5">
            <a:extLst>
              <a:ext uri="{FF2B5EF4-FFF2-40B4-BE49-F238E27FC236}">
                <a16:creationId xmlns:a16="http://schemas.microsoft.com/office/drawing/2014/main" id="{70F95581-0E7E-4B49-8494-D1C5C12EEBB3}"/>
              </a:ext>
            </a:extLst>
          </p:cNvPr>
          <p:cNvSpPr/>
          <p:nvPr/>
        </p:nvSpPr>
        <p:spPr>
          <a:xfrm rot="10800000">
            <a:off x="2489641" y="2635253"/>
            <a:ext cx="3942183" cy="3780143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Равнобедренный треугольник 6">
            <a:extLst>
              <a:ext uri="{FF2B5EF4-FFF2-40B4-BE49-F238E27FC236}">
                <a16:creationId xmlns:a16="http://schemas.microsoft.com/office/drawing/2014/main" id="{6133EA95-E5DA-4746-8F74-6A75A91BE49E}"/>
              </a:ext>
            </a:extLst>
          </p:cNvPr>
          <p:cNvSpPr/>
          <p:nvPr/>
        </p:nvSpPr>
        <p:spPr>
          <a:xfrm>
            <a:off x="4615520" y="2227369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Равнобедренный треугольник 7">
            <a:extLst>
              <a:ext uri="{FF2B5EF4-FFF2-40B4-BE49-F238E27FC236}">
                <a16:creationId xmlns:a16="http://schemas.microsoft.com/office/drawing/2014/main" id="{6814F6E8-206C-4B4B-96DE-1C89E39C2EA4}"/>
              </a:ext>
            </a:extLst>
          </p:cNvPr>
          <p:cNvSpPr/>
          <p:nvPr/>
        </p:nvSpPr>
        <p:spPr>
          <a:xfrm>
            <a:off x="5133557" y="3526952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Равнобедренный треугольник 8">
            <a:extLst>
              <a:ext uri="{FF2B5EF4-FFF2-40B4-BE49-F238E27FC236}">
                <a16:creationId xmlns:a16="http://schemas.microsoft.com/office/drawing/2014/main" id="{F3309E3E-6B5E-466A-B6CB-4F55A5E5FC51}"/>
              </a:ext>
            </a:extLst>
          </p:cNvPr>
          <p:cNvSpPr/>
          <p:nvPr/>
        </p:nvSpPr>
        <p:spPr>
          <a:xfrm>
            <a:off x="4529664" y="3552493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597FD3E3-3443-49C2-BA6B-CFF88E49FD47}"/>
              </a:ext>
            </a:extLst>
          </p:cNvPr>
          <p:cNvSpPr/>
          <p:nvPr/>
        </p:nvSpPr>
        <p:spPr>
          <a:xfrm>
            <a:off x="4580512" y="3247901"/>
            <a:ext cx="2513382" cy="2410072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авнобедренный треугольник 10">
            <a:extLst>
              <a:ext uri="{FF2B5EF4-FFF2-40B4-BE49-F238E27FC236}">
                <a16:creationId xmlns:a16="http://schemas.microsoft.com/office/drawing/2014/main" id="{4D749BE7-527A-45EF-939C-C4AEFE17FC55}"/>
              </a:ext>
            </a:extLst>
          </p:cNvPr>
          <p:cNvSpPr/>
          <p:nvPr/>
        </p:nvSpPr>
        <p:spPr>
          <a:xfrm rot="10800000">
            <a:off x="-67060" y="2219294"/>
            <a:ext cx="4577071" cy="4063768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авнобедренный треугольник 18">
            <a:extLst>
              <a:ext uri="{FF2B5EF4-FFF2-40B4-BE49-F238E27FC236}">
                <a16:creationId xmlns:a16="http://schemas.microsoft.com/office/drawing/2014/main" id="{D0A0B013-499E-4953-B7CB-28E6239A307F}"/>
              </a:ext>
            </a:extLst>
          </p:cNvPr>
          <p:cNvSpPr/>
          <p:nvPr/>
        </p:nvSpPr>
        <p:spPr>
          <a:xfrm>
            <a:off x="5285254" y="733454"/>
            <a:ext cx="2507617" cy="3242337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авнобедренный треугольник 12">
            <a:extLst>
              <a:ext uri="{FF2B5EF4-FFF2-40B4-BE49-F238E27FC236}">
                <a16:creationId xmlns:a16="http://schemas.microsoft.com/office/drawing/2014/main" id="{1283BC25-B4A9-4FAF-BA45-22835DDD4872}"/>
              </a:ext>
            </a:extLst>
          </p:cNvPr>
          <p:cNvSpPr/>
          <p:nvPr/>
        </p:nvSpPr>
        <p:spPr>
          <a:xfrm>
            <a:off x="-574153" y="4015624"/>
            <a:ext cx="2687535" cy="2316841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10CC4E0-7C56-46FB-92B0-4DA36084930F}"/>
              </a:ext>
            </a:extLst>
          </p:cNvPr>
          <p:cNvSpPr/>
          <p:nvPr/>
        </p:nvSpPr>
        <p:spPr>
          <a:xfrm>
            <a:off x="839040" y="869944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D2EBA0F-8927-4A45-B27E-4ED9423A0DC1}"/>
              </a:ext>
            </a:extLst>
          </p:cNvPr>
          <p:cNvSpPr/>
          <p:nvPr/>
        </p:nvSpPr>
        <p:spPr>
          <a:xfrm>
            <a:off x="1008066" y="1038969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6878699-10E9-4663-98D7-DF833CDD2F6C}"/>
              </a:ext>
            </a:extLst>
          </p:cNvPr>
          <p:cNvSpPr/>
          <p:nvPr/>
        </p:nvSpPr>
        <p:spPr>
          <a:xfrm>
            <a:off x="443627" y="222500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793E9C72-C61F-4CB5-9513-1F233A7F53A0}"/>
              </a:ext>
            </a:extLst>
          </p:cNvPr>
          <p:cNvSpPr/>
          <p:nvPr/>
        </p:nvSpPr>
        <p:spPr>
          <a:xfrm>
            <a:off x="-1649258" y="3678153"/>
            <a:ext cx="3567822" cy="3075709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Прямоугольник 14">
            <a:extLst>
              <a:ext uri="{FF2B5EF4-FFF2-40B4-BE49-F238E27FC236}">
                <a16:creationId xmlns:a16="http://schemas.microsoft.com/office/drawing/2014/main" id="{66C926C0-4ED9-46B9-9F9B-31F0DDA5BE26}"/>
              </a:ext>
            </a:extLst>
          </p:cNvPr>
          <p:cNvSpPr/>
          <p:nvPr/>
        </p:nvSpPr>
        <p:spPr>
          <a:xfrm rot="163130">
            <a:off x="-1262923" y="2561885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DCC9C2A-57B6-41BB-BCE5-4F122A52EC8B}"/>
              </a:ext>
            </a:extLst>
          </p:cNvPr>
          <p:cNvSpPr/>
          <p:nvPr/>
        </p:nvSpPr>
        <p:spPr>
          <a:xfrm>
            <a:off x="7458754" y="4443209"/>
            <a:ext cx="276267" cy="276267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EE4CF1A-5A57-4188-98DC-F2836920FEAA}"/>
              </a:ext>
            </a:extLst>
          </p:cNvPr>
          <p:cNvSpPr/>
          <p:nvPr/>
        </p:nvSpPr>
        <p:spPr>
          <a:xfrm>
            <a:off x="9193410" y="4439836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F98D3E2-EC3D-497B-821A-362A900C746D}"/>
              </a:ext>
            </a:extLst>
          </p:cNvPr>
          <p:cNvSpPr/>
          <p:nvPr/>
        </p:nvSpPr>
        <p:spPr>
          <a:xfrm>
            <a:off x="595497" y="5168335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54D7C24-5F4A-46CE-8B76-6E7A39CB24C7}"/>
              </a:ext>
            </a:extLst>
          </p:cNvPr>
          <p:cNvSpPr/>
          <p:nvPr/>
        </p:nvSpPr>
        <p:spPr>
          <a:xfrm>
            <a:off x="5781540" y="4258451"/>
            <a:ext cx="1328177" cy="132817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5ABA350-F1D0-49E7-A370-C6D451C64623}"/>
              </a:ext>
            </a:extLst>
          </p:cNvPr>
          <p:cNvSpPr/>
          <p:nvPr/>
        </p:nvSpPr>
        <p:spPr>
          <a:xfrm>
            <a:off x="7950402" y="6220071"/>
            <a:ext cx="2435568" cy="2435568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Равнобедренный треугольник 23">
            <a:extLst>
              <a:ext uri="{FF2B5EF4-FFF2-40B4-BE49-F238E27FC236}">
                <a16:creationId xmlns:a16="http://schemas.microsoft.com/office/drawing/2014/main" id="{0A722CF5-1256-42E5-8543-F6745929F361}"/>
              </a:ext>
            </a:extLst>
          </p:cNvPr>
          <p:cNvSpPr/>
          <p:nvPr/>
        </p:nvSpPr>
        <p:spPr>
          <a:xfrm>
            <a:off x="10853421" y="5827345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авнобедренный треугольник 24">
            <a:extLst>
              <a:ext uri="{FF2B5EF4-FFF2-40B4-BE49-F238E27FC236}">
                <a16:creationId xmlns:a16="http://schemas.microsoft.com/office/drawing/2014/main" id="{6BE89A53-F983-4FE6-AE6C-8121D877641F}"/>
              </a:ext>
            </a:extLst>
          </p:cNvPr>
          <p:cNvSpPr/>
          <p:nvPr/>
        </p:nvSpPr>
        <p:spPr>
          <a:xfrm>
            <a:off x="6739139" y="3133856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Равнобедренный треугольник 25">
            <a:extLst>
              <a:ext uri="{FF2B5EF4-FFF2-40B4-BE49-F238E27FC236}">
                <a16:creationId xmlns:a16="http://schemas.microsoft.com/office/drawing/2014/main" id="{B0980DE3-BC51-47F9-A5E9-0D36BD2A14B9}"/>
              </a:ext>
            </a:extLst>
          </p:cNvPr>
          <p:cNvSpPr/>
          <p:nvPr/>
        </p:nvSpPr>
        <p:spPr>
          <a:xfrm rot="10800000">
            <a:off x="7180360" y="3748361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Равнобедренный треугольник 26">
            <a:extLst>
              <a:ext uri="{FF2B5EF4-FFF2-40B4-BE49-F238E27FC236}">
                <a16:creationId xmlns:a16="http://schemas.microsoft.com/office/drawing/2014/main" id="{FE51C53D-D3A0-495F-B8CD-FE35C9F1E918}"/>
              </a:ext>
            </a:extLst>
          </p:cNvPr>
          <p:cNvSpPr/>
          <p:nvPr/>
        </p:nvSpPr>
        <p:spPr>
          <a:xfrm rot="10800000">
            <a:off x="5997520" y="2735019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Равнобедренный треугольник 27">
            <a:extLst>
              <a:ext uri="{FF2B5EF4-FFF2-40B4-BE49-F238E27FC236}">
                <a16:creationId xmlns:a16="http://schemas.microsoft.com/office/drawing/2014/main" id="{932D6CD8-73BC-4F3C-87FC-B619B3EA63DF}"/>
              </a:ext>
            </a:extLst>
          </p:cNvPr>
          <p:cNvSpPr/>
          <p:nvPr/>
        </p:nvSpPr>
        <p:spPr>
          <a:xfrm rot="10800000">
            <a:off x="5348251" y="1096113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9FD1CCF-868E-4E5B-84E9-B6819FB06BA8}"/>
              </a:ext>
            </a:extLst>
          </p:cNvPr>
          <p:cNvSpPr/>
          <p:nvPr/>
        </p:nvSpPr>
        <p:spPr>
          <a:xfrm>
            <a:off x="8447711" y="-397273"/>
            <a:ext cx="3302000" cy="3302000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BC01923-CD6B-4DD2-95B0-0F931FD185C2}"/>
              </a:ext>
            </a:extLst>
          </p:cNvPr>
          <p:cNvSpPr/>
          <p:nvPr/>
        </p:nvSpPr>
        <p:spPr>
          <a:xfrm>
            <a:off x="10089505" y="1928575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5E28AC6-5E57-47C6-B25D-FC1BD6E66788}"/>
              </a:ext>
            </a:extLst>
          </p:cNvPr>
          <p:cNvSpPr/>
          <p:nvPr/>
        </p:nvSpPr>
        <p:spPr>
          <a:xfrm>
            <a:off x="6404033" y="5416751"/>
            <a:ext cx="908634" cy="90863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Равнобедренный треугольник 31">
            <a:extLst>
              <a:ext uri="{FF2B5EF4-FFF2-40B4-BE49-F238E27FC236}">
                <a16:creationId xmlns:a16="http://schemas.microsoft.com/office/drawing/2014/main" id="{45412B9F-E01E-4E5C-A280-6A87B9CDA78F}"/>
              </a:ext>
            </a:extLst>
          </p:cNvPr>
          <p:cNvSpPr/>
          <p:nvPr/>
        </p:nvSpPr>
        <p:spPr>
          <a:xfrm>
            <a:off x="6693765" y="5007251"/>
            <a:ext cx="1632282" cy="1753826"/>
          </a:xfrm>
          <a:prstGeom prst="triangle">
            <a:avLst/>
          </a:prstGeom>
          <a:noFill/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DBC980-632A-40B9-BB81-DF61CC3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195" y="2873650"/>
            <a:ext cx="9171369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pPr rtl="0"/>
            <a:r>
              <a:rPr lang="ru-RU" sz="4000" dirty="0">
                <a:solidFill>
                  <a:srgbClr val="FF0000"/>
                </a:solidFill>
              </a:rPr>
              <a:t>Периметр многоугольника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Урок-2</a:t>
            </a:r>
          </a:p>
        </p:txBody>
      </p:sp>
    </p:spTree>
    <p:extLst>
      <p:ext uri="{BB962C8B-B14F-4D97-AF65-F5344CB8AC3E}">
        <p14:creationId xmlns:p14="http://schemas.microsoft.com/office/powerpoint/2010/main" val="662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 4">
            <a:extLst>
              <a:ext uri="{FF2B5EF4-FFF2-40B4-BE49-F238E27FC236}">
                <a16:creationId xmlns:a16="http://schemas.microsoft.com/office/drawing/2014/main" id="{5D689A04-BBEC-441E-BB5F-DE42B29AA062}"/>
              </a:ext>
            </a:extLst>
          </p:cNvPr>
          <p:cNvSpPr/>
          <p:nvPr/>
        </p:nvSpPr>
        <p:spPr>
          <a:xfrm rot="10800000">
            <a:off x="3843496" y="2819734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Равнобедренный треугольник 5">
            <a:extLst>
              <a:ext uri="{FF2B5EF4-FFF2-40B4-BE49-F238E27FC236}">
                <a16:creationId xmlns:a16="http://schemas.microsoft.com/office/drawing/2014/main" id="{74818A37-0976-424C-9AA4-FA614FA033FE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Равнобедренный треугольник 6">
            <a:extLst>
              <a:ext uri="{FF2B5EF4-FFF2-40B4-BE49-F238E27FC236}">
                <a16:creationId xmlns:a16="http://schemas.microsoft.com/office/drawing/2014/main" id="{B4BF503C-0098-4C6E-94BB-C2089679465E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Равнобедренный треугольник 7">
            <a:extLst>
              <a:ext uri="{FF2B5EF4-FFF2-40B4-BE49-F238E27FC236}">
                <a16:creationId xmlns:a16="http://schemas.microsoft.com/office/drawing/2014/main" id="{E37AE37F-B885-4F01-9E46-34DE7453B218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Равнобедренный треугольник 8">
            <a:extLst>
              <a:ext uri="{FF2B5EF4-FFF2-40B4-BE49-F238E27FC236}">
                <a16:creationId xmlns:a16="http://schemas.microsoft.com/office/drawing/2014/main" id="{DDB7DD72-F9B3-445C-8FA5-527230BB3472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0FD3C7B6-9F18-42AE-BC4A-145F4E58DDD2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авнобедренный треугольник 18">
            <a:extLst>
              <a:ext uri="{FF2B5EF4-FFF2-40B4-BE49-F238E27FC236}">
                <a16:creationId xmlns:a16="http://schemas.microsoft.com/office/drawing/2014/main" id="{BF4AEE23-3A6F-4BB1-9885-7BF2B7DB1D13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авнобедренный треугольник 11">
            <a:extLst>
              <a:ext uri="{FF2B5EF4-FFF2-40B4-BE49-F238E27FC236}">
                <a16:creationId xmlns:a16="http://schemas.microsoft.com/office/drawing/2014/main" id="{EF46F758-E16F-403E-8F7D-5E5F9AA292C1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0AAF65E-7E30-4E03-9E17-F2987DCBAAF2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68CE789-5E4E-4509-B023-A46AE8A92043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104E98-4E87-4444-8589-D15D4252237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Равнобедренный треугольник 15">
            <a:extLst>
              <a:ext uri="{FF2B5EF4-FFF2-40B4-BE49-F238E27FC236}">
                <a16:creationId xmlns:a16="http://schemas.microsoft.com/office/drawing/2014/main" id="{7AE0E9B9-0E80-4290-A2D2-6BD200E8C886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4">
            <a:extLst>
              <a:ext uri="{FF2B5EF4-FFF2-40B4-BE49-F238E27FC236}">
                <a16:creationId xmlns:a16="http://schemas.microsoft.com/office/drawing/2014/main" id="{EF925C35-04BB-48CC-84BC-C4FB9295D4C8}"/>
              </a:ext>
            </a:extLst>
          </p:cNvPr>
          <p:cNvSpPr/>
          <p:nvPr/>
        </p:nvSpPr>
        <p:spPr>
          <a:xfrm>
            <a:off x="-1110218" y="2779523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ECA5871-23CF-4F96-91E3-61D9B1654A1D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7301A55-791F-4DAC-8791-2AE08B61EA37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B24A66-2ACB-4637-BDC5-5520938FD81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E64D8A3-0B35-4599-AF38-4768AA9F80C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AB14C15-D5BD-4311-AFA4-3B26A701C825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Равнобедренный треугольник 22">
            <a:extLst>
              <a:ext uri="{FF2B5EF4-FFF2-40B4-BE49-F238E27FC236}">
                <a16:creationId xmlns:a16="http://schemas.microsoft.com/office/drawing/2014/main" id="{73A4DC98-FC3C-45F4-9642-2608FEDA973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Равнобедренный треугольник 23">
            <a:extLst>
              <a:ext uri="{FF2B5EF4-FFF2-40B4-BE49-F238E27FC236}">
                <a16:creationId xmlns:a16="http://schemas.microsoft.com/office/drawing/2014/main" id="{F947C51B-EF9D-408C-A5D8-18FA52EB03B8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авнобедренный треугольник 24">
            <a:extLst>
              <a:ext uri="{FF2B5EF4-FFF2-40B4-BE49-F238E27FC236}">
                <a16:creationId xmlns:a16="http://schemas.microsoft.com/office/drawing/2014/main" id="{3135001C-01F7-45DC-ABF3-915B22FD578F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Равнобедренный треугольник 25">
            <a:extLst>
              <a:ext uri="{FF2B5EF4-FFF2-40B4-BE49-F238E27FC236}">
                <a16:creationId xmlns:a16="http://schemas.microsoft.com/office/drawing/2014/main" id="{0B8A6B2E-B8C3-44E7-9F4D-FFEB8705060D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Равнобедренный треугольник 26">
            <a:extLst>
              <a:ext uri="{FF2B5EF4-FFF2-40B4-BE49-F238E27FC236}">
                <a16:creationId xmlns:a16="http://schemas.microsoft.com/office/drawing/2014/main" id="{F5FB9ACF-AF44-4A64-8159-175D054632A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B6ABA6F-3778-42B8-BA89-2CBB403439EE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95502D4-9B6B-42D0-9E74-B1A0881C5C5E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C76A6FF-5B8D-41B6-B344-C91473FE5BFD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Равнобедренный треугольник 30">
            <a:extLst>
              <a:ext uri="{FF2B5EF4-FFF2-40B4-BE49-F238E27FC236}">
                <a16:creationId xmlns:a16="http://schemas.microsoft.com/office/drawing/2014/main" id="{7107CA21-28BF-46C5-91AA-20088507BEDF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C5A09F-C813-449D-9FB1-AC2D196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6" y="3023292"/>
            <a:ext cx="8046026" cy="612648"/>
          </a:xfrm>
        </p:spPr>
        <p:txBody>
          <a:bodyPr rtlCol="0"/>
          <a:lstStyle/>
          <a:p>
            <a:pPr rtl="0"/>
            <a:r>
              <a:rPr lang="ru-RU" sz="4200" dirty="0"/>
              <a:t>Назови многоугольники</a:t>
            </a:r>
            <a:br>
              <a:rPr lang="ru-RU" sz="4200" dirty="0"/>
            </a:br>
            <a:endParaRPr lang="ru-RU" sz="4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9F9525-A08E-4453-AF0C-FE7A3244FD55}"/>
              </a:ext>
            </a:extLst>
          </p:cNvPr>
          <p:cNvSpPr/>
          <p:nvPr/>
        </p:nvSpPr>
        <p:spPr>
          <a:xfrm>
            <a:off x="462116" y="393290"/>
            <a:ext cx="3038168" cy="1176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23A44CC-9200-41D9-AA4C-53F5C98DA710}"/>
              </a:ext>
            </a:extLst>
          </p:cNvPr>
          <p:cNvCxnSpPr/>
          <p:nvPr/>
        </p:nvCxnSpPr>
        <p:spPr>
          <a:xfrm>
            <a:off x="3859914" y="368021"/>
            <a:ext cx="1365880" cy="118434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1774CD-A457-4A5C-9EF2-6CE9B1F6C263}"/>
              </a:ext>
            </a:extLst>
          </p:cNvPr>
          <p:cNvSpPr txBox="1"/>
          <p:nvPr/>
        </p:nvSpPr>
        <p:spPr>
          <a:xfrm>
            <a:off x="4185143" y="1167973"/>
            <a:ext cx="34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14EC88C8-5BEE-42D4-84FE-61F4A59DFC76}"/>
              </a:ext>
            </a:extLst>
          </p:cNvPr>
          <p:cNvSpPr/>
          <p:nvPr/>
        </p:nvSpPr>
        <p:spPr>
          <a:xfrm>
            <a:off x="5555994" y="463157"/>
            <a:ext cx="2861560" cy="19639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19D10E0-5F2F-4183-93D0-C415E93EE918}"/>
              </a:ext>
            </a:extLst>
          </p:cNvPr>
          <p:cNvSpPr/>
          <p:nvPr/>
        </p:nvSpPr>
        <p:spPr>
          <a:xfrm>
            <a:off x="8923786" y="492700"/>
            <a:ext cx="2285677" cy="17293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ECE23FA4-7BFD-43B5-8792-9661A20F6CDC}"/>
              </a:ext>
            </a:extLst>
          </p:cNvPr>
          <p:cNvSpPr/>
          <p:nvPr/>
        </p:nvSpPr>
        <p:spPr>
          <a:xfrm>
            <a:off x="543652" y="4027691"/>
            <a:ext cx="2573042" cy="23823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383C1198-0D13-44E2-A3B2-1A660CD41744}"/>
              </a:ext>
            </a:extLst>
          </p:cNvPr>
          <p:cNvSpPr/>
          <p:nvPr/>
        </p:nvSpPr>
        <p:spPr>
          <a:xfrm>
            <a:off x="4326340" y="4813066"/>
            <a:ext cx="1872749" cy="1369370"/>
          </a:xfrm>
          <a:custGeom>
            <a:avLst/>
            <a:gdLst>
              <a:gd name="connsiteX0" fmla="*/ 0 w 1872749"/>
              <a:gd name="connsiteY0" fmla="*/ 195662 h 1369370"/>
              <a:gd name="connsiteX1" fmla="*/ 95535 w 1872749"/>
              <a:gd name="connsiteY1" fmla="*/ 59185 h 1369370"/>
              <a:gd name="connsiteX2" fmla="*/ 204717 w 1872749"/>
              <a:gd name="connsiteY2" fmla="*/ 45537 h 1369370"/>
              <a:gd name="connsiteX3" fmla="*/ 259308 w 1872749"/>
              <a:gd name="connsiteY3" fmla="*/ 18241 h 1369370"/>
              <a:gd name="connsiteX4" fmla="*/ 887105 w 1872749"/>
              <a:gd name="connsiteY4" fmla="*/ 45537 h 1369370"/>
              <a:gd name="connsiteX5" fmla="*/ 928048 w 1872749"/>
              <a:gd name="connsiteY5" fmla="*/ 72833 h 1369370"/>
              <a:gd name="connsiteX6" fmla="*/ 941696 w 1872749"/>
              <a:gd name="connsiteY6" fmla="*/ 113776 h 1369370"/>
              <a:gd name="connsiteX7" fmla="*/ 928048 w 1872749"/>
              <a:gd name="connsiteY7" fmla="*/ 373083 h 1369370"/>
              <a:gd name="connsiteX8" fmla="*/ 859809 w 1872749"/>
              <a:gd name="connsiteY8" fmla="*/ 400379 h 1369370"/>
              <a:gd name="connsiteX9" fmla="*/ 805218 w 1872749"/>
              <a:gd name="connsiteY9" fmla="*/ 441322 h 1369370"/>
              <a:gd name="connsiteX10" fmla="*/ 736979 w 1872749"/>
              <a:gd name="connsiteY10" fmla="*/ 495913 h 1369370"/>
              <a:gd name="connsiteX11" fmla="*/ 709684 w 1872749"/>
              <a:gd name="connsiteY11" fmla="*/ 564152 h 1369370"/>
              <a:gd name="connsiteX12" fmla="*/ 668741 w 1872749"/>
              <a:gd name="connsiteY12" fmla="*/ 605095 h 1369370"/>
              <a:gd name="connsiteX13" fmla="*/ 600502 w 1872749"/>
              <a:gd name="connsiteY13" fmla="*/ 727925 h 1369370"/>
              <a:gd name="connsiteX14" fmla="*/ 668741 w 1872749"/>
              <a:gd name="connsiteY14" fmla="*/ 1205597 h 1369370"/>
              <a:gd name="connsiteX15" fmla="*/ 859809 w 1872749"/>
              <a:gd name="connsiteY15" fmla="*/ 1219244 h 1369370"/>
              <a:gd name="connsiteX16" fmla="*/ 1009935 w 1872749"/>
              <a:gd name="connsiteY16" fmla="*/ 1246540 h 1369370"/>
              <a:gd name="connsiteX17" fmla="*/ 1146412 w 1872749"/>
              <a:gd name="connsiteY17" fmla="*/ 1287483 h 1369370"/>
              <a:gd name="connsiteX18" fmla="*/ 1269242 w 1872749"/>
              <a:gd name="connsiteY18" fmla="*/ 1314779 h 1369370"/>
              <a:gd name="connsiteX19" fmla="*/ 1460311 w 1872749"/>
              <a:gd name="connsiteY19" fmla="*/ 1369370 h 1369370"/>
              <a:gd name="connsiteX20" fmla="*/ 1555845 w 1872749"/>
              <a:gd name="connsiteY20" fmla="*/ 1355722 h 1369370"/>
              <a:gd name="connsiteX21" fmla="*/ 1678675 w 1872749"/>
              <a:gd name="connsiteY21" fmla="*/ 1232892 h 1369370"/>
              <a:gd name="connsiteX22" fmla="*/ 1692323 w 1872749"/>
              <a:gd name="connsiteY22" fmla="*/ 1178301 h 1369370"/>
              <a:gd name="connsiteX23" fmla="*/ 1733266 w 1872749"/>
              <a:gd name="connsiteY23" fmla="*/ 1123710 h 1369370"/>
              <a:gd name="connsiteX24" fmla="*/ 1760561 w 1872749"/>
              <a:gd name="connsiteY24" fmla="*/ 1082767 h 1369370"/>
              <a:gd name="connsiteX25" fmla="*/ 1774209 w 1872749"/>
              <a:gd name="connsiteY25" fmla="*/ 1041824 h 1369370"/>
              <a:gd name="connsiteX26" fmla="*/ 1787857 w 1872749"/>
              <a:gd name="connsiteY26" fmla="*/ 946289 h 1369370"/>
              <a:gd name="connsiteX27" fmla="*/ 1828800 w 1872749"/>
              <a:gd name="connsiteY27" fmla="*/ 918994 h 1369370"/>
              <a:gd name="connsiteX28" fmla="*/ 1869744 w 1872749"/>
              <a:gd name="connsiteY28" fmla="*/ 837107 h 1369370"/>
              <a:gd name="connsiteX29" fmla="*/ 1856096 w 1872749"/>
              <a:gd name="connsiteY29" fmla="*/ 646038 h 1369370"/>
              <a:gd name="connsiteX30" fmla="*/ 1774209 w 1872749"/>
              <a:gd name="connsiteY30" fmla="*/ 659686 h 1369370"/>
              <a:gd name="connsiteX31" fmla="*/ 1760561 w 1872749"/>
              <a:gd name="connsiteY31" fmla="*/ 727925 h 1369370"/>
              <a:gd name="connsiteX32" fmla="*/ 1665027 w 1872749"/>
              <a:gd name="connsiteY32" fmla="*/ 823459 h 1369370"/>
              <a:gd name="connsiteX33" fmla="*/ 1610436 w 1872749"/>
              <a:gd name="connsiteY33" fmla="*/ 837107 h 1369370"/>
              <a:gd name="connsiteX34" fmla="*/ 1637732 w 1872749"/>
              <a:gd name="connsiteY34" fmla="*/ 878050 h 1369370"/>
              <a:gd name="connsiteX35" fmla="*/ 1596788 w 1872749"/>
              <a:gd name="connsiteY35" fmla="*/ 905346 h 1369370"/>
              <a:gd name="connsiteX36" fmla="*/ 1501254 w 1872749"/>
              <a:gd name="connsiteY36" fmla="*/ 864403 h 1369370"/>
              <a:gd name="connsiteX37" fmla="*/ 1473959 w 1872749"/>
              <a:gd name="connsiteY37" fmla="*/ 741573 h 1369370"/>
              <a:gd name="connsiteX38" fmla="*/ 1460311 w 1872749"/>
              <a:gd name="connsiteY38" fmla="*/ 700630 h 1369370"/>
              <a:gd name="connsiteX39" fmla="*/ 1446663 w 1872749"/>
              <a:gd name="connsiteY39" fmla="*/ 618743 h 136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2749" h="1369370">
                <a:moveTo>
                  <a:pt x="0" y="195662"/>
                </a:moveTo>
                <a:cubicBezTo>
                  <a:pt x="19174" y="157315"/>
                  <a:pt x="47428" y="79229"/>
                  <a:pt x="95535" y="59185"/>
                </a:cubicBezTo>
                <a:cubicBezTo>
                  <a:pt x="129391" y="45078"/>
                  <a:pt x="168323" y="50086"/>
                  <a:pt x="204717" y="45537"/>
                </a:cubicBezTo>
                <a:cubicBezTo>
                  <a:pt x="222914" y="36438"/>
                  <a:pt x="238968" y="18674"/>
                  <a:pt x="259308" y="18241"/>
                </a:cubicBezTo>
                <a:cubicBezTo>
                  <a:pt x="785038" y="7055"/>
                  <a:pt x="666083" y="-28137"/>
                  <a:pt x="887105" y="45537"/>
                </a:cubicBezTo>
                <a:cubicBezTo>
                  <a:pt x="900753" y="54636"/>
                  <a:pt x="917801" y="60025"/>
                  <a:pt x="928048" y="72833"/>
                </a:cubicBezTo>
                <a:cubicBezTo>
                  <a:pt x="937035" y="84067"/>
                  <a:pt x="941696" y="99390"/>
                  <a:pt x="941696" y="113776"/>
                </a:cubicBezTo>
                <a:cubicBezTo>
                  <a:pt x="941696" y="200331"/>
                  <a:pt x="951827" y="289858"/>
                  <a:pt x="928048" y="373083"/>
                </a:cubicBezTo>
                <a:cubicBezTo>
                  <a:pt x="921318" y="396639"/>
                  <a:pt x="881225" y="388481"/>
                  <a:pt x="859809" y="400379"/>
                </a:cubicBezTo>
                <a:cubicBezTo>
                  <a:pt x="839925" y="411426"/>
                  <a:pt x="823415" y="427674"/>
                  <a:pt x="805218" y="441322"/>
                </a:cubicBezTo>
                <a:cubicBezTo>
                  <a:pt x="765922" y="559206"/>
                  <a:pt x="831233" y="401658"/>
                  <a:pt x="736979" y="495913"/>
                </a:cubicBezTo>
                <a:cubicBezTo>
                  <a:pt x="719656" y="513236"/>
                  <a:pt x="722668" y="543377"/>
                  <a:pt x="709684" y="564152"/>
                </a:cubicBezTo>
                <a:cubicBezTo>
                  <a:pt x="699455" y="580519"/>
                  <a:pt x="680321" y="589654"/>
                  <a:pt x="668741" y="605095"/>
                </a:cubicBezTo>
                <a:cubicBezTo>
                  <a:pt x="643032" y="639373"/>
                  <a:pt x="619947" y="689034"/>
                  <a:pt x="600502" y="727925"/>
                </a:cubicBezTo>
                <a:cubicBezTo>
                  <a:pt x="623248" y="887149"/>
                  <a:pt x="593667" y="1063352"/>
                  <a:pt x="668741" y="1205597"/>
                </a:cubicBezTo>
                <a:cubicBezTo>
                  <a:pt x="698544" y="1262066"/>
                  <a:pt x="796412" y="1211636"/>
                  <a:pt x="859809" y="1219244"/>
                </a:cubicBezTo>
                <a:cubicBezTo>
                  <a:pt x="910309" y="1225304"/>
                  <a:pt x="960456" y="1234759"/>
                  <a:pt x="1009935" y="1246540"/>
                </a:cubicBezTo>
                <a:cubicBezTo>
                  <a:pt x="1056139" y="1257541"/>
                  <a:pt x="1100480" y="1275396"/>
                  <a:pt x="1146412" y="1287483"/>
                </a:cubicBezTo>
                <a:cubicBezTo>
                  <a:pt x="1186973" y="1298157"/>
                  <a:pt x="1228658" y="1304192"/>
                  <a:pt x="1269242" y="1314779"/>
                </a:cubicBezTo>
                <a:cubicBezTo>
                  <a:pt x="1333335" y="1331499"/>
                  <a:pt x="1460311" y="1369370"/>
                  <a:pt x="1460311" y="1369370"/>
                </a:cubicBezTo>
                <a:cubicBezTo>
                  <a:pt x="1492156" y="1364821"/>
                  <a:pt x="1528567" y="1372771"/>
                  <a:pt x="1555845" y="1355722"/>
                </a:cubicBezTo>
                <a:cubicBezTo>
                  <a:pt x="1604946" y="1325034"/>
                  <a:pt x="1678675" y="1232892"/>
                  <a:pt x="1678675" y="1232892"/>
                </a:cubicBezTo>
                <a:cubicBezTo>
                  <a:pt x="1683224" y="1214695"/>
                  <a:pt x="1683935" y="1195078"/>
                  <a:pt x="1692323" y="1178301"/>
                </a:cubicBezTo>
                <a:cubicBezTo>
                  <a:pt x="1702495" y="1157956"/>
                  <a:pt x="1720045" y="1142219"/>
                  <a:pt x="1733266" y="1123710"/>
                </a:cubicBezTo>
                <a:cubicBezTo>
                  <a:pt x="1742800" y="1110363"/>
                  <a:pt x="1753226" y="1097438"/>
                  <a:pt x="1760561" y="1082767"/>
                </a:cubicBezTo>
                <a:cubicBezTo>
                  <a:pt x="1766995" y="1069900"/>
                  <a:pt x="1769660" y="1055472"/>
                  <a:pt x="1774209" y="1041824"/>
                </a:cubicBezTo>
                <a:cubicBezTo>
                  <a:pt x="1778758" y="1009979"/>
                  <a:pt x="1774792" y="975685"/>
                  <a:pt x="1787857" y="946289"/>
                </a:cubicBezTo>
                <a:cubicBezTo>
                  <a:pt x="1794519" y="931300"/>
                  <a:pt x="1817202" y="930592"/>
                  <a:pt x="1828800" y="918994"/>
                </a:cubicBezTo>
                <a:cubicBezTo>
                  <a:pt x="1855257" y="892537"/>
                  <a:pt x="1858644" y="870407"/>
                  <a:pt x="1869744" y="837107"/>
                </a:cubicBezTo>
                <a:cubicBezTo>
                  <a:pt x="1865195" y="773417"/>
                  <a:pt x="1886368" y="702258"/>
                  <a:pt x="1856096" y="646038"/>
                </a:cubicBezTo>
                <a:cubicBezTo>
                  <a:pt x="1842977" y="621673"/>
                  <a:pt x="1795219" y="641677"/>
                  <a:pt x="1774209" y="659686"/>
                </a:cubicBezTo>
                <a:cubicBezTo>
                  <a:pt x="1756597" y="674782"/>
                  <a:pt x="1768706" y="706205"/>
                  <a:pt x="1760561" y="727925"/>
                </a:cubicBezTo>
                <a:cubicBezTo>
                  <a:pt x="1746405" y="765674"/>
                  <a:pt x="1694044" y="807338"/>
                  <a:pt x="1665027" y="823459"/>
                </a:cubicBezTo>
                <a:cubicBezTo>
                  <a:pt x="1648630" y="832568"/>
                  <a:pt x="1628633" y="832558"/>
                  <a:pt x="1610436" y="837107"/>
                </a:cubicBezTo>
                <a:cubicBezTo>
                  <a:pt x="1619535" y="850755"/>
                  <a:pt x="1640949" y="861966"/>
                  <a:pt x="1637732" y="878050"/>
                </a:cubicBezTo>
                <a:cubicBezTo>
                  <a:pt x="1634515" y="894134"/>
                  <a:pt x="1613109" y="906978"/>
                  <a:pt x="1596788" y="905346"/>
                </a:cubicBezTo>
                <a:cubicBezTo>
                  <a:pt x="1562314" y="901899"/>
                  <a:pt x="1533099" y="878051"/>
                  <a:pt x="1501254" y="864403"/>
                </a:cubicBezTo>
                <a:cubicBezTo>
                  <a:pt x="1492156" y="823460"/>
                  <a:pt x="1484131" y="782263"/>
                  <a:pt x="1473959" y="741573"/>
                </a:cubicBezTo>
                <a:cubicBezTo>
                  <a:pt x="1470470" y="727617"/>
                  <a:pt x="1460311" y="700630"/>
                  <a:pt x="1460311" y="700630"/>
                </a:cubicBezTo>
                <a:cubicBezTo>
                  <a:pt x="1475398" y="595025"/>
                  <a:pt x="1502731" y="590709"/>
                  <a:pt x="1446663" y="618743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025547-4577-4946-B7CA-7EC446FD4F05}"/>
              </a:ext>
            </a:extLst>
          </p:cNvPr>
          <p:cNvSpPr txBox="1"/>
          <p:nvPr/>
        </p:nvSpPr>
        <p:spPr>
          <a:xfrm>
            <a:off x="4326340" y="5679822"/>
            <a:ext cx="5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39" name="Блок-схема: данные 38">
            <a:extLst>
              <a:ext uri="{FF2B5EF4-FFF2-40B4-BE49-F238E27FC236}">
                <a16:creationId xmlns:a16="http://schemas.microsoft.com/office/drawing/2014/main" id="{25125ED9-ACDB-4A92-8A81-7E33392C2F91}"/>
              </a:ext>
            </a:extLst>
          </p:cNvPr>
          <p:cNvSpPr/>
          <p:nvPr/>
        </p:nvSpPr>
        <p:spPr>
          <a:xfrm rot="2506240">
            <a:off x="7935611" y="4513078"/>
            <a:ext cx="2442718" cy="1963680"/>
          </a:xfrm>
          <a:prstGeom prst="flowChartInputOutp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674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E125-2AAC-44C1-AAC6-E93542D0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833F12-1564-448A-90BF-1BFBA069F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12832" r="9474" b="29247"/>
          <a:stretch/>
        </p:blipFill>
        <p:spPr>
          <a:xfrm rot="10800000">
            <a:off x="0" y="0"/>
            <a:ext cx="7333308" cy="6858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31C668-273B-4306-A29D-ECB12CD9B883}"/>
              </a:ext>
            </a:extLst>
          </p:cNvPr>
          <p:cNvCxnSpPr/>
          <p:nvPr/>
        </p:nvCxnSpPr>
        <p:spPr>
          <a:xfrm flipV="1">
            <a:off x="865239" y="2143432"/>
            <a:ext cx="5961482" cy="1573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5C8CA83-81EE-4BFD-B327-90C54339EE4E}"/>
              </a:ext>
            </a:extLst>
          </p:cNvPr>
          <p:cNvSpPr txBox="1"/>
          <p:nvPr/>
        </p:nvSpPr>
        <p:spPr>
          <a:xfrm>
            <a:off x="1671484" y="2683285"/>
            <a:ext cx="52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DCDFD-6D7E-4764-B8AA-4513F1F9894B}"/>
              </a:ext>
            </a:extLst>
          </p:cNvPr>
          <p:cNvSpPr txBox="1"/>
          <p:nvPr/>
        </p:nvSpPr>
        <p:spPr>
          <a:xfrm>
            <a:off x="2041288" y="2683284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F721E-C6AC-4DED-980D-A4D1574F1C61}"/>
              </a:ext>
            </a:extLst>
          </p:cNvPr>
          <p:cNvSpPr txBox="1"/>
          <p:nvPr/>
        </p:nvSpPr>
        <p:spPr>
          <a:xfrm>
            <a:off x="2299497" y="2640755"/>
            <a:ext cx="32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D8F2F-6121-4F48-879B-9C1B1B415AF7}"/>
              </a:ext>
            </a:extLst>
          </p:cNvPr>
          <p:cNvSpPr txBox="1"/>
          <p:nvPr/>
        </p:nvSpPr>
        <p:spPr>
          <a:xfrm>
            <a:off x="2681704" y="2672152"/>
            <a:ext cx="32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88299-9F19-413A-A8B4-CEBB43BAE2D7}"/>
              </a:ext>
            </a:extLst>
          </p:cNvPr>
          <p:cNvSpPr txBox="1"/>
          <p:nvPr/>
        </p:nvSpPr>
        <p:spPr>
          <a:xfrm>
            <a:off x="1743973" y="3728993"/>
            <a:ext cx="157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язык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CB90-605C-42A2-AE2A-FB589D5A4A1E}"/>
              </a:ext>
            </a:extLst>
          </p:cNvPr>
          <p:cNvSpPr txBox="1"/>
          <p:nvPr/>
        </p:nvSpPr>
        <p:spPr>
          <a:xfrm>
            <a:off x="1260943" y="3023291"/>
            <a:ext cx="349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природы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7AB8C-D546-41F8-86FC-01E4A4B2E16E}"/>
              </a:ext>
            </a:extLst>
          </p:cNvPr>
          <p:cNvSpPr txBox="1"/>
          <p:nvPr/>
        </p:nvSpPr>
        <p:spPr>
          <a:xfrm>
            <a:off x="1788219" y="3377853"/>
            <a:ext cx="134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есть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C5359-2AF7-4AAB-BCD4-104184886ED1}"/>
              </a:ext>
            </a:extLst>
          </p:cNvPr>
          <p:cNvSpPr txBox="1"/>
          <p:nvPr/>
        </p:nvSpPr>
        <p:spPr>
          <a:xfrm>
            <a:off x="775495" y="4121014"/>
            <a:ext cx="337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математики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4CD50-34A1-485C-9D7B-229D3BC5A6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53" y="1447800"/>
            <a:ext cx="60391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EE676C-FB70-451D-9294-9C121759E355}"/>
              </a:ext>
            </a:extLst>
          </p:cNvPr>
          <p:cNvSpPr txBox="1"/>
          <p:nvPr/>
        </p:nvSpPr>
        <p:spPr>
          <a:xfrm>
            <a:off x="7377553" y="226142"/>
            <a:ext cx="441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Учебник стр. 85</a:t>
            </a:r>
          </a:p>
        </p:txBody>
      </p:sp>
    </p:spTree>
    <p:extLst>
      <p:ext uri="{BB962C8B-B14F-4D97-AF65-F5344CB8AC3E}">
        <p14:creationId xmlns:p14="http://schemas.microsoft.com/office/powerpoint/2010/main" val="2601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89F98-80D8-4512-A297-5BC7B0F0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0E29A-9724-4135-A8A4-F30E2573F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2151" r="17360" b="10859"/>
          <a:stretch/>
        </p:blipFill>
        <p:spPr>
          <a:xfrm rot="16200000">
            <a:off x="1101048" y="-860439"/>
            <a:ext cx="4188870" cy="609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1F477-13B4-4FA1-90A7-FEDF072F33E7}"/>
              </a:ext>
            </a:extLst>
          </p:cNvPr>
          <p:cNvSpPr txBox="1"/>
          <p:nvPr/>
        </p:nvSpPr>
        <p:spPr>
          <a:xfrm>
            <a:off x="1139448" y="723293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CE330-2D2B-4AA5-B518-A47561DE12AB}"/>
              </a:ext>
            </a:extLst>
          </p:cNvPr>
          <p:cNvSpPr txBox="1"/>
          <p:nvPr/>
        </p:nvSpPr>
        <p:spPr>
          <a:xfrm>
            <a:off x="147482" y="1386349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9F602-B5BD-498B-A970-C399B89AA547}"/>
              </a:ext>
            </a:extLst>
          </p:cNvPr>
          <p:cNvSpPr txBox="1"/>
          <p:nvPr/>
        </p:nvSpPr>
        <p:spPr>
          <a:xfrm>
            <a:off x="1270401" y="1722141"/>
            <a:ext cx="29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26D22-C672-47C9-9F4E-CEB44F9D54BE}"/>
              </a:ext>
            </a:extLst>
          </p:cNvPr>
          <p:cNvSpPr txBox="1"/>
          <p:nvPr/>
        </p:nvSpPr>
        <p:spPr>
          <a:xfrm>
            <a:off x="2905432" y="1201683"/>
            <a:ext cx="54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64043-E0F1-4143-9837-B5EFC14F189F}"/>
              </a:ext>
            </a:extLst>
          </p:cNvPr>
          <p:cNvSpPr txBox="1"/>
          <p:nvPr/>
        </p:nvSpPr>
        <p:spPr>
          <a:xfrm>
            <a:off x="3642851" y="2653960"/>
            <a:ext cx="3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68938-2C55-4FE4-823D-75492E5522D5}"/>
              </a:ext>
            </a:extLst>
          </p:cNvPr>
          <p:cNvSpPr txBox="1"/>
          <p:nvPr/>
        </p:nvSpPr>
        <p:spPr>
          <a:xfrm>
            <a:off x="1981199" y="1722141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09A42-6B56-4E8B-AEF5-797F6072C642}"/>
              </a:ext>
            </a:extLst>
          </p:cNvPr>
          <p:cNvSpPr txBox="1"/>
          <p:nvPr/>
        </p:nvSpPr>
        <p:spPr>
          <a:xfrm>
            <a:off x="2818724" y="3244334"/>
            <a:ext cx="3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80477-C273-47AD-8B8A-80086C3A4EE9}"/>
              </a:ext>
            </a:extLst>
          </p:cNvPr>
          <p:cNvSpPr txBox="1"/>
          <p:nvPr/>
        </p:nvSpPr>
        <p:spPr>
          <a:xfrm>
            <a:off x="3677265" y="1722141"/>
            <a:ext cx="28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7F1A5-837B-446B-B89B-D4F996FDBF83}"/>
              </a:ext>
            </a:extLst>
          </p:cNvPr>
          <p:cNvSpPr txBox="1"/>
          <p:nvPr/>
        </p:nvSpPr>
        <p:spPr>
          <a:xfrm>
            <a:off x="1941870" y="2653960"/>
            <a:ext cx="5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5E222-56E6-4F7C-9B73-25F59F145E9F}"/>
              </a:ext>
            </a:extLst>
          </p:cNvPr>
          <p:cNvSpPr txBox="1"/>
          <p:nvPr/>
        </p:nvSpPr>
        <p:spPr>
          <a:xfrm>
            <a:off x="5034116" y="2469294"/>
            <a:ext cx="5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F3BBF-4B50-4682-A3DB-6650D90A9D84}"/>
              </a:ext>
            </a:extLst>
          </p:cNvPr>
          <p:cNvSpPr txBox="1"/>
          <p:nvPr/>
        </p:nvSpPr>
        <p:spPr>
          <a:xfrm>
            <a:off x="5914103" y="3078430"/>
            <a:ext cx="3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BDCFB-3F08-4D40-8AB7-149B75FC1F2A}"/>
              </a:ext>
            </a:extLst>
          </p:cNvPr>
          <p:cNvSpPr txBox="1"/>
          <p:nvPr/>
        </p:nvSpPr>
        <p:spPr>
          <a:xfrm>
            <a:off x="5102941" y="3912665"/>
            <a:ext cx="3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FAC46-5848-44A5-89E8-C36A4859F3BA}"/>
              </a:ext>
            </a:extLst>
          </p:cNvPr>
          <p:cNvSpPr txBox="1"/>
          <p:nvPr/>
        </p:nvSpPr>
        <p:spPr>
          <a:xfrm>
            <a:off x="3821398" y="3283476"/>
            <a:ext cx="3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2B826C-C284-4902-A390-DA9F25BA4705}"/>
              </a:ext>
            </a:extLst>
          </p:cNvPr>
          <p:cNvSpPr txBox="1"/>
          <p:nvPr/>
        </p:nvSpPr>
        <p:spPr>
          <a:xfrm>
            <a:off x="6659314" y="2054069"/>
            <a:ext cx="38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Р=3+4+5=12 см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F8172-58F9-42F2-BDD7-7DF3B48ABDD0}"/>
              </a:ext>
            </a:extLst>
          </p:cNvPr>
          <p:cNvSpPr txBox="1"/>
          <p:nvPr/>
        </p:nvSpPr>
        <p:spPr>
          <a:xfrm>
            <a:off x="6584545" y="2867977"/>
            <a:ext cx="504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Р=2+2+2+2+2+2=12 см</a:t>
            </a:r>
          </a:p>
          <a:p>
            <a:endParaRPr lang="ru-RU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9DA13C-BB65-4750-B961-3278294C7BB3}"/>
              </a:ext>
            </a:extLst>
          </p:cNvPr>
          <p:cNvSpPr txBox="1"/>
          <p:nvPr/>
        </p:nvSpPr>
        <p:spPr>
          <a:xfrm>
            <a:off x="6564573" y="3743079"/>
            <a:ext cx="456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Р=2+3+3+5=13 см</a:t>
            </a:r>
          </a:p>
          <a:p>
            <a:endParaRPr lang="ru-RU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678F7C-C951-4BDA-9D99-B1200E82D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5" y="4806097"/>
            <a:ext cx="1193703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AD4377-F467-4296-B814-1EBAE8AAC13F}"/>
              </a:ext>
            </a:extLst>
          </p:cNvPr>
          <p:cNvSpPr txBox="1"/>
          <p:nvPr/>
        </p:nvSpPr>
        <p:spPr>
          <a:xfrm>
            <a:off x="6826721" y="518615"/>
            <a:ext cx="386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/>
              <a:t>Стр. 82 №6.</a:t>
            </a:r>
          </a:p>
        </p:txBody>
      </p:sp>
    </p:spTree>
    <p:extLst>
      <p:ext uri="{BB962C8B-B14F-4D97-AF65-F5344CB8AC3E}">
        <p14:creationId xmlns:p14="http://schemas.microsoft.com/office/powerpoint/2010/main" val="21003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CA24E-CA52-4B67-8B89-D071DB8D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BE1605-631C-4A6D-AA36-91FFE724F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8425" r="56120"/>
          <a:stretch/>
        </p:blipFill>
        <p:spPr>
          <a:xfrm rot="5400000">
            <a:off x="5289021" y="-3951147"/>
            <a:ext cx="1512235" cy="1179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F2E1A-D82B-4F77-8084-C290EF30EE8F}"/>
              </a:ext>
            </a:extLst>
          </p:cNvPr>
          <p:cNvSpPr txBox="1"/>
          <p:nvPr/>
        </p:nvSpPr>
        <p:spPr>
          <a:xfrm>
            <a:off x="300251" y="259307"/>
            <a:ext cx="970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Стр. 83 №9.(выполнить проверку)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7B0CB0-D6E7-47FC-A07D-19F221EC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8425" r="33565"/>
          <a:stretch/>
        </p:blipFill>
        <p:spPr>
          <a:xfrm rot="5400000">
            <a:off x="5007081" y="-1934142"/>
            <a:ext cx="2076114" cy="11794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E091-3089-4566-9A5B-8A4007531DCB}"/>
              </a:ext>
            </a:extLst>
          </p:cNvPr>
          <p:cNvSpPr txBox="1"/>
          <p:nvPr/>
        </p:nvSpPr>
        <p:spPr>
          <a:xfrm>
            <a:off x="4653886" y="2147079"/>
            <a:ext cx="466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6</a:t>
            </a:r>
            <a:r>
              <a:rPr lang="en-US" sz="3600" dirty="0">
                <a:solidFill>
                  <a:srgbClr val="FF0000"/>
                </a:solidFill>
              </a:rPr>
              <a:t>&lt;60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8D261E-BC23-4E70-86C9-F60343C9C976}"/>
              </a:ext>
            </a:extLst>
          </p:cNvPr>
          <p:cNvCxnSpPr/>
          <p:nvPr/>
        </p:nvCxnSpPr>
        <p:spPr>
          <a:xfrm>
            <a:off x="1050878" y="5363570"/>
            <a:ext cx="470847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9D247742-0827-4F8F-8D6E-AEE7C76B4875}"/>
              </a:ext>
            </a:extLst>
          </p:cNvPr>
          <p:cNvSpPr/>
          <p:nvPr/>
        </p:nvSpPr>
        <p:spPr>
          <a:xfrm rot="16200000">
            <a:off x="3271806" y="3238379"/>
            <a:ext cx="266622" cy="4708478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D1E68-E6B4-4378-8220-F02E24A6D249}"/>
              </a:ext>
            </a:extLst>
          </p:cNvPr>
          <p:cNvSpPr txBox="1"/>
          <p:nvPr/>
        </p:nvSpPr>
        <p:spPr>
          <a:xfrm>
            <a:off x="2666406" y="5678913"/>
            <a:ext cx="282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25 м.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3740F42-E318-4CA2-A10C-FAFC7E368785}"/>
              </a:ext>
            </a:extLst>
          </p:cNvPr>
          <p:cNvCxnSpPr>
            <a:cxnSpLocks/>
          </p:cNvCxnSpPr>
          <p:nvPr/>
        </p:nvCxnSpPr>
        <p:spPr>
          <a:xfrm>
            <a:off x="4339988" y="5254388"/>
            <a:ext cx="0" cy="2049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259FEE-1EF0-4D92-8089-CC9C01B1E174}"/>
              </a:ext>
            </a:extLst>
          </p:cNvPr>
          <p:cNvSpPr txBox="1"/>
          <p:nvPr/>
        </p:nvSpPr>
        <p:spPr>
          <a:xfrm>
            <a:off x="1774209" y="4899546"/>
            <a:ext cx="124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17 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11D8B-EA80-48A4-B758-AE1CEB2A8867}"/>
              </a:ext>
            </a:extLst>
          </p:cNvPr>
          <p:cNvSpPr txBox="1"/>
          <p:nvPr/>
        </p:nvSpPr>
        <p:spPr>
          <a:xfrm>
            <a:off x="4612127" y="4871277"/>
            <a:ext cx="143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? 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3B5AE-3FFE-4D2A-BB17-4F76B34E420C}"/>
              </a:ext>
            </a:extLst>
          </p:cNvPr>
          <p:cNvSpPr txBox="1"/>
          <p:nvPr/>
        </p:nvSpPr>
        <p:spPr>
          <a:xfrm>
            <a:off x="6291617" y="5161156"/>
            <a:ext cx="496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_25</a:t>
            </a:r>
          </a:p>
          <a:p>
            <a:r>
              <a:rPr lang="ru-RU" sz="2800" b="1" i="1" dirty="0"/>
              <a:t>  </a:t>
            </a:r>
            <a:r>
              <a:rPr lang="ru-RU" sz="2800" b="1" i="1" u="sng" dirty="0"/>
              <a:t>17</a:t>
            </a:r>
            <a:r>
              <a:rPr lang="ru-RU" sz="2800" b="1" i="1" dirty="0"/>
              <a:t> </a:t>
            </a:r>
          </a:p>
          <a:p>
            <a:r>
              <a:rPr lang="ru-RU" sz="2800" b="1" i="1" dirty="0"/>
              <a:t>    8 (м.)-осталось</a:t>
            </a:r>
          </a:p>
        </p:txBody>
      </p:sp>
    </p:spTree>
    <p:extLst>
      <p:ext uri="{BB962C8B-B14F-4D97-AF65-F5344CB8AC3E}">
        <p14:creationId xmlns:p14="http://schemas.microsoft.com/office/powerpoint/2010/main" val="12706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 5">
            <a:extLst>
              <a:ext uri="{FF2B5EF4-FFF2-40B4-BE49-F238E27FC236}">
                <a16:creationId xmlns:a16="http://schemas.microsoft.com/office/drawing/2014/main" id="{E0EDE330-3784-46AA-A9CD-880AEF10AAB4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A00D0A1-08FA-4C79-91AC-D7FD81CCE429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686CA31-A807-4AFB-8E5B-6B4FB00A63A3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C8D4257D-390B-45F2-90B5-77F21A13A76C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id="{D3AD533B-E083-4A15-8892-860478A7A30E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13" name="Пятиугольник 12">
                  <a:extLst>
                    <a:ext uri="{FF2B5EF4-FFF2-40B4-BE49-F238E27FC236}">
                      <a16:creationId xmlns:a16="http://schemas.microsoft.com/office/drawing/2014/main" id="{34A99D9C-6B81-41AA-BE50-54FA35BF1F6F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11" name="Пятиугольник 10">
                <a:extLst>
                  <a:ext uri="{FF2B5EF4-FFF2-40B4-BE49-F238E27FC236}">
                    <a16:creationId xmlns:a16="http://schemas.microsoft.com/office/drawing/2014/main" id="{3F1013E2-B72C-4BEF-A8A7-8F3481A2657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9" name="Пятиугольник 8">
              <a:extLst>
                <a:ext uri="{FF2B5EF4-FFF2-40B4-BE49-F238E27FC236}">
                  <a16:creationId xmlns:a16="http://schemas.microsoft.com/office/drawing/2014/main" id="{4B5503DE-D3F9-4EE3-B5D7-EC75687A9B70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7AA430D-FE7F-4007-A52F-4B70B2AC0070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D480DF9-F689-4BF7-A6A4-0939CE82C9FA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1F6F118-3BE0-4D65-96FD-2D00B33A5005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6C9D87F8-A690-4941-8FC4-0697E2DE8B74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авнобедренный треугольник 17">
            <a:extLst>
              <a:ext uri="{FF2B5EF4-FFF2-40B4-BE49-F238E27FC236}">
                <a16:creationId xmlns:a16="http://schemas.microsoft.com/office/drawing/2014/main" id="{7F3AE5D4-4BD8-4E8A-9B6B-B8FC25B16553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Равнобедренный треугольник 18">
            <a:extLst>
              <a:ext uri="{FF2B5EF4-FFF2-40B4-BE49-F238E27FC236}">
                <a16:creationId xmlns:a16="http://schemas.microsoft.com/office/drawing/2014/main" id="{0E5EE78D-00D6-4B37-8B89-F65203885827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Равнобедренный треугольник 19">
            <a:extLst>
              <a:ext uri="{FF2B5EF4-FFF2-40B4-BE49-F238E27FC236}">
                <a16:creationId xmlns:a16="http://schemas.microsoft.com/office/drawing/2014/main" id="{6393F7FF-CD7B-482B-BDED-A3EA74C42D86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C9C41D-5601-44E5-9EC8-5D8508B5C1F4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1587F7A-780A-4EBD-BFCB-C3FCDC577E03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Равнобедренный треугольник 22">
            <a:extLst>
              <a:ext uri="{FF2B5EF4-FFF2-40B4-BE49-F238E27FC236}">
                <a16:creationId xmlns:a16="http://schemas.microsoft.com/office/drawing/2014/main" id="{E1CDA600-7B60-424A-8D4B-10298D55538C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Равнобедренный треугольник 23">
            <a:extLst>
              <a:ext uri="{FF2B5EF4-FFF2-40B4-BE49-F238E27FC236}">
                <a16:creationId xmlns:a16="http://schemas.microsoft.com/office/drawing/2014/main" id="{47946F9C-59C6-4198-A56D-FE4B3F92EC7B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авнобедренный треугольник 24">
            <a:extLst>
              <a:ext uri="{FF2B5EF4-FFF2-40B4-BE49-F238E27FC236}">
                <a16:creationId xmlns:a16="http://schemas.microsoft.com/office/drawing/2014/main" id="{0144D1DE-7901-4B6D-895D-7F1F1FC64C1A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Равнобедренный треугольник 25">
            <a:extLst>
              <a:ext uri="{FF2B5EF4-FFF2-40B4-BE49-F238E27FC236}">
                <a16:creationId xmlns:a16="http://schemas.microsoft.com/office/drawing/2014/main" id="{CFC27544-F37C-431F-A484-2BDB8A83FA55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Равнобедренный треугольник 26">
            <a:extLst>
              <a:ext uri="{FF2B5EF4-FFF2-40B4-BE49-F238E27FC236}">
                <a16:creationId xmlns:a16="http://schemas.microsoft.com/office/drawing/2014/main" id="{A18C86F0-AF97-4A61-B63F-632EE583C13F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Трапеция 5">
            <a:extLst>
              <a:ext uri="{FF2B5EF4-FFF2-40B4-BE49-F238E27FC236}">
                <a16:creationId xmlns:a16="http://schemas.microsoft.com/office/drawing/2014/main" id="{EC801F61-D202-4FDE-9C26-62178800825D}"/>
              </a:ext>
            </a:extLst>
          </p:cNvPr>
          <p:cNvSpPr/>
          <p:nvPr/>
        </p:nvSpPr>
        <p:spPr>
          <a:xfrm>
            <a:off x="640006" y="2721764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3989F48-A4B1-47F6-903B-5C36FF6EFE53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86DB6DF-CF9B-44FE-B531-56B4382BAFF4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3E9DF18-E900-496C-9C87-A7745D6D9455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58F32A-72CE-400B-8787-4E42C997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4400" b="1" i="1" dirty="0"/>
              <a:t>Стр. 84 №16.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52BB84-3BE4-4A5D-A8E3-751B5E471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8540" r="32709" b="76447"/>
          <a:stretch/>
        </p:blipFill>
        <p:spPr>
          <a:xfrm rot="21168024" flipH="1" flipV="1">
            <a:off x="2906963" y="1870819"/>
            <a:ext cx="5384968" cy="3242037"/>
          </a:xfrm>
          <a:prstGeom prst="round1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96FA-5822-4788-B57F-1AE6DF27D558}"/>
              </a:ext>
            </a:extLst>
          </p:cNvPr>
          <p:cNvSpPr txBox="1"/>
          <p:nvPr/>
        </p:nvSpPr>
        <p:spPr>
          <a:xfrm>
            <a:off x="4297323" y="2450577"/>
            <a:ext cx="130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FBED6-7936-4A2F-B5E8-D70FBB519951}"/>
              </a:ext>
            </a:extLst>
          </p:cNvPr>
          <p:cNvSpPr txBox="1"/>
          <p:nvPr/>
        </p:nvSpPr>
        <p:spPr>
          <a:xfrm>
            <a:off x="3851273" y="2921727"/>
            <a:ext cx="315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AF7BF9-9FCA-4E39-AD6F-4DD5E8FB9858}"/>
              </a:ext>
            </a:extLst>
          </p:cNvPr>
          <p:cNvSpPr txBox="1"/>
          <p:nvPr/>
        </p:nvSpPr>
        <p:spPr>
          <a:xfrm>
            <a:off x="3897044" y="2251093"/>
            <a:ext cx="24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339E4B-D096-4EA0-8384-ED08D3000B3B}"/>
              </a:ext>
            </a:extLst>
          </p:cNvPr>
          <p:cNvSpPr txBox="1"/>
          <p:nvPr/>
        </p:nvSpPr>
        <p:spPr>
          <a:xfrm>
            <a:off x="6682826" y="2825056"/>
            <a:ext cx="1340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8FA06C-F18E-40BB-8B51-598B69710C75}"/>
              </a:ext>
            </a:extLst>
          </p:cNvPr>
          <p:cNvSpPr txBox="1"/>
          <p:nvPr/>
        </p:nvSpPr>
        <p:spPr>
          <a:xfrm>
            <a:off x="6155621" y="1312974"/>
            <a:ext cx="61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3970D3-2FDA-482D-A7C9-82CA49E81C7D}"/>
              </a:ext>
            </a:extLst>
          </p:cNvPr>
          <p:cNvSpPr txBox="1"/>
          <p:nvPr/>
        </p:nvSpPr>
        <p:spPr>
          <a:xfrm>
            <a:off x="6186204" y="2326395"/>
            <a:ext cx="660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912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 3">
            <a:extLst>
              <a:ext uri="{FF2B5EF4-FFF2-40B4-BE49-F238E27FC236}">
                <a16:creationId xmlns:a16="http://schemas.microsoft.com/office/drawing/2014/main" id="{6BD882FD-510E-4051-A42D-B7CB91CCD8CD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7975019-E885-43A6-A7BF-7D1741549A5A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1666B97-B9DF-48EE-AD79-66B31CC44C0B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678DB422-1186-4A23-9F5C-0C05AE7141CF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Овал 9">
                  <a:extLst>
                    <a:ext uri="{FF2B5EF4-FFF2-40B4-BE49-F238E27FC236}">
                      <a16:creationId xmlns:a16="http://schemas.microsoft.com/office/drawing/2014/main" id="{EF36ABA0-2DA8-44EA-8D28-3344126E4FD7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11" name="Пятиугольник 10">
                  <a:extLst>
                    <a:ext uri="{FF2B5EF4-FFF2-40B4-BE49-F238E27FC236}">
                      <a16:creationId xmlns:a16="http://schemas.microsoft.com/office/drawing/2014/main" id="{444D4E6E-A518-440E-891F-9AA1422EF962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9" name="Пятиугольник 8">
                <a:extLst>
                  <a:ext uri="{FF2B5EF4-FFF2-40B4-BE49-F238E27FC236}">
                    <a16:creationId xmlns:a16="http://schemas.microsoft.com/office/drawing/2014/main" id="{6B4D700E-1FF8-44F2-9975-C88F1C6D6F1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7" name="Пятиугольник 6">
              <a:extLst>
                <a:ext uri="{FF2B5EF4-FFF2-40B4-BE49-F238E27FC236}">
                  <a16:creationId xmlns:a16="http://schemas.microsoft.com/office/drawing/2014/main" id="{F936DD4D-49DE-4903-89B8-A40D8577B38F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AE53365-5B8F-4E4B-91AA-31BF5877C57C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2E9902-0C0E-44BB-87D7-B212B1C34F72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BE3FACA-F377-4771-9F07-A1B3AEF73376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 14">
            <a:extLst>
              <a:ext uri="{FF2B5EF4-FFF2-40B4-BE49-F238E27FC236}">
                <a16:creationId xmlns:a16="http://schemas.microsoft.com/office/drawing/2014/main" id="{02B610CC-F5FD-45AC-92EC-B94A44059886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Равнобедренный треугольник 15">
            <a:extLst>
              <a:ext uri="{FF2B5EF4-FFF2-40B4-BE49-F238E27FC236}">
                <a16:creationId xmlns:a16="http://schemas.microsoft.com/office/drawing/2014/main" id="{2FCC6975-E3B8-41F5-ADB8-91EB0180DC24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AD7E2B65-9882-4F96-B656-274F4FE4D5EB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авнобедренный треугольник 17">
            <a:extLst>
              <a:ext uri="{FF2B5EF4-FFF2-40B4-BE49-F238E27FC236}">
                <a16:creationId xmlns:a16="http://schemas.microsoft.com/office/drawing/2014/main" id="{66F2612D-3B32-4FA8-B8CB-30D2F8D85B58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3A91CEA-A767-495D-AB2B-355B7F8E56DE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E593359-607D-4210-A730-409C5234E37D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Равнобедренный треугольник 20">
            <a:extLst>
              <a:ext uri="{FF2B5EF4-FFF2-40B4-BE49-F238E27FC236}">
                <a16:creationId xmlns:a16="http://schemas.microsoft.com/office/drawing/2014/main" id="{5FD678CB-C753-4AFE-90F0-DA30C69A4596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Равнобедренный треугольник 21">
            <a:extLst>
              <a:ext uri="{FF2B5EF4-FFF2-40B4-BE49-F238E27FC236}">
                <a16:creationId xmlns:a16="http://schemas.microsoft.com/office/drawing/2014/main" id="{AAD36042-7C51-4F03-999A-E84BAC731911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Равнобедренный треугольник 22">
            <a:extLst>
              <a:ext uri="{FF2B5EF4-FFF2-40B4-BE49-F238E27FC236}">
                <a16:creationId xmlns:a16="http://schemas.microsoft.com/office/drawing/2014/main" id="{8BD8D563-9C35-4145-B88C-E21F5B05EBC3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Равнобедренный треугольник 23">
            <a:extLst>
              <a:ext uri="{FF2B5EF4-FFF2-40B4-BE49-F238E27FC236}">
                <a16:creationId xmlns:a16="http://schemas.microsoft.com/office/drawing/2014/main" id="{5B6B5052-BA7D-4D8E-9916-42E9A711A954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авнобедренный треугольник 24">
            <a:extLst>
              <a:ext uri="{FF2B5EF4-FFF2-40B4-BE49-F238E27FC236}">
                <a16:creationId xmlns:a16="http://schemas.microsoft.com/office/drawing/2014/main" id="{E83B814F-7902-40C6-8F3E-834858AD78FA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Трапеция 5">
            <a:extLst>
              <a:ext uri="{FF2B5EF4-FFF2-40B4-BE49-F238E27FC236}">
                <a16:creationId xmlns:a16="http://schemas.microsoft.com/office/drawing/2014/main" id="{729EF5A9-1895-4CAA-A842-EC145A9F2E04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BB02CCE-AF40-4345-8A78-007B83E5507B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DD5FCFE-29D0-4E3E-B8B6-1B5ED920855C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3653676-69A0-4F01-9D11-F11E6AA15A7F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D9C970-DC99-4625-BDEB-1CC295E2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за работу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36701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264495" id="{965DC929-304E-4B79-AC2B-A1EE7B0B1177}" vid="{1A366663-5ED6-4250-A756-FDDA90DE948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Анимированный заголовок на фоне абстрактных фигур</Template>
  <TotalTime>113</TotalTime>
  <Words>108</Words>
  <Application>Microsoft Office PowerPoint</Application>
  <PresentationFormat>Широкоэкранный</PresentationFormat>
  <Paragraphs>55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Периметр многоугольника Урок-2</vt:lpstr>
      <vt:lpstr>Назови многоугольники </vt:lpstr>
      <vt:lpstr>Презентация PowerPoint</vt:lpstr>
      <vt:lpstr>Презентация PowerPoint</vt:lpstr>
      <vt:lpstr>Презентация PowerPoint</vt:lpstr>
      <vt:lpstr>Стр. 84 №16.</vt:lpstr>
      <vt:lpstr>Спасибо за работу на уроке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Периметр многоугольника Урок-2</dc:title>
  <dc:subject/>
  <dc:creator>Оксана</dc:creator>
  <cp:keywords/>
  <dc:description/>
  <cp:lastModifiedBy>Оксана</cp:lastModifiedBy>
  <cp:revision>11</cp:revision>
  <dcterms:created xsi:type="dcterms:W3CDTF">2020-11-12T06:52:29Z</dcterms:created>
  <dcterms:modified xsi:type="dcterms:W3CDTF">2020-11-12T08:46:16Z</dcterms:modified>
  <cp:category/>
</cp:coreProperties>
</file>