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1" r:id="rId2"/>
    <p:sldId id="285" r:id="rId3"/>
    <p:sldId id="277" r:id="rId4"/>
    <p:sldId id="273" r:id="rId5"/>
    <p:sldId id="280" r:id="rId6"/>
    <p:sldId id="279" r:id="rId7"/>
    <p:sldId id="274" r:id="rId8"/>
    <p:sldId id="256" r:id="rId9"/>
    <p:sldId id="264" r:id="rId10"/>
    <p:sldId id="282" r:id="rId11"/>
    <p:sldId id="267" r:id="rId12"/>
    <p:sldId id="259" r:id="rId13"/>
    <p:sldId id="283" r:id="rId14"/>
    <p:sldId id="260" r:id="rId15"/>
    <p:sldId id="261" r:id="rId16"/>
    <p:sldId id="284" r:id="rId17"/>
    <p:sldId id="269" r:id="rId18"/>
    <p:sldId id="270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18C5-8D5C-4505-9EBD-61BD108CCA4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2A20-2A94-4460-8458-3BD08EDE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18C5-8D5C-4505-9EBD-61BD108CCA4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2A20-2A94-4460-8458-3BD08EDE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1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18C5-8D5C-4505-9EBD-61BD108CCA4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2A20-2A94-4460-8458-3BD08EDE81F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729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18C5-8D5C-4505-9EBD-61BD108CCA4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2A20-2A94-4460-8458-3BD08EDE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500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18C5-8D5C-4505-9EBD-61BD108CCA4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2A20-2A94-4460-8458-3BD08EDE81F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1297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18C5-8D5C-4505-9EBD-61BD108CCA4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2A20-2A94-4460-8458-3BD08EDE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3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18C5-8D5C-4505-9EBD-61BD108CCA4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2A20-2A94-4460-8458-3BD08EDE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34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18C5-8D5C-4505-9EBD-61BD108CCA4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2A20-2A94-4460-8458-3BD08EDE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9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18C5-8D5C-4505-9EBD-61BD108CCA4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2A20-2A94-4460-8458-3BD08EDE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7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18C5-8D5C-4505-9EBD-61BD108CCA4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2A20-2A94-4460-8458-3BD08EDE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8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18C5-8D5C-4505-9EBD-61BD108CCA4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2A20-2A94-4460-8458-3BD08EDE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18C5-8D5C-4505-9EBD-61BD108CCA4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2A20-2A94-4460-8458-3BD08EDE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3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18C5-8D5C-4505-9EBD-61BD108CCA4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2A20-2A94-4460-8458-3BD08EDE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5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18C5-8D5C-4505-9EBD-61BD108CCA4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2A20-2A94-4460-8458-3BD08EDE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8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18C5-8D5C-4505-9EBD-61BD108CCA4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2A20-2A94-4460-8458-3BD08EDE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9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18C5-8D5C-4505-9EBD-61BD108CCA4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2A20-2A94-4460-8458-3BD08EDE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2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18C5-8D5C-4505-9EBD-61BD108CCA4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922A20-2A94-4460-8458-3BD08EDE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2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15D02-01E7-44F7-AC03-413A7B61B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1661"/>
            <a:ext cx="7766936" cy="1646302"/>
          </a:xfrm>
        </p:spPr>
        <p:txBody>
          <a:bodyPr/>
          <a:lstStyle/>
          <a:p>
            <a:r>
              <a:rPr lang="ru-RU" sz="3600" dirty="0"/>
              <a:t>Реализация принципа наглядности на уроках математики через приёмы мнемотехники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C982F1-357A-44B3-98DA-20FB8EE0D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960" y="4469785"/>
            <a:ext cx="10820400" cy="215495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Выполнила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учитель математики</a:t>
            </a:r>
          </a:p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МБОУ « Гимназия п. Нижний Куранах»</a:t>
            </a:r>
          </a:p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Алданского района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Максимова Анна Александровна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2023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6C6DE2F-C393-4783-A943-07C83CFB106E}"/>
              </a:ext>
            </a:extLst>
          </p:cNvPr>
          <p:cNvSpPr txBox="1">
            <a:spLocks/>
          </p:cNvSpPr>
          <p:nvPr/>
        </p:nvSpPr>
        <p:spPr>
          <a:xfrm>
            <a:off x="2472611" y="140307"/>
            <a:ext cx="5087669" cy="7554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82EE1E-94EC-4B44-8F0A-63E951FF3D91}"/>
              </a:ext>
            </a:extLst>
          </p:cNvPr>
          <p:cNvSpPr txBox="1"/>
          <p:nvPr/>
        </p:nvSpPr>
        <p:spPr>
          <a:xfrm>
            <a:off x="3284220" y="333357"/>
            <a:ext cx="6987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НПК «Педагогическо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 наследие: традиции и современность»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5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5B35EF-E5D5-459F-A91F-249C5C55FB0B}"/>
              </a:ext>
            </a:extLst>
          </p:cNvPr>
          <p:cNvSpPr txBox="1"/>
          <p:nvPr/>
        </p:nvSpPr>
        <p:spPr>
          <a:xfrm>
            <a:off x="401215" y="363011"/>
            <a:ext cx="8780107" cy="313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445" marR="304165">
              <a:lnSpc>
                <a:spcPct val="93000"/>
              </a:lnSpc>
            </a:pPr>
            <a:r>
              <a:rPr lang="ru-RU" sz="2000" dirty="0">
                <a:solidFill>
                  <a:srgbClr val="EF3830"/>
                </a:solidFill>
                <a:effectLst/>
                <a:latin typeface="Calibri" panose="020F0502020204030204" pitchFamily="34" charset="0"/>
                <a:ea typeface="Myriad Pro"/>
                <a:cs typeface="Calibri" panose="020F0502020204030204" pitchFamily="34" charset="0"/>
              </a:rPr>
              <a:t>Сложение положительных и отрицательных чисел</a:t>
            </a:r>
          </a:p>
          <a:p>
            <a:pPr marL="385445" marR="304165">
              <a:lnSpc>
                <a:spcPct val="93000"/>
              </a:lnSpc>
            </a:pPr>
            <a:endParaRPr lang="ru-RU" sz="2000" dirty="0">
              <a:solidFill>
                <a:srgbClr val="EF3830"/>
              </a:solidFill>
              <a:effectLst/>
              <a:latin typeface="Calibri" panose="020F0502020204030204" pitchFamily="34" charset="0"/>
              <a:ea typeface="Myriad Pro"/>
              <a:cs typeface="Calibri" panose="020F0502020204030204" pitchFamily="34" charset="0"/>
            </a:endParaRPr>
          </a:p>
          <a:p>
            <a:pPr marL="385445" marR="304165">
              <a:lnSpc>
                <a:spcPct val="93000"/>
              </a:lnSpc>
            </a:pPr>
            <a:r>
              <a:rPr lang="ru-RU" dirty="0">
                <a:effectLst/>
                <a:latin typeface="Calibri" panose="020F0502020204030204" pitchFamily="34" charset="0"/>
                <a:ea typeface="Myriad Pro"/>
                <a:cs typeface="Calibri" panose="020F0502020204030204" pitchFamily="34" charset="0"/>
              </a:rPr>
              <a:t>В этой теме два правила – сложение чисел с одинаковым знаком и сложение чисел с разными знаками. Обучающиеся как правило испытывают трудности в их применении.</a:t>
            </a:r>
          </a:p>
          <a:p>
            <a:pPr marL="385445" marR="304165">
              <a:lnSpc>
                <a:spcPct val="93000"/>
              </a:lnSpc>
            </a:pPr>
            <a:endParaRPr lang="ru-RU" dirty="0">
              <a:effectLst/>
              <a:latin typeface="Calibri" panose="020F0502020204030204" pitchFamily="34" charset="0"/>
              <a:ea typeface="Myriad Pro"/>
              <a:cs typeface="Calibri" panose="020F0502020204030204" pitchFamily="34" charset="0"/>
            </a:endParaRPr>
          </a:p>
          <a:p>
            <a:pPr marL="385445" indent="143510" algn="just">
              <a:lnSpc>
                <a:spcPct val="105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i="1" dirty="0">
                <a:solidFill>
                  <a:srgbClr val="231F2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Рассказываю сказку: </a:t>
            </a:r>
            <a:r>
              <a:rPr lang="ru-RU" i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две армии  —  армия  </a:t>
            </a:r>
            <a:r>
              <a:rPr lang="ru-RU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отрицательных</a:t>
            </a:r>
            <a:r>
              <a:rPr lang="ru-RU" spc="2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и армия положительных чисел. При встрече </a:t>
            </a:r>
            <a:r>
              <a:rPr lang="ru-RU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сол</a:t>
            </a:r>
            <a:r>
              <a:rPr lang="ru-RU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дат одной армии, они объединяются под </a:t>
            </a:r>
            <a:r>
              <a:rPr lang="ru-RU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своим </a:t>
            </a:r>
            <a:r>
              <a:rPr lang="ru-RU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флагом. При встрече солдат разных армий, </a:t>
            </a:r>
            <a:r>
              <a:rPr lang="ru-RU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на</a:t>
            </a:r>
            <a:r>
              <a:rPr lang="ru-RU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чинается битва. Победит та армия, </a:t>
            </a:r>
            <a:r>
              <a:rPr lang="ru-RU" spc="-1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представи</a:t>
            </a:r>
            <a:r>
              <a:rPr lang="ru-RU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телей которой больше. «Оставшиеся в </a:t>
            </a:r>
            <a:r>
              <a:rPr lang="ru-RU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живых» </a:t>
            </a:r>
            <a:r>
              <a:rPr lang="ru-RU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поднимают свой</a:t>
            </a:r>
            <a:r>
              <a:rPr lang="ru-RU" spc="-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флаг.</a:t>
            </a:r>
            <a:endParaRPr lang="ru-RU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9506BB-8000-4F2B-8437-3DD55CF6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18" y="4137689"/>
            <a:ext cx="2984002" cy="20171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07EED5-B0D5-463A-A666-090A20ECB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096" y="4137689"/>
            <a:ext cx="3619506" cy="21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7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5A27CC-BEF1-4FA8-A9B8-CD1F938EE394}"/>
              </a:ext>
            </a:extLst>
          </p:cNvPr>
          <p:cNvSpPr txBox="1"/>
          <p:nvPr/>
        </p:nvSpPr>
        <p:spPr>
          <a:xfrm>
            <a:off x="333568" y="553246"/>
            <a:ext cx="90623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Построение точки на плоскости</a:t>
            </a:r>
          </a:p>
          <a:p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При построении точки на координатной плоскости ,следует придерживаться такого правила: первоначально заходим в подъезд,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а затем поднимаемся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 этаж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(х-подъезд; у-этаж)</a:t>
            </a:r>
            <a:endParaRPr lang="ru-RU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192A80-1DCC-4EF8-8711-3066757AB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87" y="2761454"/>
            <a:ext cx="57816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74BEC1-EA84-4848-A85F-FB5785470A14}"/>
              </a:ext>
            </a:extLst>
          </p:cNvPr>
          <p:cNvSpPr txBox="1"/>
          <p:nvPr/>
        </p:nvSpPr>
        <p:spPr>
          <a:xfrm>
            <a:off x="0" y="111928"/>
            <a:ext cx="10545924" cy="13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445"/>
            <a:r>
              <a:rPr lang="ru-RU" sz="2000" dirty="0">
                <a:solidFill>
                  <a:srgbClr val="EF3830"/>
                </a:solidFill>
                <a:effectLst/>
                <a:latin typeface="Calibri" panose="020F0502020204030204" pitchFamily="34" charset="0"/>
                <a:ea typeface="Myriad Pro"/>
                <a:cs typeface="Calibri" panose="020F0502020204030204" pitchFamily="34" charset="0"/>
              </a:rPr>
              <a:t>Решение неравенств</a:t>
            </a:r>
          </a:p>
          <a:p>
            <a:pPr marL="385445"/>
            <a:endParaRPr lang="ru-RU" sz="2000" dirty="0">
              <a:effectLst/>
              <a:latin typeface="Calibri" panose="020F0502020204030204" pitchFamily="34" charset="0"/>
              <a:ea typeface="Myriad Pro"/>
              <a:cs typeface="Calibri" panose="020F0502020204030204" pitchFamily="34" charset="0"/>
            </a:endParaRPr>
          </a:p>
          <a:p>
            <a:pPr marL="385445" indent="143510" algn="just">
              <a:lnSpc>
                <a:spcPct val="105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20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Чтобы  правильно  заштриховать   множество решений неравенства на числовой прямой, воспринимаем знак неравенства как стрелку. Стрелка указывает направление штриховки.</a:t>
            </a:r>
            <a:endParaRPr lang="ru-RU" sz="20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F06D2B-8009-421C-A017-2E67D97C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474" y="1594703"/>
            <a:ext cx="6276975" cy="1685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7A4465-5CB2-4C81-A12F-5E4B4CDB44AF}"/>
              </a:ext>
            </a:extLst>
          </p:cNvPr>
          <p:cNvSpPr txBox="1"/>
          <p:nvPr/>
        </p:nvSpPr>
        <p:spPr>
          <a:xfrm>
            <a:off x="74644" y="3370906"/>
            <a:ext cx="1054592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Знаки «больше» и «меньше»</a:t>
            </a:r>
          </a:p>
          <a:p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Один из случаев, когда нужно запомнить два понятия по определению, то есть без </a:t>
            </a:r>
            <a:r>
              <a:rPr lang="ru-RU" sz="2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логичес</a:t>
            </a:r>
            <a:r>
              <a:rPr lang="ru-RU" sz="200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- кого </a:t>
            </a:r>
            <a:r>
              <a:rPr lang="ru-RU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обоснования. В советское время </a:t>
            </a:r>
            <a:r>
              <a:rPr lang="ru-RU" sz="2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советова</a:t>
            </a:r>
            <a:r>
              <a:rPr lang="ru-RU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- ли мысленно перечеркнуть нижнюю часть </a:t>
            </a:r>
            <a:r>
              <a:rPr lang="ru-RU" sz="2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зна</a:t>
            </a:r>
            <a:r>
              <a:rPr lang="ru-RU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- ка: если получится 7, то это знак «больше», если 4 — то знак «меньше».</a:t>
            </a:r>
          </a:p>
          <a:p>
            <a:endParaRPr lang="ru-RU" sz="20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Больше:     цифра 7, большое число. Меньше:   цифра 4, маленькое число.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936976C-9F95-4852-A3AF-7B2BC0948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495" y="5053993"/>
            <a:ext cx="4537788" cy="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26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BD05F7-01CA-4BC3-B0EA-51B312511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63" y="970562"/>
            <a:ext cx="358675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Чтобы нам не ошибиться,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Надо правильно прочесть: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Три четырнадцать пятнадцать,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Девяносто два и шесть.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2DEBD4-F97F-4D31-AB59-C4DDA7EA1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15" y="3160103"/>
            <a:ext cx="2795489" cy="3434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7BCA64-4D4F-498D-A294-A00B990DDE67}"/>
              </a:ext>
            </a:extLst>
          </p:cNvPr>
          <p:cNvSpPr txBox="1"/>
          <p:nvPr/>
        </p:nvSpPr>
        <p:spPr>
          <a:xfrm>
            <a:off x="6089780" y="835179"/>
            <a:ext cx="6102220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Экспоненту помнить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Способ есть простой: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Два и семь десятых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Дважды Лев Толстой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1828 – год рождения Льва Толстого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89C27B-9A4C-4B4F-9F02-D415AF334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526" y="3519212"/>
            <a:ext cx="6328711" cy="3184744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628D20BD-24FD-425C-BDD6-68CA69CCA3DB}"/>
              </a:ext>
            </a:extLst>
          </p:cNvPr>
          <p:cNvSpPr txBox="1">
            <a:spLocks/>
          </p:cNvSpPr>
          <p:nvPr/>
        </p:nvSpPr>
        <p:spPr>
          <a:xfrm>
            <a:off x="1446245" y="263456"/>
            <a:ext cx="8462865" cy="87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Запоминание значений математических констант </a:t>
            </a:r>
            <a:r>
              <a:rPr lang="el-GR" sz="2800" b="1" i="1" dirty="0">
                <a:solidFill>
                  <a:srgbClr val="FF0000"/>
                </a:solidFill>
              </a:rPr>
              <a:t>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и </a:t>
            </a:r>
            <a:r>
              <a:rPr lang="ru-RU" sz="2800" b="1" i="1" dirty="0">
                <a:solidFill>
                  <a:srgbClr val="FF0000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105438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F170E9-DE35-485F-A6E2-E68281DA5DEF}"/>
              </a:ext>
            </a:extLst>
          </p:cNvPr>
          <p:cNvSpPr txBox="1"/>
          <p:nvPr/>
        </p:nvSpPr>
        <p:spPr>
          <a:xfrm>
            <a:off x="109635" y="1476083"/>
            <a:ext cx="10116715" cy="1464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620">
              <a:spcBef>
                <a:spcPts val="5"/>
              </a:spcBef>
              <a:spcAft>
                <a:spcPts val="0"/>
              </a:spcAft>
            </a:pPr>
            <a:r>
              <a:rPr lang="ru-RU" sz="2400" dirty="0">
                <a:solidFill>
                  <a:srgbClr val="EF3830"/>
                </a:solidFill>
                <a:effectLst/>
                <a:latin typeface="Calibri" panose="020F0502020204030204" pitchFamily="34" charset="0"/>
                <a:ea typeface="Myriad Pro"/>
                <a:cs typeface="Calibri" panose="020F0502020204030204" pitchFamily="34" charset="0"/>
              </a:rPr>
              <a:t>Определение тригонометрических функций</a:t>
            </a:r>
          </a:p>
          <a:p>
            <a:pPr marL="261620">
              <a:spcBef>
                <a:spcPts val="5"/>
              </a:spcBef>
              <a:spcAft>
                <a:spcPts val="0"/>
              </a:spcAft>
            </a:pPr>
            <a:endParaRPr lang="ru-RU" sz="2400" dirty="0">
              <a:effectLst/>
              <a:latin typeface="Myriad Pro"/>
              <a:ea typeface="Myriad Pro"/>
              <a:cs typeface="Myriad Pro"/>
            </a:endParaRPr>
          </a:p>
          <a:p>
            <a:pPr marL="261620" marR="789940" indent="143510" algn="just">
              <a:lnSpc>
                <a:spcPct val="105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20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Еще один из случаев, когда нужно запомнить два понятия по определению,</a:t>
            </a:r>
          </a:p>
          <a:p>
            <a:pPr marL="261620" marR="789940" indent="143510" algn="just">
              <a:lnSpc>
                <a:spcPct val="105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20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а значит, возникает возможность их перепутать.</a:t>
            </a:r>
            <a:endParaRPr lang="ru-RU" sz="20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A347E8-6995-4BF7-9790-BAA6C9898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92" y="3194572"/>
            <a:ext cx="6277298" cy="17332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8DE7FD-E4E1-403D-8027-B975F2D59EDD}"/>
              </a:ext>
            </a:extLst>
          </p:cNvPr>
          <p:cNvSpPr txBox="1"/>
          <p:nvPr/>
        </p:nvSpPr>
        <p:spPr>
          <a:xfrm>
            <a:off x="337374" y="5097835"/>
            <a:ext cx="10116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5765" marR="732155">
              <a:lnSpc>
                <a:spcPct val="100000"/>
              </a:lnSpc>
              <a:spcAft>
                <a:spcPts val="0"/>
              </a:spcAft>
            </a:pPr>
            <a:r>
              <a:rPr lang="ru-RU" sz="1800" dirty="0" err="1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ahoma" panose="020B060403050404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И</a:t>
            </a:r>
            <a:r>
              <a:rPr lang="ru-RU" sz="1800" dirty="0" err="1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нус</a:t>
            </a:r>
            <a:r>
              <a:rPr lang="ru-RU" sz="180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— </a:t>
            </a:r>
            <a:r>
              <a:rPr lang="ru-RU" sz="1800" dirty="0" err="1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ahoma" panose="020B060403050404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О</a:t>
            </a:r>
            <a:r>
              <a:rPr lang="ru-RU" sz="1800" dirty="0" err="1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тиволежащий</a:t>
            </a:r>
            <a:r>
              <a:rPr lang="ru-RU" sz="180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катет к 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гипотенузе;</a:t>
            </a:r>
          </a:p>
          <a:p>
            <a:pPr marL="405765" marR="732155">
              <a:lnSpc>
                <a:spcPct val="100000"/>
              </a:lnSpc>
              <a:spcAft>
                <a:spcPts val="0"/>
              </a:spcAft>
            </a:pPr>
            <a:endParaRPr lang="ru-RU" sz="1800" spc="-20" dirty="0">
              <a:solidFill>
                <a:srgbClr val="231F2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405765" marR="732155">
              <a:lnSpc>
                <a:spcPct val="100000"/>
              </a:lnSpc>
              <a:spcAft>
                <a:spcPts val="0"/>
              </a:spcAft>
            </a:pPr>
            <a:r>
              <a:rPr lang="ru-RU" sz="1800" spc="-2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 err="1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ahoma" panose="020B060403050404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О</a:t>
            </a:r>
            <a:r>
              <a:rPr lang="ru-RU" sz="1800" dirty="0" err="1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синус</a:t>
            </a:r>
            <a:r>
              <a:rPr lang="ru-RU" sz="180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— </a:t>
            </a:r>
            <a:r>
              <a:rPr lang="ru-RU" sz="1800" dirty="0" err="1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ahoma" panose="020B060403050404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И</a:t>
            </a:r>
            <a:r>
              <a:rPr lang="ru-RU" sz="1800" dirty="0" err="1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лежащий</a:t>
            </a:r>
            <a:r>
              <a:rPr lang="ru-RU" sz="180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катет к гипотенузе.</a:t>
            </a:r>
          </a:p>
          <a:p>
            <a:pPr marL="405765" marR="732155">
              <a:lnSpc>
                <a:spcPct val="100000"/>
              </a:lnSpc>
              <a:spcAft>
                <a:spcPts val="0"/>
              </a:spcAft>
            </a:pPr>
            <a:endParaRPr lang="ru-RU" sz="1800" dirty="0">
              <a:solidFill>
                <a:srgbClr val="231F2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405765" marR="732155">
              <a:lnSpc>
                <a:spcPct val="100000"/>
              </a:lnSpc>
              <a:spcAft>
                <a:spcPts val="0"/>
              </a:spcAft>
            </a:pPr>
            <a:r>
              <a:rPr lang="ru-RU" sz="180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Применение чередования букв О и </a:t>
            </a:r>
            <a:r>
              <a:rPr lang="ru-RU" sz="1800" dirty="0" err="1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</a:t>
            </a:r>
            <a:r>
              <a:rPr lang="ru-RU" sz="180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405765" marR="732155">
              <a:lnSpc>
                <a:spcPct val="10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52B64C-07E0-48F2-AB29-AE13EC8A6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016" y="4182247"/>
            <a:ext cx="3518981" cy="13808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4B44C4-5579-4FA9-B00F-1B245B33DB33}"/>
              </a:ext>
            </a:extLst>
          </p:cNvPr>
          <p:cNvSpPr txBox="1"/>
          <p:nvPr/>
        </p:nvSpPr>
        <p:spPr>
          <a:xfrm>
            <a:off x="522513" y="491198"/>
            <a:ext cx="897604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В р</a:t>
            </a:r>
            <a:r>
              <a:rPr lang="ru-R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азделе «Тригонометрия» большое количество тригонометрических формул, которые ребята плохо запоминают. На помощь придет мнемотехника.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30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ED1AA9-8B35-41F9-AB56-01E1AA4B5EE2}"/>
              </a:ext>
            </a:extLst>
          </p:cNvPr>
          <p:cNvSpPr txBox="1"/>
          <p:nvPr/>
        </p:nvSpPr>
        <p:spPr>
          <a:xfrm>
            <a:off x="242597" y="566677"/>
            <a:ext cx="69513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</a:t>
            </a:r>
            <a:r>
              <a:rPr lang="ru-R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ешение простейших тригонометрических уравнени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й </a:t>
            </a:r>
          </a:p>
          <a:p>
            <a:r>
              <a:rPr lang="ru-R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ru-RU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sinx</a:t>
            </a:r>
            <a:r>
              <a:rPr lang="ru-R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= a,  </a:t>
            </a:r>
            <a:r>
              <a:rPr lang="ru-RU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cosx</a:t>
            </a:r>
            <a:r>
              <a:rPr lang="ru-R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=a </a:t>
            </a:r>
          </a:p>
          <a:p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Ребята забывают, какую хорду и в каком случае нужно рассматривать. Поможет произнесение слов «синус» и «косинус». Ударная гласная «и» вытягивает рот в направлении «↔», значит на круге при решении уравнения 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sinx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= a надо провести горизонтальную хорду, ударная «о» вытягивает рот в направлении «↕», значит при решении уравнений вида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cosx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=a будем проводить вертикальную хорду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A3E068-A9CD-481E-895F-CE074667E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905" y="566677"/>
            <a:ext cx="4274684" cy="3304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44348-8D51-4E8D-9858-612507C1A22F}"/>
              </a:ext>
            </a:extLst>
          </p:cNvPr>
          <p:cNvSpPr txBox="1"/>
          <p:nvPr/>
        </p:nvSpPr>
        <p:spPr>
          <a:xfrm>
            <a:off x="360782" y="3860080"/>
            <a:ext cx="11339807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 </a:t>
            </a:r>
            <a:r>
              <a:rPr lang="ru-R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Знаки тригонометрических функций.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Обучающиеся как правило запоминают, что у тангенса и котангенса знаки располагаются крест-накрест, но путают, знаки синуса и косинуса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Я подсказываю правило: произносим слова «синус» и «косинус» выделяя ударную гласную и фиксируя при этом, в каком направлении вытягивается рот. При произнесении слова «синус» ударная гласная «и» вытягивает рот в направлении «↔», значит, у синуса знаки расположены горизонтально. Аналогично, при произнесении слова «косинус», ударная гласная «о» вытягивает рот в направлении «↕», значит, у косинуса знаки расположены вертикально.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3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ED1AA9-8B35-41F9-AB56-01E1AA4B5EE2}"/>
              </a:ext>
            </a:extLst>
          </p:cNvPr>
          <p:cNvSpPr txBox="1"/>
          <p:nvPr/>
        </p:nvSpPr>
        <p:spPr>
          <a:xfrm>
            <a:off x="135593" y="135662"/>
            <a:ext cx="107496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Вторая производная и выпуклость функции</a:t>
            </a:r>
          </a:p>
          <a:p>
            <a:r>
              <a: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Используем «правило смайлика».</a:t>
            </a:r>
          </a:p>
          <a:p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Правило: Если вторая производная отрицательная, то функция выпуклая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вверх.</a:t>
            </a:r>
          </a:p>
          <a:p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Если вторая производная положительная, то функция выпуклая вниз.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Ассоциация:  е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сли «минус», то «смайлик» грустный,</a:t>
            </a:r>
          </a:p>
          <a:p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если «плюс», то «смайлик» веселый 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44348-8D51-4E8D-9858-612507C1A22F}"/>
              </a:ext>
            </a:extLst>
          </p:cNvPr>
          <p:cNvSpPr txBox="1"/>
          <p:nvPr/>
        </p:nvSpPr>
        <p:spPr>
          <a:xfrm>
            <a:off x="1" y="2741447"/>
            <a:ext cx="10058400" cy="360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</a:t>
            </a:r>
            <a:r>
              <a: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равило запоминания формул сокращенного умножения</a:t>
            </a:r>
          </a:p>
          <a:p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741680" indent="-20320">
              <a:lnSpc>
                <a:spcPct val="105000"/>
              </a:lnSpc>
            </a:pPr>
            <a:endParaRPr lang="ru-RU" sz="2000" dirty="0">
              <a:solidFill>
                <a:srgbClr val="231F2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741680" indent="-20320">
              <a:lnSpc>
                <a:spcPct val="105000"/>
              </a:lnSpc>
            </a:pPr>
            <a:endParaRPr lang="ru-RU" sz="2000" dirty="0">
              <a:solidFill>
                <a:srgbClr val="231F2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741680" indent="-20320">
              <a:lnSpc>
                <a:spcPct val="105000"/>
              </a:lnSpc>
            </a:pPr>
            <a:endParaRPr lang="ru-RU" sz="2000" dirty="0">
              <a:solidFill>
                <a:srgbClr val="231F2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741680" indent="-20320">
              <a:lnSpc>
                <a:spcPct val="105000"/>
              </a:lnSpc>
            </a:pPr>
            <a:r>
              <a:rPr lang="ru-RU" sz="20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В формулах сокращенного умножения всегда длинная левая часть дополняется  короткой правой и</a:t>
            </a:r>
            <a:r>
              <a:rPr lang="ru-RU" sz="2000" spc="55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000" spc="-3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на</a:t>
            </a:r>
            <a:r>
              <a:rPr lang="ru-RU" sz="20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оборот. </a:t>
            </a:r>
          </a:p>
          <a:p>
            <a:pPr marL="741680" indent="-20320">
              <a:lnSpc>
                <a:spcPct val="105000"/>
              </a:lnSpc>
            </a:pPr>
            <a:r>
              <a:rPr lang="ru-RU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</a:t>
            </a:r>
            <a:r>
              <a:rPr lang="ru-RU" sz="20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отеря</a:t>
            </a:r>
            <a:r>
              <a:rPr lang="ru-RU" sz="2000" spc="-65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удвоенного</a:t>
            </a:r>
            <a:r>
              <a:rPr lang="ru-RU" sz="2000" spc="-7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произведения</a:t>
            </a:r>
            <a:r>
              <a:rPr lang="ru-RU" sz="2000" spc="-65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в</a:t>
            </a:r>
            <a:r>
              <a:rPr lang="ru-RU" sz="2000" spc="-65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000" spc="-3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фор</a:t>
            </a:r>
            <a:r>
              <a:rPr lang="ru-RU" sz="20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мулах квадрата </a:t>
            </a:r>
            <a:r>
              <a:rPr lang="ru-RU" sz="2000" spc="-15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двучлена с</a:t>
            </a:r>
            <a:r>
              <a:rPr lang="ru-RU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амая распространенная ошибка.</a:t>
            </a:r>
          </a:p>
          <a:p>
            <a:pPr marL="741680" indent="-20320">
              <a:lnSpc>
                <a:spcPct val="105000"/>
              </a:lnSpc>
            </a:pPr>
            <a:r>
              <a:rPr lang="ru-RU" sz="20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Дети видят, что если левая и </a:t>
            </a:r>
            <a:r>
              <a:rPr lang="ru-RU" sz="2000" spc="-25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правая </a:t>
            </a:r>
            <a:r>
              <a:rPr lang="ru-RU" sz="20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части тождества становятся короткими- формула неверна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2DFCDAA-7418-4E17-8C26-D2E8C80C2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653" y="1519213"/>
            <a:ext cx="2721917" cy="14475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B90E20B-1685-4A99-A240-94FFF72B7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6" y="3181497"/>
            <a:ext cx="3678778" cy="89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08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58B15D-4C90-4C04-BCBB-D40972E6E418}"/>
              </a:ext>
            </a:extLst>
          </p:cNvPr>
          <p:cNvSpPr txBox="1"/>
          <p:nvPr/>
        </p:nvSpPr>
        <p:spPr>
          <a:xfrm>
            <a:off x="816428" y="746078"/>
            <a:ext cx="77187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При решении простейших тригонометрических уравнений первые три функции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sin x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x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ctg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x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имеют период 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а функция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cos x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период  2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Во всех формулах есть πn. Кроме формулы с арккосинусом.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Там стоит 2πn. Ключевое слово - два. В этой же единственной формуле стоят два знака в начале. Плюс и минус. И там, и там - два. Так что, если вы написали два знака перед арккосинусом, легче вспомнить, что в конце будет 2πn.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E47ED6-19C8-48F3-A5DA-67D3E024BC10}"/>
              </a:ext>
            </a:extLst>
          </p:cNvPr>
          <p:cNvSpPr txBox="1"/>
          <p:nvPr/>
        </p:nvSpPr>
        <p:spPr>
          <a:xfrm>
            <a:off x="865414" y="232893"/>
            <a:ext cx="10387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ешение простейших тригонометрических уравнений </a:t>
            </a:r>
            <a:r>
              <a:rPr lang="ru-RU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sinx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a, </a:t>
            </a:r>
            <a:r>
              <a:rPr lang="ru-RU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cosx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=a 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3505BA-1E5E-4A70-B798-DC304FCE3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23" y="3587620"/>
            <a:ext cx="6860333" cy="271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60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A38DB8-A36D-4E3E-AFD3-335FABD6E7B6}"/>
              </a:ext>
            </a:extLst>
          </p:cNvPr>
          <p:cNvSpPr txBox="1"/>
          <p:nvPr/>
        </p:nvSpPr>
        <p:spPr>
          <a:xfrm>
            <a:off x="1002590" y="713240"/>
            <a:ext cx="825059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Заключение</a:t>
            </a:r>
          </a:p>
          <a:p>
            <a:r>
              <a:rPr lang="ru-RU" sz="2400" kern="12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Приемы мнемотехники помогают реализовать важнейший дидактический принцип обучения - принцип наглядности. Это шанс для слабых учащихся запомнить объяснение, правило, алгоритм, формулу.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приёмы мнемотехники на уроках математики необходимы так как это: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позволяет сделать обучение простым и доступным для каждого ученика; </a:t>
            </a:r>
            <a:endParaRPr lang="ru-RU" sz="2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развивает память учащихся, ребята могут с легкостью вспомнить правила и формулы;</a:t>
            </a:r>
            <a:endParaRPr lang="ru-RU" sz="2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приемы находят живой отклик у ребят и это позволяет повысить интерес к предмету.</a:t>
            </a:r>
            <a:endParaRPr lang="ru-RU" sz="2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55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DA155-22AC-42A7-908E-142394DA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824" y="2569029"/>
            <a:ext cx="8596668" cy="13208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6268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796FCA1-28BC-8751-9358-88F7139ECD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85" y="1550116"/>
            <a:ext cx="2516775" cy="31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EFDF6E-DF48-627E-FC7D-8E6871955BAA}"/>
              </a:ext>
            </a:extLst>
          </p:cNvPr>
          <p:cNvSpPr txBox="1"/>
          <p:nvPr/>
        </p:nvSpPr>
        <p:spPr>
          <a:xfrm>
            <a:off x="4073013" y="757202"/>
            <a:ext cx="6100916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850" algn="just">
              <a:lnSpc>
                <a:spcPct val="150000"/>
              </a:lnSpc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«Кто не замечал над собою, что в памяти нашей сохраняются с особенной прочностью те образы, которые мы воспринимаем сами посредством созерцания, и что к такой, врезавшейся в нас, картине, мы легко и прочно привязываем даже отвлеченные идеи , которые без того изгладились бы быстро»</a:t>
            </a:r>
          </a:p>
          <a:p>
            <a:pPr indent="450850" algn="r">
              <a:lnSpc>
                <a:spcPct val="150000"/>
              </a:lnSpc>
            </a:pPr>
            <a:r>
              <a:rPr lang="ru-RU" dirty="0" err="1">
                <a:solidFill>
                  <a:srgbClr val="000000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К.Д.Ушинский</a:t>
            </a:r>
            <a:endParaRPr lang="ru-RU" sz="1800" dirty="0">
              <a:effectLst/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Segoe Script" panose="030B0504020000000003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9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43CDC8-73DE-4078-A711-4AB21D026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326571"/>
            <a:ext cx="9907451" cy="641946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/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b="1" i="1" spc="-1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	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усвоит на лету»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К. Д. Ушинский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b="1" i="1" spc="-1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М</a:t>
            </a:r>
            <a:r>
              <a:rPr lang="ru-RU" sz="2400" b="1" i="1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немотехника</a:t>
            </a:r>
            <a:r>
              <a:rPr lang="ru-RU" sz="2400" i="1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spc="-6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— </a:t>
            </a:r>
            <a:r>
              <a:rPr lang="ru-RU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совокупность</a:t>
            </a:r>
            <a:r>
              <a:rPr lang="ru-RU" sz="2400" spc="-1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специальных</a:t>
            </a:r>
            <a:r>
              <a:rPr lang="ru-RU" sz="2400" spc="-1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приемов</a:t>
            </a:r>
            <a:r>
              <a:rPr lang="ru-RU" sz="2400" spc="-1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и</a:t>
            </a:r>
            <a:r>
              <a:rPr lang="ru-RU" sz="2400" spc="-1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способов,</a:t>
            </a:r>
            <a:r>
              <a:rPr lang="ru-RU" sz="2400" spc="-1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облегчающих</a:t>
            </a:r>
            <a:r>
              <a:rPr lang="ru-RU" sz="2400" spc="-1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запо</a:t>
            </a:r>
            <a:r>
              <a:rPr lang="ru-RU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минание информации</a:t>
            </a:r>
            <a:r>
              <a:rPr lang="ru-RU" sz="2400" spc="-7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и</a:t>
            </a:r>
            <a:r>
              <a:rPr lang="ru-RU" sz="2400" spc="-7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увеличивающих</a:t>
            </a:r>
            <a:r>
              <a:rPr lang="ru-RU" sz="2400" spc="-7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объем</a:t>
            </a:r>
            <a:r>
              <a:rPr lang="ru-RU" sz="2400" spc="-7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памяти</a:t>
            </a:r>
            <a:r>
              <a:rPr lang="ru-RU" sz="2400" spc="-7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путем</a:t>
            </a:r>
            <a:r>
              <a:rPr lang="ru-RU" sz="2400" spc="-7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обра</a:t>
            </a:r>
            <a:r>
              <a:rPr lang="ru-RU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зования</a:t>
            </a:r>
            <a:r>
              <a:rPr lang="ru-RU" sz="2400" spc="-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ассоциаций.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21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6B7751-7B83-41D5-8FC2-1BB57B7C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664" y="1003593"/>
            <a:ext cx="10316616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Задачи: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Изучить  приёмы мнемотехники.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Показать необходимость использования мнемотехники в старшей школе.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Собрать коллекцию мнемотехник, для школьников и учителей.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73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1A1EA-5589-4D74-8D33-AAA48C84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49" y="475861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u-RU" dirty="0"/>
              <a:t>Актуальность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1AB29C-AD5C-4903-A52E-28498AA9F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136"/>
            <a:ext cx="8986935" cy="570110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900" b="0" i="0" dirty="0">
                <a:solidFill>
                  <a:srgbClr val="000000"/>
                </a:solidFill>
                <a:effectLst/>
              </a:rPr>
              <a:t>	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многих учащихся, запомнить и заучить формулы и правила наизусть трудно. Система образов помогает понять и воспроизвести научную информацию.</a:t>
            </a:r>
            <a:r>
              <a:rPr lang="ru-RU" sz="180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Применение 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мне</a:t>
            </a:r>
            <a:r>
              <a:rPr lang="ru-RU" sz="2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мотехники дает возможность переключения, своеобразного отвлечения от науки на  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уро</a:t>
            </a:r>
            <a:r>
              <a:rPr lang="ru-RU" sz="2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вень житейских ассоциаций, игры, воображения и фантазии.</a:t>
            </a:r>
            <a:endParaRPr lang="ru-RU" sz="2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5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AAA93-C285-4CDD-8B2D-75EF9201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57"/>
            <a:ext cx="10515600" cy="14805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Среди основных мнемонических методов и приемов можно выделить следующие: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815D75-F878-4423-B814-5B53568BB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6" y="1595535"/>
            <a:ext cx="11653933" cy="541175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60000"/>
              </a:lnSpc>
            </a:pPr>
            <a:r>
              <a:rPr lang="ru-RU" sz="5000" b="1" dirty="0">
                <a:latin typeface="Calibri" panose="020F0502020204030204" pitchFamily="34" charset="0"/>
                <a:cs typeface="Calibri" panose="020F0502020204030204" pitchFamily="34" charset="0"/>
              </a:rPr>
              <a:t>Ассоциации</a:t>
            </a:r>
            <a:r>
              <a:rPr lang="ru-RU" sz="5000" dirty="0">
                <a:latin typeface="Calibri" panose="020F0502020204030204" pitchFamily="34" charset="0"/>
                <a:cs typeface="Calibri" panose="020F0502020204030204" pitchFamily="34" charset="0"/>
              </a:rPr>
              <a:t>. Нахождение ярких необычных ассоциаций, которые соединяются с запоминаемой информацией.</a:t>
            </a:r>
          </a:p>
          <a:p>
            <a:pPr>
              <a:lnSpc>
                <a:spcPct val="160000"/>
              </a:lnSpc>
            </a:pPr>
            <a:r>
              <a:rPr lang="ru-RU" sz="5000" b="1" dirty="0">
                <a:latin typeface="Calibri" panose="020F0502020204030204" pitchFamily="34" charset="0"/>
                <a:cs typeface="Calibri" panose="020F0502020204030204" pitchFamily="34" charset="0"/>
              </a:rPr>
              <a:t>Рифмы</a:t>
            </a:r>
            <a:r>
              <a:rPr lang="ru-RU" sz="5000" dirty="0">
                <a:latin typeface="Calibri" panose="020F0502020204030204" pitchFamily="34" charset="0"/>
                <a:cs typeface="Calibri" panose="020F0502020204030204" pitchFamily="34" charset="0"/>
              </a:rPr>
              <a:t>. Создание рифмованных фраз и стихотворений, содержащих запоминаемый материал.</a:t>
            </a:r>
          </a:p>
          <a:p>
            <a:pPr>
              <a:lnSpc>
                <a:spcPct val="160000"/>
              </a:lnSpc>
            </a:pPr>
            <a:r>
              <a:rPr lang="ru-RU" sz="5000" b="1" dirty="0">
                <a:latin typeface="Calibri" panose="020F0502020204030204" pitchFamily="34" charset="0"/>
                <a:cs typeface="Calibri" panose="020F0502020204030204" pitchFamily="34" charset="0"/>
              </a:rPr>
              <a:t>Созвучие</a:t>
            </a:r>
            <a:r>
              <a:rPr lang="ru-RU" sz="5000" dirty="0">
                <a:latin typeface="Calibri" panose="020F0502020204030204" pitchFamily="34" charset="0"/>
                <a:cs typeface="Calibri" panose="020F0502020204030204" pitchFamily="34" charset="0"/>
              </a:rPr>
              <a:t>. Запоминание терминов с помощью созвучных известных слов или словосочетаний</a:t>
            </a:r>
          </a:p>
          <a:p>
            <a:pPr>
              <a:lnSpc>
                <a:spcPct val="160000"/>
              </a:lnSpc>
            </a:pPr>
            <a:r>
              <a:rPr lang="ru-RU" sz="5000" b="1" dirty="0">
                <a:solidFill>
                  <a:srgbClr val="38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Ключевые слова</a:t>
            </a:r>
            <a:r>
              <a:rPr lang="ru-RU" sz="5000" dirty="0">
                <a:solidFill>
                  <a:srgbClr val="38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Выделение в каждой фразе  одного – двух ключевых слова, припомнив которые немедленно вспоминаешь целиком и всю фразу.</a:t>
            </a:r>
            <a:endParaRPr lang="ru-RU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82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F80D4F-B28C-4CAE-B7F7-E4CD03E30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02" y="556661"/>
            <a:ext cx="10515600" cy="5312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>
                <a:solidFill>
                  <a:srgbClr val="FF0000"/>
                </a:solidFill>
              </a:rPr>
              <a:t>Общие законы запоминания: 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использовать ключевые слова, схемы, таблицы;</a:t>
            </a:r>
          </a:p>
          <a:p>
            <a:pPr>
              <a:buFontTx/>
              <a:buChar char="-"/>
            </a:pP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чем интереснее, тем легче запомнить;</a:t>
            </a:r>
          </a:p>
          <a:p>
            <a:pPr>
              <a:buFontTx/>
              <a:buChar char="-"/>
            </a:pP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- чем ярче впечатление от созданного образа, тем прочнее запоминание.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95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F74711-23A1-4216-AA7F-332E2CCE5ADA}"/>
              </a:ext>
            </a:extLst>
          </p:cNvPr>
          <p:cNvSpPr txBox="1"/>
          <p:nvPr/>
        </p:nvSpPr>
        <p:spPr>
          <a:xfrm>
            <a:off x="752877" y="110488"/>
            <a:ext cx="9846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Примеры применения мнемотехник на уроках математики</a:t>
            </a:r>
            <a:endParaRPr lang="ru-RU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EDB36-50AA-435B-93E7-5ABFDF772081}"/>
              </a:ext>
            </a:extLst>
          </p:cNvPr>
          <p:cNvSpPr txBox="1"/>
          <p:nvPr/>
        </p:nvSpPr>
        <p:spPr>
          <a:xfrm>
            <a:off x="510848" y="815564"/>
            <a:ext cx="10172699" cy="1274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445"/>
            <a:r>
              <a:rPr lang="ru-RU" sz="2000" dirty="0">
                <a:solidFill>
                  <a:srgbClr val="EF3830"/>
                </a:solidFill>
                <a:effectLst/>
                <a:latin typeface="Calibri" panose="020F0502020204030204" pitchFamily="34" charset="0"/>
                <a:ea typeface="Myriad Pro"/>
                <a:cs typeface="Calibri" panose="020F0502020204030204" pitchFamily="34" charset="0"/>
              </a:rPr>
              <a:t>Приведение подобных слагаемых</a:t>
            </a:r>
            <a:endParaRPr lang="ru-RU" sz="2000" dirty="0">
              <a:effectLst/>
              <a:latin typeface="Calibri" panose="020F0502020204030204" pitchFamily="34" charset="0"/>
              <a:ea typeface="Myriad Pro"/>
              <a:cs typeface="Calibri" panose="020F0502020204030204" pitchFamily="34" charset="0"/>
            </a:endParaRPr>
          </a:p>
          <a:p>
            <a:pPr marL="1324610">
              <a:spcBef>
                <a:spcPts val="15"/>
              </a:spcBef>
              <a:spcAft>
                <a:spcPts val="0"/>
              </a:spcAft>
            </a:pPr>
            <a:r>
              <a:rPr lang="ru-RU" i="1" dirty="0">
                <a:solidFill>
                  <a:srgbClr val="231F2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8х</a:t>
            </a:r>
            <a:r>
              <a:rPr lang="ru-RU" sz="1800" i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+ 2</a:t>
            </a:r>
            <a:r>
              <a:rPr lang="ru-RU" i="1" dirty="0">
                <a:solidFill>
                  <a:srgbClr val="231F2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у</a:t>
            </a:r>
            <a:r>
              <a:rPr lang="en-US" sz="1800" i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+ 6х</a:t>
            </a:r>
            <a:r>
              <a:rPr lang="ru-RU" sz="1800" i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i="1" dirty="0">
                <a:solidFill>
                  <a:srgbClr val="231F2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– 10у</a:t>
            </a:r>
            <a:r>
              <a:rPr lang="ru-RU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528955">
              <a:spcBef>
                <a:spcPts val="65"/>
              </a:spcBef>
              <a:spcAft>
                <a:spcPts val="0"/>
              </a:spcAft>
            </a:pPr>
            <a:r>
              <a:rPr lang="ru-RU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«яблоки » складываем с «яблоками»,</a:t>
            </a: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</a:t>
            </a:r>
            <a:r>
              <a:rPr lang="ru-RU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«бананы» — с «бананами».</a:t>
            </a:r>
            <a:endParaRPr lang="ru-RU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Bef>
                <a:spcPts val="40"/>
              </a:spcBef>
            </a:pP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ru-RU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C4871-DBCD-43A4-B566-9851EBEE0BAD}"/>
              </a:ext>
            </a:extLst>
          </p:cNvPr>
          <p:cNvSpPr txBox="1"/>
          <p:nvPr/>
        </p:nvSpPr>
        <p:spPr>
          <a:xfrm>
            <a:off x="894966" y="1986998"/>
            <a:ext cx="10786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"/>
              </a:spcBef>
            </a:pPr>
            <a:r>
              <a:rPr lang="ru-RU" sz="1800" dirty="0">
                <a:solidFill>
                  <a:srgbClr val="FF0000"/>
                </a:solidFill>
              </a:rPr>
              <a:t>Запись смешанного числа неправильной дробью</a:t>
            </a:r>
          </a:p>
          <a:p>
            <a:pPr>
              <a:spcBef>
                <a:spcPts val="10"/>
              </a:spcBef>
            </a:pP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При изучении правила как записать смешанную дробь неправильной ребята </a:t>
            </a:r>
          </a:p>
          <a:p>
            <a:pPr>
              <a:spcBef>
                <a:spcPts val="10"/>
              </a:spcBef>
            </a:pPr>
            <a:r>
              <a:rPr lang="ru-RU" sz="1800" dirty="0">
                <a:solidFill>
                  <a:schemeClr val="tx1"/>
                </a:solidFill>
              </a:rPr>
              <a:t>легко запоминают этот стишок, вместо правила</a:t>
            </a:r>
            <a:endParaRPr lang="ru-RU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252C1-BEC2-4E0B-8E03-045F716A61C8}"/>
              </a:ext>
            </a:extLst>
          </p:cNvPr>
          <p:cNvSpPr txBox="1"/>
          <p:nvPr/>
        </p:nvSpPr>
        <p:spPr>
          <a:xfrm>
            <a:off x="6231292" y="3753309"/>
            <a:ext cx="4568895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Снизу вверх я умножаю,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числитель прибавляю,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Знаменатель оставляю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D18937-DBD9-41A7-ACB4-AB7BC0D54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2" y="3753309"/>
            <a:ext cx="50101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1A20ED-DBB9-420B-B4FC-EE7BC11DE6FE}"/>
              </a:ext>
            </a:extLst>
          </p:cNvPr>
          <p:cNvSpPr txBox="1"/>
          <p:nvPr/>
        </p:nvSpPr>
        <p:spPr>
          <a:xfrm>
            <a:off x="425807" y="153816"/>
            <a:ext cx="998608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Распределительное свойство умножения</a:t>
            </a:r>
          </a:p>
          <a:p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«Правило фонтанчика»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ru-RU" sz="1800" dirty="0">
                <a:solidFill>
                  <a:srgbClr val="383838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При изучении распределительного свойства умножения можно использовать ассоциацию «Фонтанчик»:</a:t>
            </a:r>
            <a:endParaRPr lang="ru-RU" sz="20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B1D56-8DD3-4464-BE76-FC856B9FCA03}"/>
              </a:ext>
            </a:extLst>
          </p:cNvPr>
          <p:cNvSpPr txBox="1"/>
          <p:nvPr/>
        </p:nvSpPr>
        <p:spPr>
          <a:xfrm>
            <a:off x="425807" y="3761373"/>
            <a:ext cx="10067731" cy="2321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Решение уравнений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решении уравнений учащиеся имеют проблемы со знаками при переносе слагаемых.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3х+5=2х-10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Проговариваем правило так: Знак равенства- это река. При переходе через реку с одного берега на другой , одежда у слагаемых намокает, значит надо ее сменить, то есть поменять знак.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sz="1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D39F84-B375-433D-AB39-97C94DF3E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15" y="1748073"/>
            <a:ext cx="2790923" cy="16809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9A5CBE-BCD9-4760-BBC3-842B8D11A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96" y="1748073"/>
            <a:ext cx="5514098" cy="129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938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534</TotalTime>
  <Words>1268</Words>
  <Application>Microsoft Office PowerPoint</Application>
  <PresentationFormat>Широкоэкранный</PresentationFormat>
  <Paragraphs>126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</vt:lpstr>
      <vt:lpstr>Myriad Pro</vt:lpstr>
      <vt:lpstr>Segoe Script</vt:lpstr>
      <vt:lpstr>Tahoma</vt:lpstr>
      <vt:lpstr>Times New Roman</vt:lpstr>
      <vt:lpstr>Trebuchet MS</vt:lpstr>
      <vt:lpstr>Wingdings 3</vt:lpstr>
      <vt:lpstr>Аспект</vt:lpstr>
      <vt:lpstr>Реализация принципа наглядности на уроках математики через приёмы мнемотехники</vt:lpstr>
      <vt:lpstr>Презентация PowerPoint</vt:lpstr>
      <vt:lpstr>Презентация PowerPoint</vt:lpstr>
      <vt:lpstr>Презентация PowerPoint</vt:lpstr>
      <vt:lpstr>Актуальность </vt:lpstr>
      <vt:lpstr>Среди основных мнемонических методов и приемов можно выделить следующие: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Максимова</dc:creator>
  <cp:lastModifiedBy>Анна Максимова</cp:lastModifiedBy>
  <cp:revision>58</cp:revision>
  <dcterms:created xsi:type="dcterms:W3CDTF">2021-01-26T12:29:52Z</dcterms:created>
  <dcterms:modified xsi:type="dcterms:W3CDTF">2023-05-11T12:47:47Z</dcterms:modified>
</cp:coreProperties>
</file>