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sldIdLst>
    <p:sldId id="256" r:id="rId2"/>
    <p:sldId id="308" r:id="rId3"/>
    <p:sldId id="306" r:id="rId4"/>
    <p:sldId id="285" r:id="rId5"/>
    <p:sldId id="286" r:id="rId6"/>
    <p:sldId id="307" r:id="rId7"/>
    <p:sldId id="292" r:id="rId8"/>
    <p:sldId id="313" r:id="rId9"/>
    <p:sldId id="291" r:id="rId10"/>
    <p:sldId id="293" r:id="rId11"/>
    <p:sldId id="294" r:id="rId12"/>
    <p:sldId id="295" r:id="rId13"/>
    <p:sldId id="296" r:id="rId14"/>
    <p:sldId id="297" r:id="rId15"/>
    <p:sldId id="310" r:id="rId16"/>
    <p:sldId id="314" r:id="rId17"/>
    <p:sldId id="317" r:id="rId18"/>
    <p:sldId id="315" r:id="rId19"/>
    <p:sldId id="316" r:id="rId20"/>
    <p:sldId id="319" r:id="rId21"/>
    <p:sldId id="298" r:id="rId22"/>
    <p:sldId id="299" r:id="rId23"/>
    <p:sldId id="320" r:id="rId24"/>
    <p:sldId id="321" r:id="rId25"/>
    <p:sldId id="322" r:id="rId26"/>
    <p:sldId id="324" r:id="rId27"/>
    <p:sldId id="323" r:id="rId28"/>
    <p:sldId id="325" r:id="rId29"/>
    <p:sldId id="326" r:id="rId30"/>
    <p:sldId id="327" r:id="rId31"/>
    <p:sldId id="328" r:id="rId32"/>
    <p:sldId id="329" r:id="rId33"/>
    <p:sldId id="302" r:id="rId34"/>
    <p:sldId id="309" r:id="rId35"/>
    <p:sldId id="312" r:id="rId36"/>
    <p:sldId id="311" r:id="rId37"/>
    <p:sldId id="330"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3399"/>
    <a:srgbClr val="66FFFF"/>
    <a:srgbClr val="006600"/>
    <a:srgbClr val="663300"/>
    <a:srgbClr val="422C16"/>
    <a:srgbClr val="0C788E"/>
    <a:srgbClr val="006666"/>
    <a:srgbClr val="0099CC"/>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98" d="100"/>
          <a:sy n="98" d="100"/>
        </p:scale>
        <p:origin x="187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D7DDD2-CD40-464E-BCB3-223DDAD687FC}" type="slidenum">
              <a:rPr lang="es-ES" smtClean="0"/>
              <a:pPr/>
              <a:t>‹#›</a:t>
            </a:fld>
            <a:endParaRPr lang="es-ES"/>
          </a:p>
        </p:txBody>
      </p:sp>
    </p:spTree>
    <p:extLst>
      <p:ext uri="{BB962C8B-B14F-4D97-AF65-F5344CB8AC3E}">
        <p14:creationId xmlns:p14="http://schemas.microsoft.com/office/powerpoint/2010/main" val="63510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BFDEE3-3E05-4A66-9B60-0A20B037DF6B}" type="slidenum">
              <a:rPr lang="es-ES" smtClean="0"/>
              <a:pPr/>
              <a:t>‹#›</a:t>
            </a:fld>
            <a:endParaRPr lang="es-ES"/>
          </a:p>
        </p:txBody>
      </p:sp>
    </p:spTree>
    <p:extLst>
      <p:ext uri="{BB962C8B-B14F-4D97-AF65-F5344CB8AC3E}">
        <p14:creationId xmlns:p14="http://schemas.microsoft.com/office/powerpoint/2010/main" val="196766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BFDEE3-3E05-4A66-9B60-0A20B037DF6B}" type="slidenum">
              <a:rPr lang="es-ES" smtClean="0"/>
              <a:pPr/>
              <a:t>‹#›</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1202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BFDEE3-3E05-4A66-9B60-0A20B037DF6B}" type="slidenum">
              <a:rPr lang="es-ES" smtClean="0"/>
              <a:pPr/>
              <a:t>‹#›</a:t>
            </a:fld>
            <a:endParaRPr lang="es-ES"/>
          </a:p>
        </p:txBody>
      </p:sp>
    </p:spTree>
    <p:extLst>
      <p:ext uri="{BB962C8B-B14F-4D97-AF65-F5344CB8AC3E}">
        <p14:creationId xmlns:p14="http://schemas.microsoft.com/office/powerpoint/2010/main" val="189529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BFDEE3-3E05-4A66-9B60-0A20B037DF6B}" type="slidenum">
              <a:rPr lang="es-ES" smtClean="0"/>
              <a:pPr/>
              <a:t>‹#›</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896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ABFDEE3-3E05-4A66-9B60-0A20B037DF6B}" type="slidenum">
              <a:rPr lang="es-ES" smtClean="0"/>
              <a:pPr/>
              <a:t>‹#›</a:t>
            </a:fld>
            <a:endParaRPr lang="es-ES"/>
          </a:p>
        </p:txBody>
      </p:sp>
    </p:spTree>
    <p:extLst>
      <p:ext uri="{BB962C8B-B14F-4D97-AF65-F5344CB8AC3E}">
        <p14:creationId xmlns:p14="http://schemas.microsoft.com/office/powerpoint/2010/main" val="601982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CC7A4B3-F2FE-46B5-8EDC-CC55D147B95A}" type="slidenum">
              <a:rPr lang="es-ES" smtClean="0"/>
              <a:pPr/>
              <a:t>‹#›</a:t>
            </a:fld>
            <a:endParaRPr lang="es-ES"/>
          </a:p>
        </p:txBody>
      </p:sp>
    </p:spTree>
    <p:extLst>
      <p:ext uri="{BB962C8B-B14F-4D97-AF65-F5344CB8AC3E}">
        <p14:creationId xmlns:p14="http://schemas.microsoft.com/office/powerpoint/2010/main" val="3952770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6FB6DA0-3AE5-4C8A-B167-7F67B5E46D0A}" type="slidenum">
              <a:rPr lang="es-ES" smtClean="0"/>
              <a:pPr/>
              <a:t>‹#›</a:t>
            </a:fld>
            <a:endParaRPr lang="es-ES"/>
          </a:p>
        </p:txBody>
      </p:sp>
    </p:spTree>
    <p:extLst>
      <p:ext uri="{BB962C8B-B14F-4D97-AF65-F5344CB8AC3E}">
        <p14:creationId xmlns:p14="http://schemas.microsoft.com/office/powerpoint/2010/main" val="350551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0B3C41-8252-4CE6-AE5D-13B6326D960A}" type="slidenum">
              <a:rPr lang="es-ES" smtClean="0"/>
              <a:pPr/>
              <a:t>‹#›</a:t>
            </a:fld>
            <a:endParaRPr lang="es-ES"/>
          </a:p>
        </p:txBody>
      </p:sp>
    </p:spTree>
    <p:extLst>
      <p:ext uri="{BB962C8B-B14F-4D97-AF65-F5344CB8AC3E}">
        <p14:creationId xmlns:p14="http://schemas.microsoft.com/office/powerpoint/2010/main" val="205074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E95704-1695-47AA-B80E-9AD234717ACE}" type="slidenum">
              <a:rPr lang="es-ES" smtClean="0"/>
              <a:pPr/>
              <a:t>‹#›</a:t>
            </a:fld>
            <a:endParaRPr lang="es-ES"/>
          </a:p>
        </p:txBody>
      </p:sp>
    </p:spTree>
    <p:extLst>
      <p:ext uri="{BB962C8B-B14F-4D97-AF65-F5344CB8AC3E}">
        <p14:creationId xmlns:p14="http://schemas.microsoft.com/office/powerpoint/2010/main" val="139335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E434D9B-80DB-4168-98AD-CF532CE9DD46}" type="slidenum">
              <a:rPr lang="es-ES" smtClean="0"/>
              <a:pPr/>
              <a:t>‹#›</a:t>
            </a:fld>
            <a:endParaRPr lang="es-ES"/>
          </a:p>
        </p:txBody>
      </p:sp>
    </p:spTree>
    <p:extLst>
      <p:ext uri="{BB962C8B-B14F-4D97-AF65-F5344CB8AC3E}">
        <p14:creationId xmlns:p14="http://schemas.microsoft.com/office/powerpoint/2010/main" val="46488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84EBC5D-3868-449B-A89D-35D5F006D205}" type="slidenum">
              <a:rPr lang="es-ES" smtClean="0"/>
              <a:pPr/>
              <a:t>‹#›</a:t>
            </a:fld>
            <a:endParaRPr lang="es-ES"/>
          </a:p>
        </p:txBody>
      </p:sp>
    </p:spTree>
    <p:extLst>
      <p:ext uri="{BB962C8B-B14F-4D97-AF65-F5344CB8AC3E}">
        <p14:creationId xmlns:p14="http://schemas.microsoft.com/office/powerpoint/2010/main" val="153420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9D8A53E-7788-4B9E-A619-779A1A7F0982}" type="slidenum">
              <a:rPr lang="es-ES" smtClean="0"/>
              <a:pPr/>
              <a:t>‹#›</a:t>
            </a:fld>
            <a:endParaRPr lang="es-ES"/>
          </a:p>
        </p:txBody>
      </p:sp>
    </p:spTree>
    <p:extLst>
      <p:ext uri="{BB962C8B-B14F-4D97-AF65-F5344CB8AC3E}">
        <p14:creationId xmlns:p14="http://schemas.microsoft.com/office/powerpoint/2010/main" val="255594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6204EAE-C510-4E95-9824-ED2845C26861}" type="slidenum">
              <a:rPr lang="es-ES" smtClean="0"/>
              <a:pPr/>
              <a:t>‹#›</a:t>
            </a:fld>
            <a:endParaRPr lang="es-ES"/>
          </a:p>
        </p:txBody>
      </p:sp>
    </p:spTree>
    <p:extLst>
      <p:ext uri="{BB962C8B-B14F-4D97-AF65-F5344CB8AC3E}">
        <p14:creationId xmlns:p14="http://schemas.microsoft.com/office/powerpoint/2010/main" val="52678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67BBF5D-FBBB-4877-AB97-E56DA4929B78}" type="slidenum">
              <a:rPr lang="es-ES" smtClean="0"/>
              <a:pPr/>
              <a:t>‹#›</a:t>
            </a:fld>
            <a:endParaRPr lang="es-ES"/>
          </a:p>
        </p:txBody>
      </p:sp>
    </p:spTree>
    <p:extLst>
      <p:ext uri="{BB962C8B-B14F-4D97-AF65-F5344CB8AC3E}">
        <p14:creationId xmlns:p14="http://schemas.microsoft.com/office/powerpoint/2010/main" val="253346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DF94DD-FB7A-4E34-9B72-0CF1C8253FA4}" type="slidenum">
              <a:rPr lang="es-ES" smtClean="0"/>
              <a:pPr/>
              <a:t>‹#›</a:t>
            </a:fld>
            <a:endParaRPr lang="es-ES"/>
          </a:p>
        </p:txBody>
      </p:sp>
    </p:spTree>
    <p:extLst>
      <p:ext uri="{BB962C8B-B14F-4D97-AF65-F5344CB8AC3E}">
        <p14:creationId xmlns:p14="http://schemas.microsoft.com/office/powerpoint/2010/main" val="419482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ABFDEE3-3E05-4A66-9B60-0A20B037DF6B}" type="slidenum">
              <a:rPr lang="es-ES" smtClean="0"/>
              <a:pPr/>
              <a:t>‹#›</a:t>
            </a:fld>
            <a:endParaRPr lang="es-ES"/>
          </a:p>
        </p:txBody>
      </p:sp>
    </p:spTree>
    <p:extLst>
      <p:ext uri="{BB962C8B-B14F-4D97-AF65-F5344CB8AC3E}">
        <p14:creationId xmlns:p14="http://schemas.microsoft.com/office/powerpoint/2010/main" val="404907994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24.jpe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C480FAC-98F5-44FA-A30E-627A59669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TextBox 7">
            <a:extLst>
              <a:ext uri="{FF2B5EF4-FFF2-40B4-BE49-F238E27FC236}">
                <a16:creationId xmlns:a16="http://schemas.microsoft.com/office/drawing/2014/main" id="{5F90FDEB-D268-41D2-8C89-F3B3B2A6DC85}"/>
              </a:ext>
            </a:extLst>
          </p:cNvPr>
          <p:cNvSpPr txBox="1"/>
          <p:nvPr/>
        </p:nvSpPr>
        <p:spPr>
          <a:xfrm>
            <a:off x="5615863" y="1638189"/>
            <a:ext cx="3779911" cy="923330"/>
          </a:xfrm>
          <a:prstGeom prst="rect">
            <a:avLst/>
          </a:prstGeom>
          <a:noFill/>
        </p:spPr>
        <p:txBody>
          <a:bodyPr wrap="square">
            <a:spAutoFit/>
          </a:bodyPr>
          <a:lstStyle/>
          <a:p>
            <a:pPr algn="ctr"/>
            <a:r>
              <a:rPr lang="ru-RU" sz="1800" b="1" dirty="0">
                <a:solidFill>
                  <a:srgbClr val="660033"/>
                </a:solidFill>
                <a:effectLst>
                  <a:outerShdw blurRad="38100" dist="38100" dir="2700000" algn="tl">
                    <a:srgbClr val="000000">
                      <a:alpha val="43137"/>
                    </a:srgbClr>
                  </a:outerShdw>
                </a:effectLst>
                <a:latin typeface="+mn-lt"/>
              </a:rPr>
              <a:t>МБОУ СОШ № 4 г. Балашиха</a:t>
            </a:r>
          </a:p>
          <a:p>
            <a:pPr algn="ctr"/>
            <a:r>
              <a:rPr lang="ru-RU" sz="1800" b="1" dirty="0">
                <a:solidFill>
                  <a:srgbClr val="660033"/>
                </a:solidFill>
                <a:effectLst>
                  <a:outerShdw blurRad="38100" dist="38100" dir="2700000" algn="tl">
                    <a:srgbClr val="000000">
                      <a:alpha val="43137"/>
                    </a:srgbClr>
                  </a:outerShdw>
                </a:effectLst>
                <a:latin typeface="+mn-lt"/>
              </a:rPr>
              <a:t>Классный </a:t>
            </a:r>
            <a:r>
              <a:rPr lang="ru-RU" sz="1800" b="1" dirty="0" err="1">
                <a:solidFill>
                  <a:srgbClr val="660033"/>
                </a:solidFill>
                <a:effectLst>
                  <a:outerShdw blurRad="38100" dist="38100" dir="2700000" algn="tl">
                    <a:srgbClr val="000000">
                      <a:alpha val="43137"/>
                    </a:srgbClr>
                  </a:outerShdw>
                </a:effectLst>
                <a:latin typeface="+mn-lt"/>
              </a:rPr>
              <a:t>руководитеь</a:t>
            </a:r>
            <a:r>
              <a:rPr lang="ru-RU" sz="1800" b="1" dirty="0">
                <a:solidFill>
                  <a:srgbClr val="660033"/>
                </a:solidFill>
                <a:effectLst>
                  <a:outerShdw blurRad="38100" dist="38100" dir="2700000" algn="tl">
                    <a:srgbClr val="000000">
                      <a:alpha val="43137"/>
                    </a:srgbClr>
                  </a:outerShdw>
                </a:effectLst>
                <a:latin typeface="+mn-lt"/>
              </a:rPr>
              <a:t> 4Б класса Гаджиева Б.А.</a:t>
            </a:r>
          </a:p>
        </p:txBody>
      </p:sp>
      <p:sp>
        <p:nvSpPr>
          <p:cNvPr id="9" name="TextBox 8">
            <a:extLst>
              <a:ext uri="{FF2B5EF4-FFF2-40B4-BE49-F238E27FC236}">
                <a16:creationId xmlns:a16="http://schemas.microsoft.com/office/drawing/2014/main" id="{C13C93CF-BBB0-4ED8-8CB6-41B09C7474F3}"/>
              </a:ext>
            </a:extLst>
          </p:cNvPr>
          <p:cNvSpPr txBox="1"/>
          <p:nvPr/>
        </p:nvSpPr>
        <p:spPr>
          <a:xfrm>
            <a:off x="503547" y="548680"/>
            <a:ext cx="8136904" cy="1107996"/>
          </a:xfrm>
          <a:prstGeom prst="rect">
            <a:avLst/>
          </a:prstGeom>
          <a:noFill/>
        </p:spPr>
        <p:txBody>
          <a:bodyPr wrap="square" rtlCol="0">
            <a:spAutoFit/>
          </a:bodyPr>
          <a:lstStyle/>
          <a:p>
            <a:pPr algn="ctr"/>
            <a:r>
              <a:rPr lang="ru-RU" sz="4800" b="1" dirty="0">
                <a:ln w="11430"/>
                <a:solidFill>
                  <a:srgbClr val="660033"/>
                </a:solidFill>
                <a:effectLst>
                  <a:outerShdw blurRad="50800" dist="39000" dir="5460000" algn="tl">
                    <a:srgbClr val="000000">
                      <a:alpha val="38000"/>
                    </a:srgbClr>
                  </a:outerShdw>
                </a:effectLst>
                <a:latin typeface="+mj-lt"/>
              </a:rPr>
              <a:t>Наши классные традиции</a:t>
            </a:r>
            <a:endParaRPr lang="ru-RU" sz="4800" b="1" cap="none" spc="0" dirty="0">
              <a:ln w="11430"/>
              <a:solidFill>
                <a:srgbClr val="660033"/>
              </a:solidFill>
              <a:effectLst>
                <a:outerShdw blurRad="50800" dist="39000" dir="5460000" algn="tl">
                  <a:srgbClr val="000000">
                    <a:alpha val="38000"/>
                  </a:srgbClr>
                </a:outerShdw>
              </a:effectLst>
              <a:latin typeface="+mj-lt"/>
            </a:endParaRP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112116-7A94-408B-8913-E8800DDAC1C0}"/>
              </a:ext>
            </a:extLst>
          </p:cNvPr>
          <p:cNvSpPr txBox="1"/>
          <p:nvPr/>
        </p:nvSpPr>
        <p:spPr>
          <a:xfrm>
            <a:off x="323528" y="260648"/>
            <a:ext cx="6768752" cy="5909310"/>
          </a:xfrm>
          <a:prstGeom prst="rect">
            <a:avLst/>
          </a:prstGeom>
          <a:noFill/>
        </p:spPr>
        <p:txBody>
          <a:bodyPr wrap="square">
            <a:spAutoFit/>
          </a:bodyPr>
          <a:lstStyle/>
          <a:p>
            <a:pPr algn="just" rtl="0"/>
            <a:r>
              <a:rPr lang="ru-RU" b="0" i="0" dirty="0">
                <a:solidFill>
                  <a:srgbClr val="000000"/>
                </a:solidFill>
                <a:effectLst/>
                <a:latin typeface="Times New Roman" panose="02020603050405020304" pitchFamily="18" charset="0"/>
                <a:cs typeface="Times New Roman" panose="02020603050405020304" pitchFamily="18" charset="0"/>
              </a:rPr>
              <a:t>А. С. Макаренко выделяет всего два типа школьных традиций: большие и малые традиции.</a:t>
            </a:r>
          </a:p>
          <a:p>
            <a:pPr algn="just" rtl="0"/>
            <a:r>
              <a:rPr lang="ru-RU" b="1" i="1" dirty="0">
                <a:solidFill>
                  <a:srgbClr val="000000"/>
                </a:solidFill>
                <a:effectLst/>
                <a:latin typeface="Times New Roman" panose="02020603050405020304" pitchFamily="18" charset="0"/>
                <a:cs typeface="Times New Roman" panose="02020603050405020304" pitchFamily="18" charset="0"/>
              </a:rPr>
              <a:t>Большие традиции </a:t>
            </a:r>
            <a:r>
              <a:rPr lang="ru-RU" b="0" i="0" dirty="0">
                <a:solidFill>
                  <a:srgbClr val="000000"/>
                </a:solidFill>
                <a:effectLst/>
                <a:latin typeface="Times New Roman" panose="02020603050405020304" pitchFamily="18" charset="0"/>
                <a:cs typeface="Times New Roman" panose="02020603050405020304" pitchFamily="18" charset="0"/>
              </a:rPr>
              <a:t>он рассматривал как яркие массовые события, носящие общешкольный характер.</a:t>
            </a:r>
          </a:p>
          <a:p>
            <a:pPr algn="just" rtl="0"/>
            <a:r>
              <a:rPr lang="ru-RU" b="1" i="1" dirty="0">
                <a:solidFill>
                  <a:srgbClr val="000000"/>
                </a:solidFill>
                <a:effectLst/>
                <a:latin typeface="Times New Roman" panose="02020603050405020304" pitchFamily="18" charset="0"/>
                <a:cs typeface="Times New Roman" panose="02020603050405020304" pitchFamily="18" charset="0"/>
              </a:rPr>
              <a:t>Малые традиции – </a:t>
            </a:r>
            <a:r>
              <a:rPr lang="ru-RU" b="0" i="0" dirty="0">
                <a:solidFill>
                  <a:srgbClr val="000000"/>
                </a:solidFill>
                <a:effectLst/>
                <a:latin typeface="Times New Roman" panose="02020603050405020304" pitchFamily="18" charset="0"/>
                <a:cs typeface="Times New Roman" panose="02020603050405020304" pitchFamily="18" charset="0"/>
              </a:rPr>
              <a:t>как будничные, повседневные дела.</a:t>
            </a:r>
          </a:p>
          <a:p>
            <a:pPr indent="-629920" algn="just" rtl="0"/>
            <a:r>
              <a:rPr lang="ru-RU" b="0" i="0" dirty="0">
                <a:solidFill>
                  <a:srgbClr val="000000"/>
                </a:solidFill>
                <a:effectLst/>
                <a:latin typeface="Times New Roman" panose="02020603050405020304" pitchFamily="18" charset="0"/>
                <a:cs typeface="Times New Roman" panose="02020603050405020304" pitchFamily="18" charset="0"/>
              </a:rPr>
              <a:t>        И те, и другие, отмечал А. С. Макаренко, обладают высоким воспитательным потенциалом. Значение «больших» традиций он связывал с положительным влиянием на коллектив, его сплочение. Воспитательный потенциал «малых» традиций, по мнению А. С. Макаренко, заключается в том, что они учат поддерживать установленный порядок, вырабатывая устойчивые привычки поведения</a:t>
            </a:r>
          </a:p>
          <a:p>
            <a:r>
              <a:rPr lang="ru-RU" b="0" i="0" dirty="0">
                <a:solidFill>
                  <a:srgbClr val="000000"/>
                </a:solidFill>
                <a:effectLst/>
                <a:latin typeface="Times New Roman" panose="02020603050405020304" pitchFamily="18" charset="0"/>
                <a:cs typeface="Times New Roman" panose="02020603050405020304" pitchFamily="18" charset="0"/>
              </a:rPr>
              <a:t>Любая организация, и особенно  школа, </a:t>
            </a:r>
            <a:r>
              <a:rPr lang="ru-RU" b="0" i="0" dirty="0" err="1">
                <a:solidFill>
                  <a:srgbClr val="000000"/>
                </a:solidFill>
                <a:effectLst/>
                <a:latin typeface="Times New Roman" panose="02020603050405020304" pitchFamily="18" charset="0"/>
                <a:cs typeface="Times New Roman" panose="02020603050405020304" pitchFamily="18" charset="0"/>
              </a:rPr>
              <a:t>cильна</a:t>
            </a:r>
            <a:r>
              <a:rPr lang="ru-RU" b="0" i="0" dirty="0">
                <a:solidFill>
                  <a:srgbClr val="000000"/>
                </a:solidFill>
                <a:effectLst/>
                <a:latin typeface="Times New Roman" panose="02020603050405020304" pitchFamily="18" charset="0"/>
                <a:cs typeface="Times New Roman" panose="02020603050405020304" pitchFamily="18" charset="0"/>
              </a:rPr>
              <a:t> </a:t>
            </a:r>
            <a:r>
              <a:rPr lang="ru-RU" b="0" i="0" dirty="0" err="1">
                <a:solidFill>
                  <a:srgbClr val="000000"/>
                </a:solidFill>
                <a:effectLst/>
                <a:latin typeface="Times New Roman" panose="02020603050405020304" pitchFamily="18" charset="0"/>
                <a:cs typeface="Times New Roman" panose="02020603050405020304" pitchFamily="18" charset="0"/>
              </a:rPr>
              <a:t>cвоими</a:t>
            </a:r>
            <a:r>
              <a:rPr lang="ru-RU" b="0" i="0" dirty="0">
                <a:solidFill>
                  <a:srgbClr val="000000"/>
                </a:solidFill>
                <a:effectLst/>
                <a:latin typeface="Times New Roman" panose="02020603050405020304" pitchFamily="18" charset="0"/>
                <a:cs typeface="Times New Roman" panose="02020603050405020304" pitchFamily="18" charset="0"/>
              </a:rPr>
              <a:t> традициями.  Школьные традиции являются тем звеном, которое объединяет учителей, учеников, выпускников и родителей. В любом государстве есть свои традиции, которые складывались веками и тысячелетиями. Школа - это тоже государство, тот маленький мир, в котором наши ученики проживают целых 11 лет, и традиции школы для них - это когда</a:t>
            </a:r>
            <a:r>
              <a:rPr lang="ru-RU" b="1" i="1" dirty="0">
                <a:solidFill>
                  <a:srgbClr val="000000"/>
                </a:solidFill>
                <a:effectLst/>
                <a:latin typeface="Times New Roman" panose="02020603050405020304" pitchFamily="18" charset="0"/>
                <a:cs typeface="Times New Roman" panose="02020603050405020304" pitchFamily="18" charset="0"/>
              </a:rPr>
              <a:t> </a:t>
            </a:r>
            <a:r>
              <a:rPr lang="ru-RU" b="0" i="0" dirty="0">
                <a:solidFill>
                  <a:srgbClr val="000000"/>
                </a:solidFill>
                <a:effectLst/>
                <a:latin typeface="Times New Roman" panose="02020603050405020304" pitchFamily="18" charset="0"/>
                <a:cs typeface="Times New Roman" panose="02020603050405020304" pitchFamily="18" charset="0"/>
              </a:rPr>
              <a:t>каждый на­шел себе дело по душе, испытал ответственность за его результаты, чув­ство успеха и уверенность в себе, реализовал себя как индивидуальность</a:t>
            </a:r>
            <a:r>
              <a:rPr lang="ru-RU" b="1" i="1" dirty="0">
                <a:solidFill>
                  <a:srgbClr val="000000"/>
                </a:solidFill>
                <a:effectLst/>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2062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BDDA7C-8B1E-441E-9201-11549DA4EA37}"/>
              </a:ext>
            </a:extLst>
          </p:cNvPr>
          <p:cNvSpPr txBox="1"/>
          <p:nvPr/>
        </p:nvSpPr>
        <p:spPr>
          <a:xfrm>
            <a:off x="179512" y="332656"/>
            <a:ext cx="6840760" cy="5684313"/>
          </a:xfrm>
          <a:prstGeom prst="rect">
            <a:avLst/>
          </a:prstGeom>
          <a:noFill/>
        </p:spPr>
        <p:txBody>
          <a:bodyPr wrap="square">
            <a:spAutoFit/>
          </a:bodyPr>
          <a:lstStyle/>
          <a:p>
            <a:r>
              <a:rPr lang="ru-RU" b="0" i="0" dirty="0">
                <a:solidFill>
                  <a:srgbClr val="000000"/>
                </a:solidFill>
                <a:effectLst/>
                <a:latin typeface="Open Sans" panose="020B0606030504020204" pitchFamily="34" charset="0"/>
              </a:rPr>
              <a:t>Традиционная воспитательная деятельность в нашей школе осуществляется по следующим направлениям:</a:t>
            </a:r>
          </a:p>
          <a:p>
            <a:pPr marL="342900" lvl="0" indent="-342900" algn="just">
              <a:lnSpc>
                <a:spcPct val="150000"/>
              </a:lnSpc>
              <a:spcAft>
                <a:spcPts val="800"/>
              </a:spcAft>
              <a:buFont typeface="Wingdings" panose="05000000000000000000" pitchFamily="2" charset="2"/>
              <a:buChar char=""/>
              <a:tabLst>
                <a:tab pos="180340" algn="l"/>
                <a:tab pos="624205" algn="l"/>
              </a:tabLst>
            </a:pPr>
            <a:r>
              <a:rPr lang="ru-RU" sz="1800" b="1" dirty="0">
                <a:effectLst/>
                <a:latin typeface="Times New Roman" panose="02020603050405020304" pitchFamily="18" charset="0"/>
                <a:ea typeface="Times New Roman" panose="02020603050405020304" pitchFamily="18" charset="0"/>
              </a:rPr>
              <a:t>-</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гражданское воспитание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формирование российской гражданской идентичности, принадлежности к общности граждан Российской Федерации, к народу России как источнику власти в Российском государстве и субъекту тысячелетней российской государственности, уважения к правам, свободам и обязанностям гражданина России, правовой и политической культуры;</a:t>
            </a:r>
            <a:endParaRPr lang="ru-RU" sz="18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tabLst>
                <a:tab pos="180340" algn="l"/>
                <a:tab pos="624205"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патриотическое воспитание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воспитание любви к родному краю, Родине, своему народу, уважения к другим народам России; историческое просвещение, формирование российского национального исторического сознания, российской культурной идентичности;</a:t>
            </a:r>
            <a:endParaRPr lang="ru-RU" sz="180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940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FC9736-D553-4710-B731-C1B387D59982}"/>
              </a:ext>
            </a:extLst>
          </p:cNvPr>
          <p:cNvSpPr txBox="1"/>
          <p:nvPr/>
        </p:nvSpPr>
        <p:spPr>
          <a:xfrm>
            <a:off x="221942" y="188640"/>
            <a:ext cx="6798330" cy="6479402"/>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
              <a:tabLst>
                <a:tab pos="180340" algn="l"/>
                <a:tab pos="624205"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духовно-нравственное воспитание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воспитание на основе духовно-нравственной культуры народов России, традиционных религий народов России, формирование традиционных российских семейных ценностей; воспитание честности, доброты, милосердия, справедливости, дружелюбия и взаимопомощи, уважения к старшим, к памяти предков;</a:t>
            </a:r>
            <a:endParaRPr lang="ru-RU" sz="16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tabLst>
                <a:tab pos="180340" algn="l"/>
                <a:tab pos="624205"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эстетическое воспитание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формирование эстетической культуры на основе российских традиционных духовных ценностей, приобщение к лучшим образцам отечественного и мирового искусства;</a:t>
            </a:r>
            <a:endParaRPr lang="ru-RU" sz="16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tabLst>
                <a:tab pos="180340" algn="l"/>
                <a:tab pos="624205"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физическое воспитание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 формирование культуры здорового образа жизни и эмоционального благополучия </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развитие физических способностей с учётом возможностей и состояния здоровья, навыков безопасного поведения в природной и социальной среде, чрезвычайных ситуациях;</a:t>
            </a:r>
            <a:endParaRPr lang="ru-RU" sz="160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03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E19673-2A90-47FE-82FD-4E4832CAD6C3}"/>
              </a:ext>
            </a:extLst>
          </p:cNvPr>
          <p:cNvSpPr txBox="1"/>
          <p:nvPr/>
        </p:nvSpPr>
        <p:spPr>
          <a:xfrm>
            <a:off x="251520" y="332656"/>
            <a:ext cx="6768752" cy="5975995"/>
          </a:xfrm>
          <a:prstGeom prst="rect">
            <a:avLst/>
          </a:prstGeom>
          <a:noFill/>
        </p:spPr>
        <p:txBody>
          <a:bodyPr wrap="square">
            <a:spAutoFit/>
          </a:bodyPr>
          <a:lstStyle/>
          <a:p>
            <a:pPr marL="342900" lvl="0" indent="-342900" algn="just">
              <a:lnSpc>
                <a:spcPct val="150000"/>
              </a:lnSpc>
              <a:spcAft>
                <a:spcPts val="800"/>
              </a:spcAft>
              <a:buFont typeface="Wingdings" panose="05000000000000000000" pitchFamily="2" charset="2"/>
              <a:buChar char=""/>
              <a:tabLst>
                <a:tab pos="180340" algn="l"/>
                <a:tab pos="624205"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трудовое воспитание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воспитание уважения к труду, трудящимся, результатам труда (своего и других людей), ориентация на трудовую деятельность, получение профессии, личностное самовыражение в продуктивном, нравственно достойном труде в российском обществе, достижение выдающихся результатов в профессиональной деятельности;</a:t>
            </a:r>
            <a:endParaRPr lang="ru-RU" sz="1600" dirty="0">
              <a:effectLst/>
              <a:latin typeface="Symbol" panose="05050102010706020507" pitchFamily="18" charset="2"/>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Wingdings" panose="05000000000000000000" pitchFamily="2" charset="2"/>
              <a:buChar char=""/>
              <a:tabLst>
                <a:tab pos="180340" algn="l"/>
              </a:tabLst>
            </a:pPr>
            <a:r>
              <a:rPr lang="ru-RU" sz="1800" b="1" dirty="0">
                <a:effectLst/>
                <a:latin typeface="Times New Roman" panose="02020603050405020304" pitchFamily="18" charset="0"/>
                <a:ea typeface="Times New Roman" panose="02020603050405020304" pitchFamily="18" charset="0"/>
                <a:cs typeface="Times New Roman" panose="02020603050405020304" pitchFamily="18" charset="0"/>
              </a:rPr>
              <a:t>экологическое воспитание</a:t>
            </a: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 формирование экологической культуры, ответственного, бережного отношения к природе, окружающей среде на основе российских традиционных духовных ценностей, навыков охраны, защиты, восстановления природы, окружающей среды;</a:t>
            </a:r>
            <a:endParaRPr lang="ru-RU" sz="1600" dirty="0">
              <a:effectLst/>
              <a:latin typeface="Symbol" panose="05050102010706020507" pitchFamily="18" charset="2"/>
              <a:ea typeface="Calibri" panose="020F0502020204030204" pitchFamily="34" charset="0"/>
              <a:cs typeface="Times New Roman" panose="02020603050405020304" pitchFamily="18" charset="0"/>
            </a:endParaRPr>
          </a:p>
          <a:p>
            <a:r>
              <a:rPr lang="ru-RU" sz="1800" b="1" dirty="0">
                <a:effectLst/>
                <a:latin typeface="Times New Roman" panose="02020603050405020304" pitchFamily="18" charset="0"/>
                <a:ea typeface="Times New Roman" panose="02020603050405020304" pitchFamily="18" charset="0"/>
              </a:rPr>
              <a:t>ценности научного познания </a:t>
            </a:r>
            <a:r>
              <a:rPr lang="ru-RU" sz="1800" dirty="0">
                <a:effectLst/>
                <a:latin typeface="Times New Roman" panose="02020603050405020304" pitchFamily="18" charset="0"/>
                <a:ea typeface="Times New Roman" panose="02020603050405020304" pitchFamily="18" charset="0"/>
              </a:rPr>
              <a:t>– воспитание стремления к познанию себя и других людей, природы и общества, к получению знаний, качественного образования с учётом личностных интересов и общественных потребностей.</a:t>
            </a:r>
            <a:endParaRPr lang="ru-RU" dirty="0"/>
          </a:p>
        </p:txBody>
      </p:sp>
    </p:spTree>
    <p:extLst>
      <p:ext uri="{BB962C8B-B14F-4D97-AF65-F5344CB8AC3E}">
        <p14:creationId xmlns:p14="http://schemas.microsoft.com/office/powerpoint/2010/main" val="70332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487E3-2ABE-4E0B-A9FB-A6CCA071F1F9}"/>
              </a:ext>
            </a:extLst>
          </p:cNvPr>
          <p:cNvSpPr>
            <a:spLocks noGrp="1"/>
          </p:cNvSpPr>
          <p:nvPr>
            <p:ph type="title"/>
          </p:nvPr>
        </p:nvSpPr>
        <p:spPr/>
        <p:txBody>
          <a:bodyPr/>
          <a:lstStyle/>
          <a:p>
            <a:r>
              <a:rPr lang="ru-RU" dirty="0"/>
              <a:t>Традиции класса</a:t>
            </a:r>
          </a:p>
        </p:txBody>
      </p:sp>
      <p:sp>
        <p:nvSpPr>
          <p:cNvPr id="3" name="Объект 2">
            <a:extLst>
              <a:ext uri="{FF2B5EF4-FFF2-40B4-BE49-F238E27FC236}">
                <a16:creationId xmlns:a16="http://schemas.microsoft.com/office/drawing/2014/main" id="{4F854A4A-5463-411A-8B15-F6636D8E681C}"/>
              </a:ext>
            </a:extLst>
          </p:cNvPr>
          <p:cNvSpPr>
            <a:spLocks noGrp="1"/>
          </p:cNvSpPr>
          <p:nvPr>
            <p:ph idx="1"/>
          </p:nvPr>
        </p:nvSpPr>
        <p:spPr>
          <a:xfrm>
            <a:off x="251520" y="1417638"/>
            <a:ext cx="7056784" cy="4708525"/>
          </a:xfrm>
        </p:spPr>
        <p:txBody>
          <a:bodyPr/>
          <a:lstStyle/>
          <a:p>
            <a:pPr>
              <a:lnSpc>
                <a:spcPct val="150000"/>
              </a:lnSpc>
            </a:pPr>
            <a:r>
              <a:rPr lang="ru-RU" sz="2000" b="0" i="0" dirty="0">
                <a:solidFill>
                  <a:schemeClr val="tx1"/>
                </a:solidFill>
                <a:effectLst/>
                <a:latin typeface="Times New Roman" panose="02020603050405020304" pitchFamily="18" charset="0"/>
                <a:cs typeface="Times New Roman" panose="02020603050405020304" pitchFamily="18" charset="0"/>
              </a:rPr>
              <a:t>Кроме больших, общешкольных традиций существуют и малые, </a:t>
            </a:r>
            <a:r>
              <a:rPr lang="ru-RU" sz="2000" b="0" i="0" dirty="0" err="1">
                <a:solidFill>
                  <a:schemeClr val="tx1"/>
                </a:solidFill>
                <a:effectLst/>
                <a:latin typeface="Times New Roman" panose="02020603050405020304" pitchFamily="18" charset="0"/>
                <a:cs typeface="Times New Roman" panose="02020603050405020304" pitchFamily="18" charset="0"/>
              </a:rPr>
              <a:t>внутриклассные</a:t>
            </a:r>
            <a:r>
              <a:rPr lang="ru-RU" sz="2000" b="0" i="0" dirty="0">
                <a:solidFill>
                  <a:schemeClr val="tx1"/>
                </a:solidFill>
                <a:effectLst/>
                <a:latin typeface="Times New Roman" panose="02020603050405020304" pitchFamily="18" charset="0"/>
                <a:cs typeface="Times New Roman" panose="02020603050405020304" pitchFamily="18" charset="0"/>
              </a:rPr>
              <a:t>. Эти традиции незаметны для постороннего взгляда, но они играют большую роль в становлении коллектива класса,  способствуют сплочению классных коллективов, исключают разобщенность учащихся, а также воспитывают чувство гордости за свой коллектив, веру в его силы, уважение к общественному мнению. Они незаменимы, их можно назвать традициями основ уклада школы, традициями микроклимата</a:t>
            </a:r>
            <a:r>
              <a:rPr lang="ru-RU" sz="2000" b="0" i="0" dirty="0">
                <a:solidFill>
                  <a:srgbClr val="181818"/>
                </a:solidFill>
                <a:effectLst/>
                <a:latin typeface="Times New Roman" panose="02020603050405020304" pitchFamily="18" charset="0"/>
                <a:cs typeface="Times New Roman" panose="02020603050405020304" pitchFamily="18" charset="0"/>
              </a:rPr>
              <a:t>. </a:t>
            </a:r>
            <a:endParaRPr lang="en-US" sz="2000" b="0" i="0" dirty="0">
              <a:solidFill>
                <a:srgbClr val="181818"/>
              </a:solidFill>
              <a:effectLst/>
              <a:latin typeface="Times New Roman" panose="02020603050405020304" pitchFamily="18" charset="0"/>
              <a:cs typeface="Times New Roman" panose="02020603050405020304" pitchFamily="18" charset="0"/>
            </a:endParaRPr>
          </a:p>
          <a:p>
            <a:endParaRPr lang="ru-RU" sz="1800" dirty="0"/>
          </a:p>
        </p:txBody>
      </p:sp>
    </p:spTree>
    <p:extLst>
      <p:ext uri="{BB962C8B-B14F-4D97-AF65-F5344CB8AC3E}">
        <p14:creationId xmlns:p14="http://schemas.microsoft.com/office/powerpoint/2010/main" val="69447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0138" y="247159"/>
            <a:ext cx="6048672" cy="1179105"/>
          </a:xfrm>
        </p:spPr>
        <p:txBody>
          <a:bodyPr/>
          <a:lstStyle/>
          <a:p>
            <a:pPr algn="ctr"/>
            <a:r>
              <a:rPr lang="ru-RU" sz="3200" b="1" dirty="0">
                <a:ln w="11430"/>
                <a:solidFill>
                  <a:srgbClr val="660033"/>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Принципы формирования традиций в классе</a:t>
            </a:r>
            <a:endParaRPr lang="ru-RU" sz="3200" dirty="0">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428596" y="1340768"/>
            <a:ext cx="7311756" cy="4680520"/>
          </a:xfrm>
        </p:spPr>
        <p:txBody>
          <a:bodyPr>
            <a:normAutofit fontScale="92500" lnSpcReduction="10000"/>
          </a:bodyPr>
          <a:lstStyle/>
          <a:p>
            <a:pPr algn="l"/>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Безусловное принятие каждого ученика, его сильных и слабых сторон.</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Беспристрастность  и объективность в оценке поступков учащихся. Умение огорчаться и радоваться вместе с учащимися.</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Терпение и терпимость в достижении цели педагогического воздействия.</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Умение педагогом признавать свою неправоту, ошибки, попросить прощения, если были неправы, умение творить добро, несмотря ни на что.</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Использование чувства юмора как методического средства в работе с учащимися.</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Исключение значимости своего настроения в общении с детьми</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-Снисходительность</a:t>
            </a:r>
          </a:p>
          <a:p>
            <a:pPr marL="285750" indent="-285750" algn="l">
              <a:buFontTx/>
              <a:buChar char="-"/>
            </a:pPr>
            <a:r>
              <a:rPr lang="ru-RU" sz="2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обижаться на детей, не проявлять агрессию, прощать </a:t>
            </a:r>
          </a:p>
          <a:p>
            <a:pPr marL="285750" indent="-285750" algn="l">
              <a:buFontTx/>
              <a:buChar char="-"/>
            </a:pP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5377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Моя работа как классного руководителя</a:t>
            </a:r>
          </a:p>
        </p:txBody>
      </p:sp>
      <p:sp>
        <p:nvSpPr>
          <p:cNvPr id="3" name="Объект 2"/>
          <p:cNvSpPr>
            <a:spLocks noGrp="1"/>
          </p:cNvSpPr>
          <p:nvPr>
            <p:ph idx="1"/>
          </p:nvPr>
        </p:nvSpPr>
        <p:spPr>
          <a:xfrm>
            <a:off x="609598" y="2160590"/>
            <a:ext cx="7346777" cy="4148730"/>
          </a:xfrm>
        </p:spPr>
        <p:txBody>
          <a:bodyPr>
            <a:normAutofit fontScale="92500" lnSpcReduction="10000"/>
          </a:bodyPr>
          <a:lstStyle/>
          <a:p>
            <a:r>
              <a:rPr lang="ru-RU" sz="1900" dirty="0">
                <a:latin typeface="Times New Roman" panose="02020603050405020304" pitchFamily="18" charset="0"/>
                <a:cs typeface="Times New Roman" panose="02020603050405020304" pitchFamily="18" charset="0"/>
              </a:rPr>
              <a:t>Основой моей работы как классного руководителя является воспитательная система. В своей работе применяю системно-</a:t>
            </a:r>
            <a:r>
              <a:rPr lang="ru-RU" sz="1900" dirty="0" err="1">
                <a:latin typeface="Times New Roman" panose="02020603050405020304" pitchFamily="18" charset="0"/>
                <a:cs typeface="Times New Roman" panose="02020603050405020304" pitchFamily="18" charset="0"/>
              </a:rPr>
              <a:t>деятельностный</a:t>
            </a:r>
            <a:r>
              <a:rPr lang="ru-RU" sz="1900" dirty="0">
                <a:latin typeface="Times New Roman" panose="02020603050405020304" pitchFamily="18" charset="0"/>
                <a:cs typeface="Times New Roman" panose="02020603050405020304" pitchFamily="18" charset="0"/>
              </a:rPr>
              <a:t> подход. </a:t>
            </a:r>
          </a:p>
          <a:p>
            <a:r>
              <a:rPr lang="ru-RU" sz="1900" dirty="0">
                <a:latin typeface="Times New Roman" panose="02020603050405020304" pitchFamily="18" charset="0"/>
                <a:cs typeface="Times New Roman" panose="02020603050405020304" pitchFamily="18" charset="0"/>
              </a:rPr>
              <a:t>Являюсь классным руководителем в 4 Б и Г классах, но в большей степени как классный руководитель успела проявить себя в работе с 4 Б классом. Классным руководителем этого класса я являюсь 1 год. Когда я взяла класс передо мной встал вопрос: Как сделать так, чтобы они меня приняли, чтобы мы поняли друг друга» . Перед собой я поставила ряд задач:</a:t>
            </a:r>
          </a:p>
          <a:p>
            <a:r>
              <a:rPr lang="ru-RU" sz="1900" dirty="0">
                <a:latin typeface="Times New Roman" panose="02020603050405020304" pitchFamily="18" charset="0"/>
                <a:cs typeface="Times New Roman" panose="02020603050405020304" pitchFamily="18" charset="0"/>
              </a:rPr>
              <a:t>1.Формирование дружного, сплоченного, творческого классного коллектива.</a:t>
            </a:r>
          </a:p>
          <a:p>
            <a:r>
              <a:rPr lang="ru-RU" sz="1900" dirty="0">
                <a:latin typeface="Times New Roman" panose="02020603050405020304" pitchFamily="18" charset="0"/>
                <a:cs typeface="Times New Roman" panose="02020603050405020304" pitchFamily="18" charset="0"/>
              </a:rPr>
              <a:t>2. Формирование нравственно- </a:t>
            </a:r>
            <a:r>
              <a:rPr lang="ru-RU" sz="1900" dirty="0" err="1">
                <a:latin typeface="Times New Roman" panose="02020603050405020304" pitchFamily="18" charset="0"/>
                <a:cs typeface="Times New Roman" panose="02020603050405020304" pitchFamily="18" charset="0"/>
              </a:rPr>
              <a:t>ценостных</a:t>
            </a:r>
            <a:r>
              <a:rPr lang="ru-RU" sz="1900" dirty="0">
                <a:latin typeface="Times New Roman" panose="02020603050405020304" pitchFamily="18" charset="0"/>
                <a:cs typeface="Times New Roman" panose="02020603050405020304" pitchFamily="18" charset="0"/>
              </a:rPr>
              <a:t> взглядов учащихся.</a:t>
            </a:r>
          </a:p>
          <a:p>
            <a:r>
              <a:rPr lang="ru-RU" sz="1900" dirty="0">
                <a:latin typeface="Times New Roman" panose="02020603050405020304" pitchFamily="18" charset="0"/>
                <a:cs typeface="Times New Roman" panose="02020603050405020304" pitchFamily="18" charset="0"/>
              </a:rPr>
              <a:t>3. Организация видов деятельности, которые помогли бы </a:t>
            </a:r>
            <a:r>
              <a:rPr lang="ru-RU" sz="1900" dirty="0" err="1">
                <a:latin typeface="Times New Roman" panose="02020603050405020304" pitchFamily="18" charset="0"/>
                <a:cs typeface="Times New Roman" panose="02020603050405020304" pitchFamily="18" charset="0"/>
              </a:rPr>
              <a:t>расскрыться</a:t>
            </a:r>
            <a:r>
              <a:rPr lang="ru-RU" sz="1900" dirty="0">
                <a:latin typeface="Times New Roman" panose="02020603050405020304" pitchFamily="18" charset="0"/>
                <a:cs typeface="Times New Roman" panose="02020603050405020304" pitchFamily="18" charset="0"/>
              </a:rPr>
              <a:t> индивидуальным качествам учащихся в моем классе</a:t>
            </a:r>
            <a:r>
              <a:rPr lang="ru-RU" dirty="0"/>
              <a:t>.</a:t>
            </a:r>
          </a:p>
        </p:txBody>
      </p:sp>
    </p:spTree>
    <p:extLst>
      <p:ext uri="{BB962C8B-B14F-4D97-AF65-F5344CB8AC3E}">
        <p14:creationId xmlns:p14="http://schemas.microsoft.com/office/powerpoint/2010/main" val="219540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Наш класс</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68760"/>
            <a:ext cx="9144000" cy="5472608"/>
          </a:xfrm>
        </p:spPr>
      </p:pic>
    </p:spTree>
    <p:extLst>
      <p:ext uri="{BB962C8B-B14F-4D97-AF65-F5344CB8AC3E}">
        <p14:creationId xmlns:p14="http://schemas.microsoft.com/office/powerpoint/2010/main" val="886653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8" y="260648"/>
            <a:ext cx="6698705" cy="5780715"/>
          </a:xfrm>
        </p:spPr>
        <p:txBody>
          <a:bodyPr>
            <a:normAutofit/>
          </a:bodyPr>
          <a:lstStyle/>
          <a:p>
            <a:r>
              <a:rPr lang="ru-RU" sz="2000" dirty="0">
                <a:latin typeface="Times New Roman" panose="02020603050405020304" pitchFamily="18" charset="0"/>
                <a:cs typeface="Times New Roman" panose="02020603050405020304" pitchFamily="18" charset="0"/>
              </a:rPr>
              <a:t>Для сплочения коллектива был проведен классный час в игровой форме </a:t>
            </a:r>
            <a:r>
              <a:rPr lang="ru-RU" sz="2000" dirty="0">
                <a:solidFill>
                  <a:srgbClr val="FF0000"/>
                </a:solidFill>
                <a:latin typeface="Times New Roman" panose="02020603050405020304" pitchFamily="18" charset="0"/>
                <a:cs typeface="Times New Roman" panose="02020603050405020304" pitchFamily="18" charset="0"/>
              </a:rPr>
              <a:t>«Я люблю». </a:t>
            </a:r>
            <a:r>
              <a:rPr lang="ru-RU" sz="2000" dirty="0">
                <a:solidFill>
                  <a:schemeClr val="tx1"/>
                </a:solidFill>
                <a:latin typeface="Times New Roman" panose="02020603050405020304" pitchFamily="18" charset="0"/>
                <a:cs typeface="Times New Roman" panose="02020603050405020304" pitchFamily="18" charset="0"/>
              </a:rPr>
              <a:t>Дети рассказывали о себе, что их привлекает, чем любят заниматься, какие качества они ценят в людях . Я тоже рассказала о себе. На классном часе  мы договорились, что наш класс – это маленькое государство. Все мы граждане это государства и должны участвовать в управлении им. Выбрали актив класса , разработали правила, законы класса и обещали их выполнять. Также договорились, что в нашем классе будут традиции. Ребятам было предложено принять участие в разработке традиций класса.</a:t>
            </a:r>
          </a:p>
          <a:p>
            <a:r>
              <a:rPr lang="ru-RU" sz="2000" dirty="0">
                <a:solidFill>
                  <a:schemeClr val="tx1"/>
                </a:solidFill>
                <a:latin typeface="Times New Roman" panose="02020603050405020304" pitchFamily="18" charset="0"/>
                <a:cs typeface="Times New Roman" panose="02020603050405020304" pitchFamily="18" charset="0"/>
              </a:rPr>
              <a:t>Далее работы была продолжена, были подключены родители и совместными усилиями составлен классный уголок . Работу можно доделать, разработав символику класса .</a:t>
            </a:r>
          </a:p>
          <a:p>
            <a:endParaRPr lang="ru-RU" dirty="0">
              <a:solidFill>
                <a:srgbClr val="FF0000"/>
              </a:solidFill>
            </a:endParaRPr>
          </a:p>
        </p:txBody>
      </p:sp>
    </p:spTree>
    <p:extLst>
      <p:ext uri="{BB962C8B-B14F-4D97-AF65-F5344CB8AC3E}">
        <p14:creationId xmlns:p14="http://schemas.microsoft.com/office/powerpoint/2010/main" val="475524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Классный уголок</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2586" y="1484784"/>
            <a:ext cx="3826618" cy="5373216"/>
          </a:xfrm>
        </p:spPr>
      </p:pic>
      <p:sp>
        <p:nvSpPr>
          <p:cNvPr id="4" name="Объект 3"/>
          <p:cNvSpPr>
            <a:spLocks noGrp="1"/>
          </p:cNvSpPr>
          <p:nvPr>
            <p:ph sz="half" idx="2"/>
          </p:nvPr>
        </p:nvSpPr>
        <p:spPr>
          <a:xfrm>
            <a:off x="3869204" y="1484784"/>
            <a:ext cx="3655124" cy="5373216"/>
          </a:xfrm>
        </p:spPr>
        <p:txBody>
          <a:bodyPr>
            <a:normAutofit lnSpcReduction="10000"/>
          </a:bodyPr>
          <a:lstStyle/>
          <a:p>
            <a:r>
              <a:rPr lang="ru-RU" dirty="0">
                <a:solidFill>
                  <a:srgbClr val="C00000"/>
                </a:solidFill>
              </a:rPr>
              <a:t>Законы класса:</a:t>
            </a:r>
          </a:p>
          <a:p>
            <a:pPr lvl="1">
              <a:buFont typeface="Arial" panose="020B0604020202020204" pitchFamily="34" charset="0"/>
              <a:buChar char="•"/>
            </a:pPr>
            <a:r>
              <a:rPr lang="ru-RU" sz="1800" dirty="0">
                <a:solidFill>
                  <a:srgbClr val="000000"/>
                </a:solidFill>
                <a:latin typeface="PT Sans" panose="020B0503020203020204" pitchFamily="34" charset="-52"/>
              </a:rPr>
              <a:t>Каждый человек имеет право на ошибку и её исправление.</a:t>
            </a:r>
          </a:p>
          <a:p>
            <a:pPr lvl="1">
              <a:buFont typeface="Arial" panose="020B0604020202020204" pitchFamily="34" charset="0"/>
              <a:buChar char="•"/>
            </a:pPr>
            <a:r>
              <a:rPr lang="ru-RU" sz="1800" dirty="0">
                <a:solidFill>
                  <a:srgbClr val="000000"/>
                </a:solidFill>
                <a:latin typeface="PT Sans" panose="020B0503020203020204" pitchFamily="34" charset="-52"/>
              </a:rPr>
              <a:t>Человек не имеет право унижать, оскорблять и обижать другого человека.</a:t>
            </a:r>
          </a:p>
          <a:p>
            <a:pPr lvl="1">
              <a:buFont typeface="Arial" panose="020B0604020202020204" pitchFamily="34" charset="0"/>
              <a:buChar char="•"/>
            </a:pPr>
            <a:r>
              <a:rPr lang="ru-RU" sz="1800" dirty="0">
                <a:solidFill>
                  <a:srgbClr val="000000"/>
                </a:solidFill>
                <a:latin typeface="PT Sans" panose="020B0503020203020204" pitchFamily="34" charset="-52"/>
              </a:rPr>
              <a:t>Человек должен научиться признавать свою неправоту и отстаивать своё мнение.</a:t>
            </a:r>
          </a:p>
          <a:p>
            <a:pPr lvl="1">
              <a:buFont typeface="Arial" panose="020B0604020202020204" pitchFamily="34" charset="0"/>
              <a:buChar char="•"/>
            </a:pPr>
            <a:r>
              <a:rPr lang="ru-RU" sz="1800" dirty="0">
                <a:solidFill>
                  <a:srgbClr val="000000"/>
                </a:solidFill>
                <a:latin typeface="PT Sans" panose="020B0503020203020204" pitchFamily="34" charset="-52"/>
              </a:rPr>
              <a:t>Человек должен учиться дружить и иметь друзей.</a:t>
            </a:r>
          </a:p>
          <a:p>
            <a:pPr lvl="1">
              <a:buFont typeface="Arial" panose="020B0604020202020204" pitchFamily="34" charset="0"/>
              <a:buChar char="•"/>
            </a:pPr>
            <a:r>
              <a:rPr lang="ru-RU" sz="1800" dirty="0">
                <a:solidFill>
                  <a:srgbClr val="000000"/>
                </a:solidFill>
                <a:latin typeface="PT Sans" panose="020B0503020203020204" pitchFamily="34" charset="-52"/>
              </a:rPr>
              <a:t>Человек должен уметь помогать другому человеку и не бояться просить помощи.</a:t>
            </a:r>
          </a:p>
          <a:p>
            <a:endParaRPr lang="ru-RU" dirty="0"/>
          </a:p>
        </p:txBody>
      </p:sp>
    </p:spTree>
    <p:extLst>
      <p:ext uri="{BB962C8B-B14F-4D97-AF65-F5344CB8AC3E}">
        <p14:creationId xmlns:p14="http://schemas.microsoft.com/office/powerpoint/2010/main" val="58024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599" y="404664"/>
            <a:ext cx="6347714" cy="5636699"/>
          </a:xfrm>
        </p:spPr>
        <p:txBody>
          <a:bodyPr>
            <a:normAutofit/>
          </a:bodyPr>
          <a:lstStyle/>
          <a:p>
            <a:r>
              <a:rPr lang="ru-RU" sz="2000" dirty="0"/>
              <a:t>Классный руководитель- главное звено в воспитании детей в современной школе. Он сотрудничает с семьей, социальным педагогом, психологом, учителями предметниками, обеспечивает социальную среду ребенка. Каждый класс индивидуален, приходится изучать его, находить подход к каждому ученику и формировать дружный коллектив. Работа по формированию сплоченного коллектива должна проводиться последовательно и целенаправленно. На  помощь классному руководителю в создании дружного, сплоченного, продуктивно работающего коллектива приходят традиции. На всех стадиях развития коллектива возникают, крепнут и сплачивают коллектив большие и малые традиции</a:t>
            </a:r>
            <a:r>
              <a:rPr lang="ru-RU" dirty="0"/>
              <a:t>.</a:t>
            </a:r>
          </a:p>
        </p:txBody>
      </p:sp>
    </p:spTree>
    <p:extLst>
      <p:ext uri="{BB962C8B-B14F-4D97-AF65-F5344CB8AC3E}">
        <p14:creationId xmlns:p14="http://schemas.microsoft.com/office/powerpoint/2010/main" val="165695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Критерии формирования традиций 4 Б класса</a:t>
            </a:r>
          </a:p>
        </p:txBody>
      </p:sp>
      <p:sp>
        <p:nvSpPr>
          <p:cNvPr id="3" name="Объект 2"/>
          <p:cNvSpPr>
            <a:spLocks noGrp="1"/>
          </p:cNvSpPr>
          <p:nvPr>
            <p:ph idx="1"/>
          </p:nvPr>
        </p:nvSpPr>
        <p:spPr/>
        <p:txBody>
          <a:bodyPr>
            <a:normAutofit/>
          </a:bodyPr>
          <a:lstStyle/>
          <a:p>
            <a:r>
              <a:rPr lang="ru-RU" sz="2000" dirty="0"/>
              <a:t>Традиции нашего класса делятся на большие и малые.</a:t>
            </a:r>
          </a:p>
          <a:p>
            <a:r>
              <a:rPr lang="ru-RU" sz="2000" dirty="0"/>
              <a:t>Большие традиции – общешкольные традиции</a:t>
            </a:r>
          </a:p>
          <a:p>
            <a:r>
              <a:rPr lang="ru-RU" sz="2000" dirty="0"/>
              <a:t>Малые - те, которые были предложены учащимися и их родителями</a:t>
            </a:r>
          </a:p>
          <a:p>
            <a:r>
              <a:rPr lang="ru-RU" sz="2000" dirty="0"/>
              <a:t>В итоге вышло так, что некоторые традиции стали одновременно и малыми и большими.</a:t>
            </a:r>
          </a:p>
        </p:txBody>
      </p:sp>
    </p:spTree>
    <p:extLst>
      <p:ext uri="{BB962C8B-B14F-4D97-AF65-F5344CB8AC3E}">
        <p14:creationId xmlns:p14="http://schemas.microsoft.com/office/powerpoint/2010/main" val="13850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116632"/>
            <a:ext cx="4968552" cy="837875"/>
          </a:xfrm>
        </p:spPr>
        <p:txBody>
          <a:bodyPr>
            <a:normAutofit fontScale="90000"/>
          </a:bodyPr>
          <a:lstStyle/>
          <a:p>
            <a:r>
              <a:rPr lang="ru-RU" b="1" dirty="0">
                <a:ln w="11430"/>
                <a:solidFill>
                  <a:srgbClr val="660033"/>
                </a:solidFill>
                <a:effectLst>
                  <a:outerShdw blurRad="50800" dist="39000" dir="5460000" algn="tl">
                    <a:srgbClr val="000000">
                      <a:alpha val="38000"/>
                    </a:srgbClr>
                  </a:outerShdw>
                </a:effectLst>
              </a:rPr>
              <a:t>Наши традиции</a:t>
            </a:r>
            <a:endParaRPr lang="ru-RU" dirty="0"/>
          </a:p>
        </p:txBody>
      </p:sp>
      <p:sp>
        <p:nvSpPr>
          <p:cNvPr id="4" name="Подзаголовок 3"/>
          <p:cNvSpPr>
            <a:spLocks noGrp="1"/>
          </p:cNvSpPr>
          <p:nvPr>
            <p:ph type="subTitle" idx="1"/>
          </p:nvPr>
        </p:nvSpPr>
        <p:spPr>
          <a:xfrm>
            <a:off x="428596" y="1071546"/>
            <a:ext cx="8429684" cy="4949742"/>
          </a:xfrm>
        </p:spPr>
        <p:txBody>
          <a:bodyPr>
            <a:normAutofit lnSpcReduction="10000"/>
          </a:bodyPr>
          <a:lstStyle/>
          <a:p>
            <a:pPr algn="l"/>
            <a:r>
              <a:rPr lang="ru-RU" sz="1800" dirty="0">
                <a:solidFill>
                  <a:schemeClr val="tx1"/>
                </a:solidFill>
                <a:effectLst>
                  <a:outerShdw blurRad="38100" dist="38100" dir="2700000" algn="tl">
                    <a:srgbClr val="000000">
                      <a:alpha val="43137"/>
                    </a:srgbClr>
                  </a:outerShdw>
                </a:effectLst>
              </a:rPr>
              <a:t>-Приветствие учителей и одноклассников, соблюдение внутреннего распорядка школы, организация дежурства в классе, наличие школьной формы, культура общения;</a:t>
            </a:r>
          </a:p>
          <a:p>
            <a:pPr algn="l"/>
            <a:r>
              <a:rPr lang="ru-RU" sz="1800" dirty="0">
                <a:solidFill>
                  <a:schemeClr val="tx1"/>
                </a:solidFill>
                <a:effectLst>
                  <a:outerShdw blurRad="38100" dist="38100" dir="2700000" algn="tl">
                    <a:srgbClr val="000000">
                      <a:alpha val="43137"/>
                    </a:srgbClr>
                  </a:outerShdw>
                </a:effectLst>
              </a:rPr>
              <a:t>-Участие во всех общешкольных мероприятиях;</a:t>
            </a:r>
          </a:p>
          <a:p>
            <a:pPr algn="l"/>
            <a:r>
              <a:rPr lang="ru-RU" sz="1800" dirty="0">
                <a:solidFill>
                  <a:schemeClr val="accent1">
                    <a:lumMod val="75000"/>
                  </a:schemeClr>
                </a:solidFill>
                <a:effectLst>
                  <a:outerShdw blurRad="38100" dist="38100" dir="2700000" algn="tl">
                    <a:srgbClr val="000000">
                      <a:alpha val="43137"/>
                    </a:srgbClr>
                  </a:outerShdw>
                </a:effectLst>
              </a:rPr>
              <a:t>- Представление новых учащихся, помощь в адаптации ( вновь прибывшие ученики должны рассказать о себе);</a:t>
            </a:r>
          </a:p>
          <a:p>
            <a:pPr algn="l"/>
            <a:r>
              <a:rPr lang="ru-RU" sz="1800" dirty="0">
                <a:solidFill>
                  <a:schemeClr val="accent1">
                    <a:lumMod val="75000"/>
                  </a:schemeClr>
                </a:solidFill>
                <a:effectLst>
                  <a:outerShdw blurRad="38100" dist="38100" dir="2700000" algn="tl">
                    <a:srgbClr val="000000">
                      <a:alpha val="43137"/>
                    </a:srgbClr>
                  </a:outerShdw>
                </a:effectLst>
              </a:rPr>
              <a:t>- Проводы выбывающих детей с пожеланиями;</a:t>
            </a:r>
          </a:p>
          <a:p>
            <a:pPr marL="285750" indent="-285750" algn="l">
              <a:buFontTx/>
              <a:buChar char="-"/>
            </a:pPr>
            <a:r>
              <a:rPr lang="ru-RU" sz="1800" dirty="0">
                <a:solidFill>
                  <a:schemeClr val="accent1">
                    <a:lumMod val="75000"/>
                  </a:schemeClr>
                </a:solidFill>
                <a:effectLst>
                  <a:outerShdw blurRad="38100" dist="38100" dir="2700000" algn="tl">
                    <a:srgbClr val="000000">
                      <a:alpha val="43137"/>
                    </a:srgbClr>
                  </a:outerShdw>
                </a:effectLst>
              </a:rPr>
              <a:t>Традиция поздравлять именинников, заполнение учащимися дневника пожеланий, оформление классной доски, составление коллективных открыток, газет, угощения;</a:t>
            </a:r>
          </a:p>
          <a:p>
            <a:pPr marL="285750" indent="-285750" algn="l">
              <a:buFontTx/>
              <a:buChar char="-"/>
            </a:pPr>
            <a:r>
              <a:rPr lang="ru-RU" sz="1800" dirty="0">
                <a:solidFill>
                  <a:schemeClr val="accent5"/>
                </a:solidFill>
                <a:effectLst>
                  <a:outerShdw blurRad="38100" dist="38100" dir="2700000" algn="tl">
                    <a:srgbClr val="000000">
                      <a:alpha val="43137"/>
                    </a:srgbClr>
                  </a:outerShdw>
                </a:effectLst>
              </a:rPr>
              <a:t>Празднование Нового года (украшение класса, елки, привлекаются родители.</a:t>
            </a:r>
          </a:p>
          <a:p>
            <a:pPr marL="285750" indent="-285750" algn="l">
              <a:buFontTx/>
              <a:buChar char="-"/>
            </a:pPr>
            <a:r>
              <a:rPr lang="ru-RU" sz="1800" dirty="0">
                <a:solidFill>
                  <a:schemeClr val="accent5"/>
                </a:solidFill>
                <a:effectLst>
                  <a:outerShdw blurRad="38100" dist="38100" dir="2700000" algn="tl">
                    <a:srgbClr val="000000">
                      <a:alpha val="43137"/>
                    </a:srgbClr>
                  </a:outerShdw>
                </a:effectLst>
              </a:rPr>
              <a:t>Празднование  23 февраля – организация девочками поздравления мальчиков – коллективное составление поздравительного плаката и музыкального поздравления мальчиков. Мальчики готовят рассказы о защитниках отечества на выбор. </a:t>
            </a:r>
          </a:p>
          <a:p>
            <a:pPr algn="l"/>
            <a:endParaRPr lang="ru-RU" sz="1400" dirty="0">
              <a:effectLst>
                <a:outerShdw blurRad="38100" dist="38100" dir="2700000" algn="tl">
                  <a:srgbClr val="000000">
                    <a:alpha val="43137"/>
                  </a:srgbClr>
                </a:outerShdw>
              </a:effectLst>
            </a:endParaRPr>
          </a:p>
          <a:p>
            <a:endParaRPr lang="ru-RU" dirty="0"/>
          </a:p>
        </p:txBody>
      </p:sp>
    </p:spTree>
    <p:extLst>
      <p:ext uri="{BB962C8B-B14F-4D97-AF65-F5344CB8AC3E}">
        <p14:creationId xmlns:p14="http://schemas.microsoft.com/office/powerpoint/2010/main" val="2989989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7B7F31-FDEE-4990-9689-F491F0E70502}"/>
              </a:ext>
            </a:extLst>
          </p:cNvPr>
          <p:cNvSpPr txBox="1"/>
          <p:nvPr/>
        </p:nvSpPr>
        <p:spPr>
          <a:xfrm>
            <a:off x="287524" y="332656"/>
            <a:ext cx="8568952" cy="5909310"/>
          </a:xfrm>
          <a:prstGeom prst="rect">
            <a:avLst/>
          </a:prstGeom>
          <a:noFill/>
        </p:spPr>
        <p:txBody>
          <a:bodyPr wrap="square">
            <a:spAutoFit/>
          </a:bodyPr>
          <a:lstStyle/>
          <a:p>
            <a:pPr marL="285750" indent="-285750" algn="l">
              <a:buFontTx/>
              <a:buChar char="-"/>
            </a:pPr>
            <a:r>
              <a:rPr lang="ru-RU" sz="1800" dirty="0">
                <a:solidFill>
                  <a:schemeClr val="accent5"/>
                </a:solidFill>
                <a:effectLst>
                  <a:outerShdw blurRad="38100" dist="38100" dir="2700000" algn="tl">
                    <a:srgbClr val="000000">
                      <a:alpha val="43137"/>
                    </a:srgbClr>
                  </a:outerShdw>
                </a:effectLst>
              </a:rPr>
              <a:t>Празднование  8 марта– организация мальчиками  поздравления девочек – коллективное составление поздравительного плаката и музыкальное поздравление девочек. Девочки  готовят сообщения об истории праздника , о своих мамах, бабушках </a:t>
            </a:r>
            <a:r>
              <a:rPr lang="ru-RU" sz="1800" dirty="0" err="1">
                <a:solidFill>
                  <a:schemeClr val="accent5"/>
                </a:solidFill>
                <a:effectLst>
                  <a:outerShdw blurRad="38100" dist="38100" dir="2700000" algn="tl">
                    <a:srgbClr val="000000">
                      <a:alpha val="43137"/>
                    </a:srgbClr>
                  </a:outerShdw>
                </a:effectLst>
              </a:rPr>
              <a:t>и.т.д</a:t>
            </a:r>
            <a:r>
              <a:rPr lang="ru-RU" sz="1800" dirty="0">
                <a:solidFill>
                  <a:schemeClr val="accent5"/>
                </a:solidFill>
                <a:effectLst>
                  <a:outerShdw blurRad="38100" dist="38100" dir="2700000" algn="tl">
                    <a:srgbClr val="000000">
                      <a:alpha val="43137"/>
                    </a:srgbClr>
                  </a:outerShdw>
                </a:effectLst>
              </a:rPr>
              <a:t>.</a:t>
            </a:r>
          </a:p>
          <a:p>
            <a:pPr marL="285750" indent="-285750" algn="l">
              <a:buFontTx/>
              <a:buChar char="-"/>
            </a:pPr>
            <a:r>
              <a:rPr lang="ru-RU" dirty="0">
                <a:solidFill>
                  <a:schemeClr val="accent5"/>
                </a:solidFill>
                <a:effectLst>
                  <a:outerShdw blurRad="38100" dist="38100" dir="2700000" algn="tl">
                    <a:srgbClr val="000000">
                      <a:alpha val="43137"/>
                    </a:srgbClr>
                  </a:outerShdw>
                </a:effectLst>
              </a:rPr>
              <a:t>1 апреля –День юмора</a:t>
            </a:r>
            <a:endParaRPr lang="ru-RU" sz="1800" dirty="0">
              <a:solidFill>
                <a:schemeClr val="accent5"/>
              </a:solidFill>
              <a:effectLst>
                <a:outerShdw blurRad="38100" dist="38100" dir="2700000" algn="tl">
                  <a:srgbClr val="000000">
                    <a:alpha val="43137"/>
                  </a:srgbClr>
                </a:outerShdw>
              </a:effectLst>
            </a:endParaRPr>
          </a:p>
          <a:p>
            <a:pPr marL="285750" indent="-285750" algn="l">
              <a:buFontTx/>
              <a:buChar char="-"/>
            </a:pPr>
            <a:r>
              <a:rPr lang="ru-RU" dirty="0">
                <a:effectLst>
                  <a:outerShdw blurRad="38100" dist="38100" dir="2700000" algn="tl">
                    <a:srgbClr val="000000">
                      <a:alpha val="43137"/>
                    </a:srgbClr>
                  </a:outerShdw>
                </a:effectLst>
              </a:rPr>
              <a:t>Празднование Дня Победы- оформление поздравительных открыток ветеранам ВОВ</a:t>
            </a:r>
            <a:endParaRPr lang="ru-RU" sz="1800" dirty="0">
              <a:effectLst>
                <a:outerShdw blurRad="38100" dist="38100" dir="2700000" algn="tl">
                  <a:srgbClr val="000000">
                    <a:alpha val="43137"/>
                  </a:srgbClr>
                </a:outerShdw>
              </a:effectLst>
            </a:endParaRPr>
          </a:p>
          <a:p>
            <a:pPr marL="285750" indent="-285750" algn="l">
              <a:buFontTx/>
              <a:buChar char="-"/>
            </a:pPr>
            <a:r>
              <a:rPr lang="ru-RU" sz="1800" dirty="0">
                <a:effectLst>
                  <a:outerShdw blurRad="38100" dist="38100" dir="2700000" algn="tl">
                    <a:srgbClr val="000000">
                      <a:alpha val="43137"/>
                    </a:srgbClr>
                  </a:outerShdw>
                </a:effectLst>
              </a:rPr>
              <a:t>  - </a:t>
            </a:r>
            <a:r>
              <a:rPr lang="ru-RU" sz="1800" dirty="0">
                <a:solidFill>
                  <a:schemeClr val="accent2"/>
                </a:solidFill>
                <a:effectLst>
                  <a:outerShdw blurRad="38100" dist="38100" dir="2700000" algn="tl">
                    <a:srgbClr val="000000">
                      <a:alpha val="43137"/>
                    </a:srgbClr>
                  </a:outerShdw>
                </a:effectLst>
              </a:rPr>
              <a:t>Спортивно-оздоровительные традиции – проведение зарядки на первом уроке после первого звонка, рассказы о своих спортивных достижениях;</a:t>
            </a:r>
          </a:p>
          <a:p>
            <a:pPr algn="l"/>
            <a:r>
              <a:rPr lang="ru-RU" sz="1800" dirty="0">
                <a:effectLst>
                  <a:outerShdw blurRad="38100" dist="38100" dir="2700000" algn="tl">
                    <a:srgbClr val="000000">
                      <a:alpha val="43137"/>
                    </a:srgbClr>
                  </a:outerShdw>
                </a:effectLst>
              </a:rPr>
              <a:t>- Экскурсии и написание эссе ;</a:t>
            </a:r>
          </a:p>
          <a:p>
            <a:pPr marL="285750" indent="-285750" algn="l">
              <a:buFontTx/>
              <a:buChar char="-"/>
            </a:pPr>
            <a:r>
              <a:rPr lang="ru-RU" sz="1800" dirty="0">
                <a:effectLst>
                  <a:outerShdw blurRad="38100" dist="38100" dir="2700000" algn="tl">
                    <a:srgbClr val="000000">
                      <a:alpha val="43137"/>
                    </a:srgbClr>
                  </a:outerShdw>
                </a:effectLst>
              </a:rPr>
              <a:t>Копилка личных и коллективных достижений (поздравления участников и победителей различных конкурсов, соревнований, вручение грамот за успехи в учебе.</a:t>
            </a:r>
          </a:p>
          <a:p>
            <a:pPr marL="285750" indent="-285750" algn="l">
              <a:buFontTx/>
              <a:buChar char="-"/>
            </a:pPr>
            <a:r>
              <a:rPr lang="ru-RU" dirty="0">
                <a:effectLst>
                  <a:outerShdw blurRad="38100" dist="38100" dir="2700000" algn="tl">
                    <a:srgbClr val="000000">
                      <a:alpha val="43137"/>
                    </a:srgbClr>
                  </a:outerShdw>
                </a:effectLst>
              </a:rPr>
              <a:t>Участие в сборе макулатуры</a:t>
            </a:r>
            <a:endParaRPr lang="ru-RU" sz="1800" dirty="0">
              <a:effectLst>
                <a:outerShdw blurRad="38100" dist="38100" dir="2700000" algn="tl">
                  <a:srgbClr val="000000">
                    <a:alpha val="43137"/>
                  </a:srgbClr>
                </a:outerShdw>
              </a:effectLst>
            </a:endParaRPr>
          </a:p>
          <a:p>
            <a:pPr marL="285750" indent="-285750" algn="l">
              <a:buFontTx/>
              <a:buChar char="-"/>
            </a:pPr>
            <a:r>
              <a:rPr lang="ru-RU" sz="1800" dirty="0">
                <a:effectLst>
                  <a:outerShdw blurRad="38100" dist="38100" dir="2700000" algn="tl">
                    <a:srgbClr val="000000">
                      <a:alpha val="43137"/>
                    </a:srgbClr>
                  </a:outerShdw>
                </a:effectLst>
              </a:rPr>
              <a:t>Выставка работ учащихся;</a:t>
            </a:r>
          </a:p>
          <a:p>
            <a:pPr marL="285750" indent="-285750" algn="l">
              <a:buFontTx/>
              <a:buChar char="-"/>
            </a:pPr>
            <a:r>
              <a:rPr lang="ru-RU" sz="1800" dirty="0">
                <a:solidFill>
                  <a:schemeClr val="accent2"/>
                </a:solidFill>
                <a:effectLst>
                  <a:outerShdw blurRad="38100" dist="38100" dir="2700000" algn="tl">
                    <a:srgbClr val="000000">
                      <a:alpha val="43137"/>
                    </a:srgbClr>
                  </a:outerShdw>
                </a:effectLst>
              </a:rPr>
              <a:t>Шефство над отстающими по учебе ( прикрепить отстающего ученика к хорошо успевающему по учебе)</a:t>
            </a:r>
          </a:p>
          <a:p>
            <a:pPr marL="285750" indent="-285750">
              <a:buFontTx/>
              <a:buChar char="-"/>
            </a:pPr>
            <a:r>
              <a:rPr lang="ru-RU" sz="1800" dirty="0">
                <a:effectLst>
                  <a:outerShdw blurRad="38100" dist="38100" dir="2700000" algn="tl">
                    <a:srgbClr val="000000">
                      <a:alpha val="43137"/>
                    </a:srgbClr>
                  </a:outerShdw>
                </a:effectLst>
              </a:rPr>
              <a:t>Презентация достижений родителям (в конце уч. года).  </a:t>
            </a:r>
          </a:p>
          <a:p>
            <a:pPr marL="285750" indent="-285750" algn="l">
              <a:buFontTx/>
              <a:buChar char="-"/>
            </a:pPr>
            <a:r>
              <a:rPr lang="ru-RU" sz="1800" dirty="0">
                <a:effectLst>
                  <a:outerShdw blurRad="38100" dist="38100" dir="2700000" algn="tl">
                    <a:srgbClr val="000000">
                      <a:alpha val="43137"/>
                    </a:srgbClr>
                  </a:outerShdw>
                </a:effectLst>
              </a:rPr>
              <a:t>Празднование окончания учебного года</a:t>
            </a:r>
          </a:p>
          <a:p>
            <a:pPr marL="285750" indent="-285750" algn="l">
              <a:buFontTx/>
              <a:buChar char="-"/>
            </a:pPr>
            <a:r>
              <a:rPr lang="ru-RU" dirty="0">
                <a:effectLst>
                  <a:outerShdw blurRad="38100" dist="38100" dir="2700000" algn="tl">
                    <a:srgbClr val="000000">
                      <a:alpha val="43137"/>
                    </a:srgbClr>
                  </a:outerShdw>
                </a:effectLst>
              </a:rPr>
              <a:t>Традиционное мероприятие «До свидания, начальная школа»</a:t>
            </a:r>
            <a:endParaRPr lang="ru-RU" sz="1800" dirty="0">
              <a:effectLst>
                <a:outerShdw blurRad="38100" dist="38100" dir="2700000" algn="tl">
                  <a:srgbClr val="000000">
                    <a:alpha val="43137"/>
                  </a:srgbClr>
                </a:outerShdw>
              </a:effectLst>
            </a:endParaRPr>
          </a:p>
          <a:p>
            <a:pPr marL="285750" indent="-285750" algn="l">
              <a:buFontTx/>
              <a:buChar char="-"/>
            </a:pPr>
            <a:endParaRPr lang="ru-RU"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8588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latin typeface="Times New Roman" panose="02020603050405020304" pitchFamily="18" charset="0"/>
                <a:cs typeface="Times New Roman" panose="02020603050405020304" pitchFamily="18" charset="0"/>
              </a:rPr>
              <a:t>Дети активно принимают участие в общешкольных мероприятиях, в конкурсах чтецов, рисунков, олимпиадах,   праздничных мероприятиях, занимают призовые места. Активное участие принимают и родители.</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0" y="2178960"/>
            <a:ext cx="3087688" cy="384469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68738" y="3223105"/>
            <a:ext cx="3089275" cy="1756402"/>
          </a:xfrm>
        </p:spPr>
      </p:pic>
    </p:spTree>
    <p:extLst>
      <p:ext uri="{BB962C8B-B14F-4D97-AF65-F5344CB8AC3E}">
        <p14:creationId xmlns:p14="http://schemas.microsoft.com/office/powerpoint/2010/main" val="2394207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effectLst>
                  <a:outerShdw blurRad="38100" dist="38100" dir="2700000" algn="tl">
                    <a:srgbClr val="000000">
                      <a:alpha val="43137"/>
                    </a:srgbClr>
                  </a:outerShdw>
                </a:effectLst>
              </a:rPr>
              <a:t>- </a:t>
            </a:r>
            <a:r>
              <a:rPr lang="ru-RU" dirty="0">
                <a:solidFill>
                  <a:schemeClr val="accent2"/>
                </a:solidFill>
                <a:effectLst>
                  <a:outerShdw blurRad="38100" dist="38100" dir="2700000" algn="tl">
                    <a:srgbClr val="000000">
                      <a:alpha val="43137"/>
                    </a:srgbClr>
                  </a:outerShdw>
                </a:effectLst>
              </a:rPr>
              <a:t>Спортивно-оздоровительные мероприятия</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504" y="1930400"/>
            <a:ext cx="3960440" cy="4666952"/>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68738" y="2284697"/>
            <a:ext cx="3089275" cy="3633219"/>
          </a:xfrm>
        </p:spPr>
      </p:pic>
    </p:spTree>
    <p:extLst>
      <p:ext uri="{BB962C8B-B14F-4D97-AF65-F5344CB8AC3E}">
        <p14:creationId xmlns:p14="http://schemas.microsoft.com/office/powerpoint/2010/main" val="3601952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a:effectLst>
                  <a:outerShdw blurRad="38100" dist="38100" dir="2700000" algn="tl">
                    <a:srgbClr val="000000">
                      <a:alpha val="43137"/>
                    </a:srgbClr>
                  </a:outerShdw>
                </a:effectLst>
              </a:rPr>
              <a:t>С целью духовно-нравственного и гражданско- патриотического и эстетического воспитания </a:t>
            </a:r>
            <a:r>
              <a:rPr lang="ru-RU" sz="2000" dirty="0" err="1">
                <a:effectLst>
                  <a:outerShdw blurRad="38100" dist="38100" dir="2700000" algn="tl">
                    <a:srgbClr val="000000">
                      <a:alpha val="43137"/>
                    </a:srgbClr>
                  </a:outerShdw>
                </a:effectLst>
              </a:rPr>
              <a:t>огранизуются</a:t>
            </a:r>
            <a:r>
              <a:rPr lang="ru-RU" sz="2000" dirty="0">
                <a:effectLst>
                  <a:outerShdw blurRad="38100" dist="38100" dir="2700000" algn="tl">
                    <a:srgbClr val="000000">
                      <a:alpha val="43137"/>
                    </a:srgbClr>
                  </a:outerShdw>
                </a:effectLst>
              </a:rPr>
              <a:t> :</a:t>
            </a:r>
            <a:br>
              <a:rPr lang="ru-RU" sz="2000" dirty="0">
                <a:effectLst>
                  <a:outerShdw blurRad="38100" dist="38100" dir="2700000" algn="tl">
                    <a:srgbClr val="000000">
                      <a:alpha val="43137"/>
                    </a:srgbClr>
                  </a:outerShdw>
                </a:effectLst>
              </a:rPr>
            </a:br>
            <a:r>
              <a:rPr lang="ru-RU" sz="2000" dirty="0">
                <a:effectLst>
                  <a:outerShdw blurRad="38100" dist="38100" dir="2700000" algn="tl">
                    <a:srgbClr val="000000">
                      <a:alpha val="43137"/>
                    </a:srgbClr>
                  </a:outerShdw>
                </a:effectLst>
              </a:rPr>
              <a:t>Экскурсии</a:t>
            </a:r>
            <a:br>
              <a:rPr lang="ru-RU" sz="2000" dirty="0">
                <a:effectLst>
                  <a:outerShdw blurRad="38100" dist="38100" dir="2700000" algn="tl">
                    <a:srgbClr val="000000">
                      <a:alpha val="43137"/>
                    </a:srgbClr>
                  </a:outerShdw>
                </a:effectLst>
              </a:rPr>
            </a:br>
            <a:endParaRPr lang="ru-RU" sz="2000" dirty="0"/>
          </a:p>
        </p:txBody>
      </p:sp>
      <p:sp>
        <p:nvSpPr>
          <p:cNvPr id="3" name="Текст 2"/>
          <p:cNvSpPr>
            <a:spLocks noGrp="1"/>
          </p:cNvSpPr>
          <p:nvPr>
            <p:ph type="body" idx="1"/>
          </p:nvPr>
        </p:nvSpPr>
        <p:spPr>
          <a:xfrm>
            <a:off x="696166" y="1796044"/>
            <a:ext cx="7202761" cy="480510"/>
          </a:xfrm>
        </p:spPr>
        <p:txBody>
          <a:bodyPr/>
          <a:lstStyle/>
          <a:p>
            <a:r>
              <a:rPr lang="ru-RU" sz="1800" dirty="0"/>
              <a:t>Фабрика елочных игрушек «Ёлочка» г. Клин</a:t>
            </a:r>
          </a:p>
        </p:txBody>
      </p:sp>
      <p:pic>
        <p:nvPicPr>
          <p:cNvPr id="16" name="Объект 1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15591" y="2736850"/>
            <a:ext cx="2478881" cy="3305175"/>
          </a:xfrm>
        </p:spPr>
      </p:pic>
      <p:sp>
        <p:nvSpPr>
          <p:cNvPr id="18" name="Объект 17"/>
          <p:cNvSpPr>
            <a:spLocks noGrp="1"/>
          </p:cNvSpPr>
          <p:nvPr>
            <p:ph sz="quarter" idx="4"/>
          </p:nvPr>
        </p:nvSpPr>
        <p:spPr>
          <a:xfrm>
            <a:off x="3866640" y="2564904"/>
            <a:ext cx="3090672" cy="3476459"/>
          </a:xfrm>
        </p:spPr>
        <p:txBody>
          <a:bodyPr/>
          <a:lstStyle/>
          <a:p>
            <a:endParaRPr lang="ru-RU" dirty="0"/>
          </a:p>
        </p:txBody>
      </p:sp>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420889"/>
            <a:ext cx="4355976" cy="4424536"/>
          </a:xfrm>
          <a:prstGeom prst="rect">
            <a:avLst/>
          </a:prstGeom>
        </p:spPr>
      </p:pic>
    </p:spTree>
    <p:extLst>
      <p:ext uri="{BB962C8B-B14F-4D97-AF65-F5344CB8AC3E}">
        <p14:creationId xmlns:p14="http://schemas.microsoft.com/office/powerpoint/2010/main" val="108367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6591"/>
            <a:ext cx="3744416" cy="415567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68503"/>
            <a:ext cx="4427984" cy="5157192"/>
          </a:xfrm>
          <a:prstGeom prst="rect">
            <a:avLst/>
          </a:prstGeom>
        </p:spPr>
      </p:pic>
      <p:sp>
        <p:nvSpPr>
          <p:cNvPr id="5" name="TextBox 4"/>
          <p:cNvSpPr txBox="1"/>
          <p:nvPr/>
        </p:nvSpPr>
        <p:spPr>
          <a:xfrm>
            <a:off x="179512" y="620688"/>
            <a:ext cx="4248472" cy="646331"/>
          </a:xfrm>
          <a:prstGeom prst="rect">
            <a:avLst/>
          </a:prstGeom>
          <a:noFill/>
        </p:spPr>
        <p:txBody>
          <a:bodyPr wrap="square" rtlCol="0">
            <a:spAutoFit/>
          </a:bodyPr>
          <a:lstStyle/>
          <a:p>
            <a:r>
              <a:rPr lang="ru-RU" dirty="0"/>
              <a:t>Экскурсия в город Гжель (Синь России)</a:t>
            </a:r>
          </a:p>
        </p:txBody>
      </p:sp>
    </p:spTree>
    <p:extLst>
      <p:ext uri="{BB962C8B-B14F-4D97-AF65-F5344CB8AC3E}">
        <p14:creationId xmlns:p14="http://schemas.microsoft.com/office/powerpoint/2010/main" val="2072809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32656"/>
            <a:ext cx="2999382" cy="877664"/>
          </a:xfrm>
        </p:spPr>
        <p:txBody>
          <a:bodyPr>
            <a:normAutofit/>
          </a:bodyPr>
          <a:lstStyle/>
          <a:p>
            <a:r>
              <a:rPr lang="ru-RU" sz="1800" dirty="0"/>
              <a:t>Музей Русской матрешки г. Сергиев </a:t>
            </a:r>
            <a:r>
              <a:rPr lang="ru-RU" sz="1800" dirty="0" err="1"/>
              <a:t>Пасад</a:t>
            </a:r>
            <a:endParaRPr lang="ru-RU" sz="18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2160588"/>
            <a:ext cx="4211959" cy="4580780"/>
          </a:xfrm>
        </p:spPr>
      </p:pic>
      <p:pic>
        <p:nvPicPr>
          <p:cNvPr id="10" name="Объект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8064" y="0"/>
            <a:ext cx="3995936" cy="4293096"/>
          </a:xfrm>
        </p:spPr>
      </p:pic>
    </p:spTree>
    <p:extLst>
      <p:ext uri="{BB962C8B-B14F-4D97-AF65-F5344CB8AC3E}">
        <p14:creationId xmlns:p14="http://schemas.microsoft.com/office/powerpoint/2010/main" val="860587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09600"/>
            <a:ext cx="4682480" cy="1320800"/>
          </a:xfrm>
        </p:spPr>
        <p:txBody>
          <a:bodyPr>
            <a:normAutofit/>
          </a:bodyPr>
          <a:lstStyle/>
          <a:p>
            <a:r>
              <a:rPr lang="ru-RU" sz="2800" dirty="0"/>
              <a:t>Участия в мероприятиях в библиотеке и ДК «Восход»</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930400"/>
            <a:ext cx="3087688" cy="231576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528" y="4408488"/>
            <a:ext cx="3089275" cy="2316956"/>
          </a:xfr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2420888"/>
            <a:ext cx="3059832" cy="2315766"/>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050" y="4542233"/>
            <a:ext cx="3059832" cy="231576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458" y="5628"/>
            <a:ext cx="3194541" cy="2847308"/>
          </a:xfrm>
          <a:prstGeom prst="rect">
            <a:avLst/>
          </a:prstGeom>
        </p:spPr>
      </p:pic>
    </p:spTree>
    <p:extLst>
      <p:ext uri="{BB962C8B-B14F-4D97-AF65-F5344CB8AC3E}">
        <p14:creationId xmlns:p14="http://schemas.microsoft.com/office/powerpoint/2010/main" val="804693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146668" cy="285293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831632" y="4377654"/>
            <a:ext cx="3312368" cy="248427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3459" y="5628"/>
            <a:ext cx="3412766" cy="2703292"/>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501398"/>
            <a:ext cx="3142136" cy="235660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4528" y="2409346"/>
            <a:ext cx="2404712" cy="3212976"/>
          </a:xfrm>
          <a:prstGeom prst="rect">
            <a:avLst/>
          </a:prstGeom>
        </p:spPr>
      </p:pic>
      <p:sp>
        <p:nvSpPr>
          <p:cNvPr id="7" name="TextBox 6"/>
          <p:cNvSpPr txBox="1"/>
          <p:nvPr/>
        </p:nvSpPr>
        <p:spPr>
          <a:xfrm>
            <a:off x="3142137" y="692696"/>
            <a:ext cx="2404712" cy="1477328"/>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Участие в мероприятии, </a:t>
            </a:r>
            <a:r>
              <a:rPr lang="ru-RU" dirty="0" err="1">
                <a:latin typeface="Times New Roman" panose="02020603050405020304" pitchFamily="18" charset="0"/>
                <a:cs typeface="Times New Roman" panose="02020603050405020304" pitchFamily="18" charset="0"/>
              </a:rPr>
              <a:t>повященному</a:t>
            </a:r>
            <a:r>
              <a:rPr lang="ru-RU" dirty="0">
                <a:latin typeface="Times New Roman" panose="02020603050405020304" pitchFamily="18" charset="0"/>
                <a:cs typeface="Times New Roman" panose="02020603050405020304" pitchFamily="18" charset="0"/>
              </a:rPr>
              <a:t> Дню </a:t>
            </a:r>
          </a:p>
          <a:p>
            <a:r>
              <a:rPr lang="ru-RU" dirty="0">
                <a:latin typeface="Times New Roman" panose="02020603050405020304" pitchFamily="18" charset="0"/>
                <a:cs typeface="Times New Roman" panose="02020603050405020304" pitchFamily="18" charset="0"/>
              </a:rPr>
              <a:t>народного единства. </a:t>
            </a:r>
          </a:p>
          <a:p>
            <a:r>
              <a:rPr lang="ru-RU" dirty="0">
                <a:latin typeface="Times New Roman" panose="02020603050405020304" pitchFamily="18" charset="0"/>
                <a:cs typeface="Times New Roman" panose="02020603050405020304" pitchFamily="18" charset="0"/>
              </a:rPr>
              <a:t>ДК «Восход</a:t>
            </a:r>
          </a:p>
        </p:txBody>
      </p:sp>
    </p:spTree>
    <p:extLst>
      <p:ext uri="{BB962C8B-B14F-4D97-AF65-F5344CB8AC3E}">
        <p14:creationId xmlns:p14="http://schemas.microsoft.com/office/powerpoint/2010/main" val="1342647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55D78F-AE03-46A0-8122-5F3211060BB2}"/>
              </a:ext>
            </a:extLst>
          </p:cNvPr>
          <p:cNvSpPr>
            <a:spLocks noGrp="1"/>
          </p:cNvSpPr>
          <p:nvPr>
            <p:ph type="title"/>
          </p:nvPr>
        </p:nvSpPr>
        <p:spPr>
          <a:xfrm>
            <a:off x="598740" y="332656"/>
            <a:ext cx="2790182" cy="1278466"/>
          </a:xfrm>
        </p:spPr>
        <p:txBody>
          <a:bodyPr/>
          <a:lstStyle/>
          <a:p>
            <a:r>
              <a:rPr lang="ru-RU" sz="2000" b="0" i="0" dirty="0">
                <a:solidFill>
                  <a:srgbClr val="181818"/>
                </a:solidFill>
                <a:effectLst/>
                <a:latin typeface="Open Sans" panose="020B0606030504020204" pitchFamily="34" charset="0"/>
              </a:rPr>
              <a:t>А.С. Макаренко</a:t>
            </a:r>
            <a:br>
              <a:rPr lang="ru-RU" b="0" i="0" dirty="0">
                <a:solidFill>
                  <a:srgbClr val="181818"/>
                </a:solidFill>
                <a:effectLst/>
                <a:latin typeface="Open Sans" panose="020B0606030504020204" pitchFamily="34" charset="0"/>
              </a:rPr>
            </a:br>
            <a:endParaRPr lang="ru-RU" dirty="0"/>
          </a:p>
        </p:txBody>
      </p:sp>
      <p:pic>
        <p:nvPicPr>
          <p:cNvPr id="2050" name="Picture 2">
            <a:extLst>
              <a:ext uri="{FF2B5EF4-FFF2-40B4-BE49-F238E27FC236}">
                <a16:creationId xmlns:a16="http://schemas.microsoft.com/office/drawing/2014/main" id="{B6959440-25EC-4F3F-9ADB-4DFB94C65F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71875" y="1161851"/>
            <a:ext cx="3386138" cy="4232672"/>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 3">
            <a:extLst>
              <a:ext uri="{FF2B5EF4-FFF2-40B4-BE49-F238E27FC236}">
                <a16:creationId xmlns:a16="http://schemas.microsoft.com/office/drawing/2014/main" id="{45E550E1-8722-4349-A426-63202DD1DE1A}"/>
              </a:ext>
            </a:extLst>
          </p:cNvPr>
          <p:cNvSpPr>
            <a:spLocks noGrp="1"/>
          </p:cNvSpPr>
          <p:nvPr>
            <p:ph type="body" sz="half" idx="2"/>
          </p:nvPr>
        </p:nvSpPr>
        <p:spPr>
          <a:xfrm>
            <a:off x="690217" y="1934280"/>
            <a:ext cx="2790182" cy="3460243"/>
          </a:xfrm>
        </p:spPr>
        <p:txBody>
          <a:bodyPr>
            <a:normAutofit/>
          </a:bodyPr>
          <a:lstStyle/>
          <a:p>
            <a:r>
              <a:rPr lang="ru-RU" sz="1600" b="0" i="0" dirty="0">
                <a:solidFill>
                  <a:srgbClr val="181818"/>
                </a:solidFill>
                <a:effectLst/>
                <a:latin typeface="Open Sans" panose="020B0606030504020204" pitchFamily="34" charset="0"/>
              </a:rPr>
              <a:t>«</a:t>
            </a:r>
            <a:r>
              <a:rPr lang="ru-RU" sz="1600" b="0" i="0" dirty="0">
                <a:solidFill>
                  <a:srgbClr val="181818"/>
                </a:solidFill>
                <a:effectLst/>
                <a:latin typeface="Times New Roman" panose="02020603050405020304" pitchFamily="18" charset="0"/>
                <a:cs typeface="Times New Roman" panose="02020603050405020304" pitchFamily="18" charset="0"/>
              </a:rPr>
              <a:t>Воспитать традиции, сохранить их - чрезвычайно важная задача воспитательной работы.  Лучшие школы, которые я наблюдал… это школы, которые накопили традиции…неудача многих детских учреждений происходила от того, что у них не вырабатывался стиль и не сложились привычки и традиции»</a:t>
            </a:r>
          </a:p>
          <a:p>
            <a:endParaRPr lang="ru-RU" sz="1600" dirty="0"/>
          </a:p>
        </p:txBody>
      </p:sp>
    </p:spTree>
    <p:extLst>
      <p:ext uri="{BB962C8B-B14F-4D97-AF65-F5344CB8AC3E}">
        <p14:creationId xmlns:p14="http://schemas.microsoft.com/office/powerpoint/2010/main" val="1135925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8640"/>
            <a:ext cx="3113353" cy="369332"/>
          </a:xfrm>
          <a:prstGeom prst="rect">
            <a:avLst/>
          </a:prstGeom>
        </p:spPr>
        <p:txBody>
          <a:bodyPr wrap="none">
            <a:spAutoFit/>
          </a:bodyPr>
          <a:lstStyle/>
          <a:p>
            <a:r>
              <a:rPr lang="ru-RU" dirty="0">
                <a:solidFill>
                  <a:schemeClr val="accent5"/>
                </a:solidFill>
                <a:effectLst>
                  <a:outerShdw blurRad="38100" dist="38100" dir="2700000" algn="tl">
                    <a:srgbClr val="000000">
                      <a:alpha val="43137"/>
                    </a:srgbClr>
                  </a:outerShdw>
                </a:effectLst>
              </a:rPr>
              <a:t>Празднование Нового года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930" y="0"/>
            <a:ext cx="2951316" cy="3456384"/>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764704"/>
            <a:ext cx="2462117" cy="3001767"/>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556792"/>
            <a:ext cx="2881926" cy="4995410"/>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930" y="3573016"/>
            <a:ext cx="2779473" cy="3401616"/>
          </a:xfrm>
          <a:prstGeom prst="rect">
            <a:avLst/>
          </a:prstGeom>
        </p:spPr>
      </p:pic>
      <p:sp>
        <p:nvSpPr>
          <p:cNvPr id="7" name="TextBox 6"/>
          <p:cNvSpPr txBox="1"/>
          <p:nvPr/>
        </p:nvSpPr>
        <p:spPr>
          <a:xfrm>
            <a:off x="243786" y="4293096"/>
            <a:ext cx="2339752" cy="646331"/>
          </a:xfrm>
          <a:prstGeom prst="rect">
            <a:avLst/>
          </a:prstGeom>
          <a:noFill/>
        </p:spPr>
        <p:txBody>
          <a:bodyPr wrap="square" rtlCol="0">
            <a:spAutoFit/>
          </a:bodyPr>
          <a:lstStyle/>
          <a:p>
            <a:r>
              <a:rPr lang="ru-RU" dirty="0"/>
              <a:t>Необычные игрушки на елке</a:t>
            </a:r>
          </a:p>
        </p:txBody>
      </p:sp>
    </p:spTree>
    <p:extLst>
      <p:ext uri="{BB962C8B-B14F-4D97-AF65-F5344CB8AC3E}">
        <p14:creationId xmlns:p14="http://schemas.microsoft.com/office/powerpoint/2010/main" val="106119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188640"/>
            <a:ext cx="2925801" cy="369332"/>
          </a:xfrm>
          <a:prstGeom prst="rect">
            <a:avLst/>
          </a:prstGeom>
        </p:spPr>
        <p:txBody>
          <a:bodyPr wrap="none">
            <a:spAutoFit/>
          </a:bodyPr>
          <a:lstStyle/>
          <a:p>
            <a:r>
              <a:rPr lang="ru-RU" dirty="0">
                <a:effectLst>
                  <a:outerShdw blurRad="38100" dist="38100" dir="2700000" algn="tl">
                    <a:srgbClr val="000000">
                      <a:alpha val="43137"/>
                    </a:srgbClr>
                  </a:outerShdw>
                </a:effectLst>
              </a:rPr>
              <a:t>Выставка работ учащихся</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749748"/>
            <a:ext cx="9217024" cy="5991620"/>
          </a:xfrm>
          <a:prstGeom prst="rect">
            <a:avLst/>
          </a:prstGeom>
        </p:spPr>
      </p:pic>
    </p:spTree>
    <p:extLst>
      <p:ext uri="{BB962C8B-B14F-4D97-AF65-F5344CB8AC3E}">
        <p14:creationId xmlns:p14="http://schemas.microsoft.com/office/powerpoint/2010/main" val="3935019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88640"/>
            <a:ext cx="8568952" cy="707886"/>
          </a:xfrm>
          <a:prstGeom prst="rect">
            <a:avLst/>
          </a:prstGeom>
        </p:spPr>
        <p:txBody>
          <a:bodyPr wrap="square">
            <a:spAutoFit/>
          </a:bodyPr>
          <a:lstStyle/>
          <a:p>
            <a:pPr marL="285750" indent="-285750">
              <a:buFontTx/>
              <a:buChar char="-"/>
            </a:pPr>
            <a:r>
              <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Поздравления участников и победителей различных конкурсов, соревнований, вручение грамот за успехи в учебе.</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0018" y="3429000"/>
            <a:ext cx="4438449" cy="3431501"/>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84784"/>
            <a:ext cx="4416490" cy="3312368"/>
          </a:xfrm>
          <a:prstGeom prst="rect">
            <a:avLst/>
          </a:prstGeom>
        </p:spPr>
      </p:pic>
    </p:spTree>
    <p:extLst>
      <p:ext uri="{BB962C8B-B14F-4D97-AF65-F5344CB8AC3E}">
        <p14:creationId xmlns:p14="http://schemas.microsoft.com/office/powerpoint/2010/main" val="36229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6C9A31-21A9-4C12-8E83-AC033AF2B08D}"/>
              </a:ext>
            </a:extLst>
          </p:cNvPr>
          <p:cNvSpPr>
            <a:spLocks noGrp="1"/>
          </p:cNvSpPr>
          <p:nvPr>
            <p:ph type="title"/>
          </p:nvPr>
        </p:nvSpPr>
        <p:spPr>
          <a:xfrm>
            <a:off x="683568" y="133638"/>
            <a:ext cx="6347713" cy="775082"/>
          </a:xfrm>
        </p:spPr>
        <p:txBody>
          <a:bodyPr/>
          <a:lstStyle/>
          <a:p>
            <a:r>
              <a:rPr lang="ru-RU" dirty="0"/>
              <a:t>Варианты традиций класса</a:t>
            </a:r>
          </a:p>
        </p:txBody>
      </p:sp>
      <p:sp>
        <p:nvSpPr>
          <p:cNvPr id="3" name="Объект 2">
            <a:extLst>
              <a:ext uri="{FF2B5EF4-FFF2-40B4-BE49-F238E27FC236}">
                <a16:creationId xmlns:a16="http://schemas.microsoft.com/office/drawing/2014/main" id="{A7EE7165-3E53-4D38-B8D7-66C528236F32}"/>
              </a:ext>
            </a:extLst>
          </p:cNvPr>
          <p:cNvSpPr>
            <a:spLocks noGrp="1"/>
          </p:cNvSpPr>
          <p:nvPr>
            <p:ph idx="1"/>
          </p:nvPr>
        </p:nvSpPr>
        <p:spPr>
          <a:xfrm>
            <a:off x="179512" y="836712"/>
            <a:ext cx="7704856" cy="5904656"/>
          </a:xfrm>
        </p:spPr>
        <p:txBody>
          <a:bodyPr>
            <a:normAutofit fontScale="47500" lnSpcReduction="20000"/>
          </a:bodyPr>
          <a:lstStyle/>
          <a:p>
            <a:pPr algn="l">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З</a:t>
            </a:r>
            <a:r>
              <a:rPr lang="ru-RU" sz="2900" b="1" i="0" dirty="0">
                <a:solidFill>
                  <a:srgbClr val="000000"/>
                </a:solidFill>
                <a:effectLst/>
                <a:latin typeface="Times New Roman" panose="02020603050405020304" pitchFamily="18" charset="0"/>
                <a:cs typeface="Times New Roman" panose="02020603050405020304" pitchFamily="18" charset="0"/>
              </a:rPr>
              <a:t>накомство с традициями, которые есть в школе. Экскурсия по школе, знакомство с символикой школы, с людьми, которые в ней работают.</a:t>
            </a:r>
          </a:p>
          <a:p>
            <a:pPr algn="l">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Р</a:t>
            </a:r>
            <a:r>
              <a:rPr lang="ru-RU" sz="2900" b="1" i="0" dirty="0">
                <a:solidFill>
                  <a:srgbClr val="000000"/>
                </a:solidFill>
                <a:effectLst/>
                <a:latin typeface="Times New Roman" panose="02020603050405020304" pitchFamily="18" charset="0"/>
                <a:cs typeface="Times New Roman" panose="02020603050405020304" pitchFamily="18" charset="0"/>
              </a:rPr>
              <a:t>азъяснение правил поведения в различных ситуациях</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Составление книги классных достижений;</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Поддержка ребят, которые часто болеют;</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Традиция «тёплых писем» (письмо-одобрение, письмо-поддержка, письмо-сочувствие);</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Традиция написания писем классному руководителю с вопросами, пожеланиями, просьбами…</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Традиция классных сочинений о запоминающихся событиях в классе;</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Праздник рождения класса;</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День именинника и т. д.</a:t>
            </a:r>
            <a:endParaRPr lang="en-US" sz="2900" b="1" dirty="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ru-RU" sz="2900" b="1" i="0" dirty="0">
                <a:solidFill>
                  <a:srgbClr val="000000"/>
                </a:solidFill>
                <a:effectLst/>
                <a:latin typeface="Georgia" panose="02040502050405020303" pitchFamily="18" charset="0"/>
              </a:rPr>
              <a:t>Традиция под названием «Малыш» - это помощь дет­скому саду, в котором ребенок вырос и воспитывался</a:t>
            </a:r>
          </a:p>
          <a:p>
            <a:pPr>
              <a:buFont typeface="Arial" panose="020B0604020202020204" pitchFamily="34" charset="0"/>
              <a:buChar char="•"/>
            </a:pPr>
            <a:r>
              <a:rPr lang="ru-RU" sz="2900" b="1" dirty="0">
                <a:solidFill>
                  <a:srgbClr val="000000"/>
                </a:solidFill>
                <a:latin typeface="Times New Roman" panose="02020603050405020304" pitchFamily="18" charset="0"/>
                <a:cs typeface="Times New Roman" panose="02020603050405020304" pitchFamily="18" charset="0"/>
              </a:rPr>
              <a:t>«Ода книге» - цель- показать значение книги в жизни человека</a:t>
            </a:r>
          </a:p>
          <a:p>
            <a:pPr>
              <a:buFont typeface="Arial" panose="020B0604020202020204" pitchFamily="34" charset="0"/>
              <a:buChar char="•"/>
            </a:pPr>
            <a:r>
              <a:rPr lang="ru-RU" sz="2900" b="1" i="0" dirty="0">
                <a:solidFill>
                  <a:srgbClr val="FF0000"/>
                </a:solidFill>
                <a:effectLst/>
                <a:latin typeface="Times New Roman" panose="02020603050405020304" pitchFamily="18" charset="0"/>
                <a:cs typeface="Times New Roman" panose="02020603050405020304" pitchFamily="18" charset="0"/>
              </a:rPr>
              <a:t>Дети проживают в школе огромный кусок своей жизни. Радо­сти и горести каждого ученика переживаются учащимися совмест­но. От того, как дети проживают каждый день своей жизни, какие впечатления эмоционального плана остаются у них от каждого прожитого дня, зависит результат их дальнейшего продвижения вперед. Можно проводить в классе массу самых разнообразных ме­роприятий, но если в них нет теплоты, любви, если принципы об­щения основаны на подчинении и приказе, традиции становятся безнравственными и вредными. Т</a:t>
            </a:r>
            <a:r>
              <a:rPr lang="ru-RU" sz="2900" b="1" dirty="0">
                <a:solidFill>
                  <a:srgbClr val="FF0000"/>
                </a:solidFill>
                <a:latin typeface="Times New Roman" panose="02020603050405020304" pitchFamily="18" charset="0"/>
                <a:cs typeface="Times New Roman" panose="02020603050405020304" pitchFamily="18" charset="0"/>
              </a:rPr>
              <a:t>радиции класса должны быть нравственными, способствовать преодолению одиночества и беззащитности учащихся, воспитывать умение быть Человеком, счастливым Человеком. А счастливым может быть только тот человек, который уважает себя, других, соблюдает моральные нормы, нашел свое место в жизни, занимается интересным делом ….</a:t>
            </a:r>
          </a:p>
          <a:p>
            <a:pPr algn="l">
              <a:buFont typeface="Arial" panose="020B0604020202020204" pitchFamily="34" charset="0"/>
              <a:buChar char="•"/>
            </a:pPr>
            <a:endParaRPr lang="ru-RU" sz="2900" b="1" i="0" dirty="0">
              <a:solidFill>
                <a:srgbClr val="FF0000"/>
              </a:solidFill>
              <a:effectLst/>
              <a:latin typeface="PT Sans" panose="020B0503020203020204" pitchFamily="34" charset="-52"/>
            </a:endParaRPr>
          </a:p>
          <a:p>
            <a:endParaRPr lang="ru-RU" dirty="0"/>
          </a:p>
        </p:txBody>
      </p:sp>
    </p:spTree>
    <p:extLst>
      <p:ext uri="{BB962C8B-B14F-4D97-AF65-F5344CB8AC3E}">
        <p14:creationId xmlns:p14="http://schemas.microsoft.com/office/powerpoint/2010/main" val="38834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32656"/>
            <a:ext cx="6347713" cy="1597744"/>
          </a:xfrm>
        </p:spPr>
        <p:txBody>
          <a:bodyPr/>
          <a:lstStyle/>
          <a:p>
            <a:r>
              <a:rPr lang="ru-RU" dirty="0"/>
              <a:t>Вывод</a:t>
            </a:r>
          </a:p>
        </p:txBody>
      </p:sp>
      <p:sp>
        <p:nvSpPr>
          <p:cNvPr id="3" name="Объект 2"/>
          <p:cNvSpPr>
            <a:spLocks noGrp="1"/>
          </p:cNvSpPr>
          <p:nvPr>
            <p:ph idx="1"/>
          </p:nvPr>
        </p:nvSpPr>
        <p:spPr>
          <a:xfrm>
            <a:off x="609598" y="1124744"/>
            <a:ext cx="7130753" cy="5472608"/>
          </a:xfrm>
        </p:spPr>
        <p:txBody>
          <a:bodyPr>
            <a:normAutofit lnSpcReduction="10000"/>
          </a:bodyPr>
          <a:lstStyle/>
          <a:p>
            <a:r>
              <a:rPr lang="ru-RU" sz="1900" dirty="0">
                <a:latin typeface="Times New Roman" panose="02020603050405020304" pitchFamily="18" charset="0"/>
                <a:cs typeface="Times New Roman" panose="02020603050405020304" pitchFamily="18" charset="0"/>
              </a:rPr>
              <a:t>Традиции в жизни детского коллектива имеют большое значение . Не зря в народе существует такая народная мудрость, которая гласит: «Нация выживает в самые трудные времена, если сохраняет традиции своего народа». Школа, класс состоятся тогда, когда существует культура детской организации.</a:t>
            </a:r>
          </a:p>
          <a:p>
            <a:r>
              <a:rPr lang="ru-RU" sz="1900" dirty="0">
                <a:latin typeface="Times New Roman" panose="02020603050405020304" pitchFamily="18" charset="0"/>
                <a:cs typeface="Times New Roman" panose="02020603050405020304" pitchFamily="18" charset="0"/>
              </a:rPr>
              <a:t>Культура детской организации- это традиции и обычаи детского коллектива. Последовательное их использование в своей работе приводит к тому, , что под влиянием традиций у учащихся формируются положительные привычки, ответственное отношение к порученному делу, окружающим людям, к самому себе</a:t>
            </a:r>
          </a:p>
          <a:p>
            <a:r>
              <a:rPr lang="ru-RU" sz="1900" dirty="0">
                <a:solidFill>
                  <a:srgbClr val="444444"/>
                </a:solidFill>
                <a:latin typeface="Times New Roman" panose="02020603050405020304" pitchFamily="18" charset="0"/>
                <a:cs typeface="Times New Roman" panose="02020603050405020304" pitchFamily="18" charset="0"/>
              </a:rPr>
              <a:t>Традиции способствуют сплочению классных коллективов, исключают разобщенность учащихся разных классов, а также воспитывают чувство гордости за свой коллектив, веру в его силы, уважение к общественному мнению</a:t>
            </a:r>
          </a:p>
          <a:p>
            <a:r>
              <a:rPr lang="ru-RU" sz="1900" dirty="0">
                <a:solidFill>
                  <a:srgbClr val="444444"/>
                </a:solidFill>
                <a:latin typeface="Times New Roman" panose="02020603050405020304" pitchFamily="18" charset="0"/>
                <a:cs typeface="Times New Roman" panose="02020603050405020304" pitchFamily="18" charset="0"/>
              </a:rPr>
              <a:t>Традиции развивают всех участников образовательного процесса, раскрывают их внутренний, </a:t>
            </a:r>
            <a:r>
              <a:rPr lang="ru-RU" sz="1900">
                <a:solidFill>
                  <a:srgbClr val="444444"/>
                </a:solidFill>
                <a:latin typeface="Times New Roman" panose="02020603050405020304" pitchFamily="18" charset="0"/>
                <a:cs typeface="Times New Roman" panose="02020603050405020304" pitchFamily="18" charset="0"/>
              </a:rPr>
              <a:t>творческий потенциал </a:t>
            </a:r>
            <a:r>
              <a:rPr lang="ru-RU" sz="1900" dirty="0">
                <a:solidFill>
                  <a:srgbClr val="444444"/>
                </a:solidFill>
                <a:latin typeface="Times New Roman" panose="02020603050405020304" pitchFamily="18" charset="0"/>
                <a:cs typeface="Times New Roman" panose="02020603050405020304" pitchFamily="18" charset="0"/>
              </a:rPr>
              <a:t>потенциал.</a:t>
            </a:r>
            <a:endParaRPr lang="ru-RU" sz="19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022692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4744"/>
            <a:ext cx="7704856" cy="4524315"/>
          </a:xfrm>
          <a:prstGeom prst="rect">
            <a:avLst/>
          </a:prstGeom>
        </p:spPr>
        <p:txBody>
          <a:bodyPr wrap="square">
            <a:spAutoFit/>
          </a:bodyPr>
          <a:lstStyle/>
          <a:p>
            <a:r>
              <a:rPr lang="ru-RU" sz="3600" dirty="0">
                <a:solidFill>
                  <a:srgbClr val="000000"/>
                </a:solidFill>
                <a:latin typeface="PT Sans" panose="020B0503020203020204" pitchFamily="34" charset="-52"/>
              </a:rPr>
              <a:t>В заключение хочется сказать, что можно сколько угодно</a:t>
            </a:r>
          </a:p>
          <a:p>
            <a:r>
              <a:rPr lang="ru-RU" sz="3600" dirty="0">
                <a:solidFill>
                  <a:srgbClr val="000000"/>
                </a:solidFill>
                <a:latin typeface="PT Sans" panose="020B0503020203020204" pitchFamily="34" charset="-52"/>
              </a:rPr>
              <a:t>пытаться сплотить детей и сформировать самые</a:t>
            </a:r>
          </a:p>
          <a:p>
            <a:r>
              <a:rPr lang="ru-RU" sz="3600" dirty="0">
                <a:solidFill>
                  <a:srgbClr val="000000"/>
                </a:solidFill>
                <a:latin typeface="PT Sans" panose="020B0503020203020204" pitchFamily="34" charset="-52"/>
              </a:rPr>
              <a:t>разнообразные традиции, но если ребята не доверяют</a:t>
            </a:r>
          </a:p>
          <a:p>
            <a:r>
              <a:rPr lang="ru-RU" sz="3600" dirty="0">
                <a:solidFill>
                  <a:srgbClr val="000000"/>
                </a:solidFill>
                <a:latin typeface="PT Sans" panose="020B0503020203020204" pitchFamily="34" charset="-52"/>
              </a:rPr>
              <a:t>педагогу, то сделать это будет весьма трудно.</a:t>
            </a:r>
          </a:p>
        </p:txBody>
      </p:sp>
    </p:spTree>
    <p:extLst>
      <p:ext uri="{BB962C8B-B14F-4D97-AF65-F5344CB8AC3E}">
        <p14:creationId xmlns:p14="http://schemas.microsoft.com/office/powerpoint/2010/main" val="2641420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89AACC0-7808-41D1-A8AE-3902B0C5F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188640"/>
            <a:ext cx="8712968" cy="662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15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B91204B-DA5F-4DED-96F4-3EC98B1B6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76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418E59-A087-49AE-A250-9F46E8AF2280}"/>
              </a:ext>
            </a:extLst>
          </p:cNvPr>
          <p:cNvSpPr>
            <a:spLocks noGrp="1"/>
          </p:cNvSpPr>
          <p:nvPr>
            <p:ph type="title"/>
          </p:nvPr>
        </p:nvSpPr>
        <p:spPr/>
        <p:txBody>
          <a:bodyPr/>
          <a:lstStyle/>
          <a:p>
            <a:r>
              <a:rPr lang="ru-RU" dirty="0"/>
              <a:t>Что такое традиции?</a:t>
            </a:r>
          </a:p>
        </p:txBody>
      </p:sp>
      <p:sp>
        <p:nvSpPr>
          <p:cNvPr id="3" name="Объект 2">
            <a:extLst>
              <a:ext uri="{FF2B5EF4-FFF2-40B4-BE49-F238E27FC236}">
                <a16:creationId xmlns:a16="http://schemas.microsoft.com/office/drawing/2014/main" id="{DE8A124F-9688-4410-8619-98CE5C5FF2A4}"/>
              </a:ext>
            </a:extLst>
          </p:cNvPr>
          <p:cNvSpPr>
            <a:spLocks noGrp="1"/>
          </p:cNvSpPr>
          <p:nvPr>
            <p:ph idx="1"/>
          </p:nvPr>
        </p:nvSpPr>
        <p:spPr/>
        <p:txBody>
          <a:bodyPr>
            <a:normAutofit fontScale="92500" lnSpcReduction="10000"/>
          </a:bodyPr>
          <a:lstStyle/>
          <a:p>
            <a:r>
              <a:rPr lang="ru-RU" sz="2800" dirty="0">
                <a:latin typeface="Times New Roman" panose="02020603050405020304" pitchFamily="18" charset="0"/>
                <a:cs typeface="Times New Roman" panose="02020603050405020304" pitchFamily="18" charset="0"/>
              </a:rPr>
              <a:t>Традиции- это ценности, нормы, образцы поведения, идеи, общественные установки </a:t>
            </a:r>
            <a:r>
              <a:rPr lang="ru-RU" sz="2800" dirty="0" err="1">
                <a:latin typeface="Times New Roman" panose="02020603050405020304" pitchFamily="18" charset="0"/>
                <a:cs typeface="Times New Roman" panose="02020603050405020304" pitchFamily="18" charset="0"/>
              </a:rPr>
              <a:t>и.т.д</a:t>
            </a:r>
            <a:r>
              <a:rPr lang="ru-RU" sz="2800" dirty="0">
                <a:latin typeface="Times New Roman" panose="02020603050405020304" pitchFamily="18" charset="0"/>
                <a:cs typeface="Times New Roman" panose="02020603050405020304" pitchFamily="18" charset="0"/>
              </a:rPr>
              <a:t>., унаследованные от предшественников. Традиции относятся к культурному наследию; они, как правило, почитаются большинством членов общества. Традиции возникли раньше письменности и регулировали жизнь общества, выполняли функции закона</a:t>
            </a:r>
            <a:r>
              <a:rPr lang="ru-RU" sz="2800" dirty="0"/>
              <a:t>.</a:t>
            </a:r>
          </a:p>
        </p:txBody>
      </p:sp>
    </p:spTree>
    <p:extLst>
      <p:ext uri="{BB962C8B-B14F-4D97-AF65-F5344CB8AC3E}">
        <p14:creationId xmlns:p14="http://schemas.microsoft.com/office/powerpoint/2010/main" val="309704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EBFDB-F9F4-47F0-9D7C-A53F42C003AC}"/>
              </a:ext>
            </a:extLst>
          </p:cNvPr>
          <p:cNvSpPr>
            <a:spLocks noGrp="1"/>
          </p:cNvSpPr>
          <p:nvPr>
            <p:ph type="title"/>
          </p:nvPr>
        </p:nvSpPr>
        <p:spPr/>
        <p:txBody>
          <a:bodyPr/>
          <a:lstStyle/>
          <a:p>
            <a:r>
              <a:rPr lang="ru-RU" b="1" i="0" dirty="0">
                <a:solidFill>
                  <a:srgbClr val="000000"/>
                </a:solidFill>
                <a:effectLst/>
                <a:latin typeface="Tt foxford"/>
              </a:rPr>
              <a:t>Откуда появляются традиции</a:t>
            </a:r>
            <a:endParaRPr lang="ru-RU" dirty="0"/>
          </a:p>
        </p:txBody>
      </p:sp>
      <p:sp>
        <p:nvSpPr>
          <p:cNvPr id="3" name="Объект 2">
            <a:extLst>
              <a:ext uri="{FF2B5EF4-FFF2-40B4-BE49-F238E27FC236}">
                <a16:creationId xmlns:a16="http://schemas.microsoft.com/office/drawing/2014/main" id="{D8E81442-5C3E-4AE5-868D-E412A39E07D7}"/>
              </a:ext>
            </a:extLst>
          </p:cNvPr>
          <p:cNvSpPr>
            <a:spLocks noGrp="1"/>
          </p:cNvSpPr>
          <p:nvPr>
            <p:ph idx="1"/>
          </p:nvPr>
        </p:nvSpPr>
        <p:spPr/>
        <p:txBody>
          <a:bodyPr>
            <a:normAutofit/>
          </a:bodyPr>
          <a:lstStyle/>
          <a:p>
            <a:r>
              <a:rPr lang="ru-RU" sz="1800" b="0" i="0" dirty="0">
                <a:solidFill>
                  <a:srgbClr val="000000"/>
                </a:solidFill>
                <a:effectLst/>
                <a:latin typeface="Times New Roman" panose="02020603050405020304" pitchFamily="18" charset="0"/>
                <a:cs typeface="Times New Roman" panose="02020603050405020304" pitchFamily="18" charset="0"/>
              </a:rPr>
              <a:t>В основном традиции появляются двумя путями: их можно условно назвать «снизу» и «сверху».</a:t>
            </a:r>
          </a:p>
          <a:p>
            <a:r>
              <a:rPr lang="ru-RU" sz="1800" b="0" i="0" dirty="0">
                <a:solidFill>
                  <a:srgbClr val="000000"/>
                </a:solidFill>
                <a:effectLst/>
                <a:latin typeface="Times New Roman" panose="02020603050405020304" pitchFamily="18" charset="0"/>
                <a:cs typeface="Times New Roman" panose="02020603050405020304" pitchFamily="18" charset="0"/>
              </a:rPr>
              <a:t>Первый вариант означает, что традиция рождается из самой жизни людей, её формируют бытовой уклад, религия, природные условия или символически значимые для сообщества события</a:t>
            </a:r>
            <a:r>
              <a:rPr lang="ru-RU" b="0" i="0" dirty="0">
                <a:solidFill>
                  <a:srgbClr val="000000"/>
                </a:solidFill>
                <a:effectLst/>
                <a:latin typeface="Times New Roman" panose="02020603050405020304" pitchFamily="18" charset="0"/>
                <a:cs typeface="Times New Roman" panose="02020603050405020304" pitchFamily="18" charset="0"/>
              </a:rPr>
              <a:t>.</a:t>
            </a:r>
          </a:p>
          <a:p>
            <a:r>
              <a:rPr lang="ru-RU" sz="1800" b="0" i="0" dirty="0">
                <a:solidFill>
                  <a:srgbClr val="000000"/>
                </a:solidFill>
                <a:effectLst/>
                <a:latin typeface="Times New Roman" panose="02020603050405020304" pitchFamily="18" charset="0"/>
                <a:cs typeface="Times New Roman" panose="02020603050405020304" pitchFamily="18" charset="0"/>
              </a:rPr>
              <a:t>Второй путь возникновения традиций — изобретение. Иногда традиции появляются с подачи государственной власти или политической элиты. В качестве примера такой традиции можно назвать праздник в честь Дня народного единства четвёртого ноября, который появился в Российской культуре совсем недавно </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254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0DB8AB-7E8C-4339-90AF-544251317239}"/>
              </a:ext>
            </a:extLst>
          </p:cNvPr>
          <p:cNvSpPr>
            <a:spLocks noGrp="1"/>
          </p:cNvSpPr>
          <p:nvPr>
            <p:ph type="title"/>
          </p:nvPr>
        </p:nvSpPr>
        <p:spPr/>
        <p:txBody>
          <a:bodyPr>
            <a:normAutofit/>
          </a:bodyPr>
          <a:lstStyle/>
          <a:p>
            <a:r>
              <a:rPr lang="ru-RU" dirty="0"/>
              <a:t>Какую функцию выполняют традиции в обществе</a:t>
            </a:r>
          </a:p>
        </p:txBody>
      </p:sp>
      <p:sp>
        <p:nvSpPr>
          <p:cNvPr id="3" name="Объект 2">
            <a:extLst>
              <a:ext uri="{FF2B5EF4-FFF2-40B4-BE49-F238E27FC236}">
                <a16:creationId xmlns:a16="http://schemas.microsoft.com/office/drawing/2014/main" id="{33827F14-E601-45ED-818C-1E5E59C4A315}"/>
              </a:ext>
            </a:extLst>
          </p:cNvPr>
          <p:cNvSpPr>
            <a:spLocks noGrp="1"/>
          </p:cNvSpPr>
          <p:nvPr>
            <p:ph idx="1"/>
          </p:nvPr>
        </p:nvSpPr>
        <p:spPr/>
        <p:txBody>
          <a:bodyPr>
            <a:normAutofit lnSpcReduction="10000"/>
          </a:bodyPr>
          <a:lstStyle/>
          <a:p>
            <a:r>
              <a:rPr lang="ru-RU" sz="1800" dirty="0">
                <a:solidFill>
                  <a:schemeClr val="tx1"/>
                </a:solidFill>
                <a:latin typeface="Times New Roman" panose="02020603050405020304" pitchFamily="18" charset="0"/>
                <a:cs typeface="Times New Roman" panose="02020603050405020304" pitchFamily="18" charset="0"/>
              </a:rPr>
              <a:t>1. Традиции спосо</a:t>
            </a:r>
            <a:r>
              <a:rPr lang="ru-RU" dirty="0">
                <a:solidFill>
                  <a:schemeClr val="tx1"/>
                </a:solidFill>
                <a:latin typeface="Times New Roman" panose="02020603050405020304" pitchFamily="18" charset="0"/>
                <a:cs typeface="Times New Roman" panose="02020603050405020304" pitchFamily="18" charset="0"/>
              </a:rPr>
              <a:t>б</a:t>
            </a:r>
            <a:r>
              <a:rPr lang="ru-RU" sz="1800" dirty="0">
                <a:solidFill>
                  <a:schemeClr val="tx1"/>
                </a:solidFill>
                <a:latin typeface="Times New Roman" panose="02020603050405020304" pitchFamily="18" charset="0"/>
                <a:cs typeface="Times New Roman" panose="02020603050405020304" pitchFamily="18" charset="0"/>
              </a:rPr>
              <a:t>ствуют передаче знаний, опыта, ценностей , норм поведения  из поколения в поколение</a:t>
            </a:r>
          </a:p>
          <a:p>
            <a:r>
              <a:rPr lang="ru-RU" sz="1800" dirty="0">
                <a:solidFill>
                  <a:schemeClr val="tx1"/>
                </a:solidFill>
                <a:latin typeface="Times New Roman" panose="02020603050405020304" pitchFamily="18" charset="0"/>
                <a:cs typeface="Times New Roman" panose="02020603050405020304" pitchFamily="18" charset="0"/>
              </a:rPr>
              <a:t>2.</a:t>
            </a:r>
            <a:r>
              <a:rPr lang="ru-RU" sz="1800" b="0" i="0" dirty="0">
                <a:solidFill>
                  <a:schemeClr val="tx1"/>
                </a:solidFill>
                <a:effectLst/>
                <a:latin typeface="Times New Roman" panose="02020603050405020304" pitchFamily="18" charset="0"/>
                <a:cs typeface="Times New Roman" panose="02020603050405020304" pitchFamily="18" charset="0"/>
              </a:rPr>
              <a:t> Способствуют стабильности общества, регулируют жизнь общества</a:t>
            </a:r>
            <a:endParaRPr lang="ru-RU" sz="1800" dirty="0">
              <a:solidFill>
                <a:schemeClr val="tx1"/>
              </a:solidFill>
              <a:latin typeface="Times New Roman" panose="02020603050405020304" pitchFamily="18" charset="0"/>
              <a:cs typeface="Times New Roman" panose="02020603050405020304" pitchFamily="18" charset="0"/>
            </a:endParaRPr>
          </a:p>
          <a:p>
            <a:r>
              <a:rPr lang="ru-RU" sz="1800" dirty="0">
                <a:solidFill>
                  <a:schemeClr val="tx1"/>
                </a:solidFill>
                <a:latin typeface="Times New Roman" panose="02020603050405020304" pitchFamily="18" charset="0"/>
                <a:cs typeface="Times New Roman" panose="02020603050405020304" pitchFamily="18" charset="0"/>
              </a:rPr>
              <a:t>2. Т</a:t>
            </a:r>
            <a:r>
              <a:rPr lang="ru-RU" sz="1800" b="0" i="0" dirty="0">
                <a:solidFill>
                  <a:schemeClr val="tx1"/>
                </a:solidFill>
                <a:effectLst/>
                <a:latin typeface="Times New Roman" panose="02020603050405020304" pitchFamily="18" charset="0"/>
                <a:cs typeface="Times New Roman" panose="02020603050405020304" pitchFamily="18" charset="0"/>
              </a:rPr>
              <a:t>радиции способствуют объединению множества индивидов в сообщество </a:t>
            </a:r>
            <a:r>
              <a:rPr lang="ru-RU" sz="1800" dirty="0">
                <a:solidFill>
                  <a:schemeClr val="tx1"/>
                </a:solidFill>
                <a:latin typeface="Times New Roman" panose="02020603050405020304" pitchFamily="18" charset="0"/>
                <a:cs typeface="Times New Roman" panose="02020603050405020304" pitchFamily="18" charset="0"/>
              </a:rPr>
              <a:t>(традиции объединяют любую </a:t>
            </a:r>
            <a:r>
              <a:rPr lang="ru-RU" sz="1800" dirty="0" err="1">
                <a:solidFill>
                  <a:schemeClr val="tx1"/>
                </a:solidFill>
                <a:latin typeface="Times New Roman" panose="02020603050405020304" pitchFamily="18" charset="0"/>
                <a:cs typeface="Times New Roman" panose="02020603050405020304" pitchFamily="18" charset="0"/>
              </a:rPr>
              <a:t>соц</a:t>
            </a:r>
            <a:r>
              <a:rPr lang="ru-RU" sz="1800" dirty="0">
                <a:solidFill>
                  <a:schemeClr val="tx1"/>
                </a:solidFill>
                <a:latin typeface="Times New Roman" panose="02020603050405020304" pitchFamily="18" charset="0"/>
                <a:cs typeface="Times New Roman" panose="02020603050405020304" pitchFamily="18" charset="0"/>
              </a:rPr>
              <a:t> .группу: государство, народ, конфессию, семью, школу, класс)</a:t>
            </a:r>
          </a:p>
          <a:p>
            <a:r>
              <a:rPr lang="ru-RU" sz="1800" dirty="0">
                <a:solidFill>
                  <a:schemeClr val="tx1"/>
                </a:solidFill>
                <a:latin typeface="Times New Roman" panose="02020603050405020304" pitchFamily="18" charset="0"/>
                <a:cs typeface="Times New Roman" panose="02020603050405020304" pitchFamily="18" charset="0"/>
              </a:rPr>
              <a:t>3.Традиции воспитывают чувство гордости за свои достижения и достижения группы,  уважительное отношение к традициям других групп,  старшим, родителям,  друг к другу, к государству, к прошлому и настоящему т.д.</a:t>
            </a:r>
          </a:p>
        </p:txBody>
      </p:sp>
    </p:spTree>
    <p:extLst>
      <p:ext uri="{BB962C8B-B14F-4D97-AF65-F5344CB8AC3E}">
        <p14:creationId xmlns:p14="http://schemas.microsoft.com/office/powerpoint/2010/main" val="144492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80C1DF-373A-4A66-B673-5A8C78EB3EBC}"/>
              </a:ext>
            </a:extLst>
          </p:cNvPr>
          <p:cNvSpPr>
            <a:spLocks noGrp="1"/>
          </p:cNvSpPr>
          <p:nvPr>
            <p:ph type="title"/>
          </p:nvPr>
        </p:nvSpPr>
        <p:spPr/>
        <p:txBody>
          <a:bodyPr/>
          <a:lstStyle/>
          <a:p>
            <a:r>
              <a:rPr lang="ru-RU" dirty="0"/>
              <a:t>Виды традиций</a:t>
            </a:r>
          </a:p>
        </p:txBody>
      </p:sp>
      <p:sp>
        <p:nvSpPr>
          <p:cNvPr id="3" name="Объект 2">
            <a:extLst>
              <a:ext uri="{FF2B5EF4-FFF2-40B4-BE49-F238E27FC236}">
                <a16:creationId xmlns:a16="http://schemas.microsoft.com/office/drawing/2014/main" id="{CB6B3DBC-CA3C-4333-9BCF-765F6C956508}"/>
              </a:ext>
            </a:extLst>
          </p:cNvPr>
          <p:cNvSpPr>
            <a:spLocks noGrp="1"/>
          </p:cNvSpPr>
          <p:nvPr>
            <p:ph idx="1"/>
          </p:nvPr>
        </p:nvSpPr>
        <p:spPr>
          <a:xfrm>
            <a:off x="609599" y="1412776"/>
            <a:ext cx="6347714" cy="5040560"/>
          </a:xfrm>
        </p:spPr>
        <p:txBody>
          <a:bodyPr>
            <a:normAutofit lnSpcReduction="10000"/>
          </a:bodyPr>
          <a:lstStyle/>
          <a:p>
            <a:pPr marL="0" indent="0">
              <a:buNone/>
            </a:pPr>
            <a:r>
              <a:rPr lang="ru-RU" sz="2000" dirty="0">
                <a:latin typeface="Times New Roman" panose="02020603050405020304" pitchFamily="18" charset="0"/>
                <a:cs typeface="Times New Roman" panose="02020603050405020304" pitchFamily="18" charset="0"/>
              </a:rPr>
              <a:t>Общество состоит из различных социальных (больших и малых ) групп – нация, государство, конфессии, организации различные, спортивные группы, клубы, </a:t>
            </a:r>
            <a:r>
              <a:rPr lang="ru-RU" sz="2000" dirty="0" err="1">
                <a:latin typeface="Times New Roman" panose="02020603050405020304" pitchFamily="18" charset="0"/>
                <a:cs typeface="Times New Roman" panose="02020603050405020304" pitchFamily="18" charset="0"/>
              </a:rPr>
              <a:t>проф.группы</a:t>
            </a:r>
            <a:r>
              <a:rPr lang="ru-RU" sz="2000" dirty="0">
                <a:latin typeface="Times New Roman" panose="02020603050405020304" pitchFamily="18" charset="0"/>
                <a:cs typeface="Times New Roman" panose="02020603050405020304" pitchFamily="18" charset="0"/>
              </a:rPr>
              <a:t>, семья, школа, класс и </a:t>
            </a:r>
            <a:r>
              <a:rPr lang="ru-RU" sz="2000" dirty="0" err="1">
                <a:latin typeface="Times New Roman" panose="02020603050405020304" pitchFamily="18" charset="0"/>
                <a:cs typeface="Times New Roman" panose="02020603050405020304" pitchFamily="18" charset="0"/>
              </a:rPr>
              <a:t>т.д</a:t>
            </a:r>
            <a:r>
              <a:rPr lang="ru-RU" sz="2000" dirty="0">
                <a:latin typeface="Times New Roman" panose="02020603050405020304" pitchFamily="18" charset="0"/>
                <a:cs typeface="Times New Roman" panose="02020603050405020304" pitchFamily="18" charset="0"/>
              </a:rPr>
              <a:t>) В каждой группе есть свои традиции, обычаи.</a:t>
            </a:r>
          </a:p>
          <a:p>
            <a:r>
              <a:rPr lang="ru-RU" sz="2000" dirty="0">
                <a:latin typeface="Times New Roman" panose="02020603050405020304" pitchFamily="18" charset="0"/>
                <a:cs typeface="Times New Roman" panose="02020603050405020304" pitchFamily="18" charset="0"/>
              </a:rPr>
              <a:t>Национальные традиции</a:t>
            </a:r>
          </a:p>
          <a:p>
            <a:r>
              <a:rPr lang="ru-RU" sz="2000" dirty="0">
                <a:latin typeface="Times New Roman" panose="02020603050405020304" pitchFamily="18" charset="0"/>
                <a:cs typeface="Times New Roman" panose="02020603050405020304" pitchFamily="18" charset="0"/>
              </a:rPr>
              <a:t>Религиозные традиции</a:t>
            </a:r>
          </a:p>
          <a:p>
            <a:r>
              <a:rPr lang="ru-RU" sz="2000" dirty="0">
                <a:latin typeface="Times New Roman" panose="02020603050405020304" pitchFamily="18" charset="0"/>
                <a:cs typeface="Times New Roman" panose="02020603050405020304" pitchFamily="18" charset="0"/>
              </a:rPr>
              <a:t>Региональные традиции</a:t>
            </a:r>
          </a:p>
          <a:p>
            <a:r>
              <a:rPr lang="ru-RU" sz="2000" dirty="0">
                <a:latin typeface="Times New Roman" panose="02020603050405020304" pitchFamily="18" charset="0"/>
                <a:cs typeface="Times New Roman" panose="02020603050405020304" pitchFamily="18" charset="0"/>
              </a:rPr>
              <a:t>Семейные традиции</a:t>
            </a:r>
          </a:p>
          <a:p>
            <a:r>
              <a:rPr lang="ru-RU" sz="2000" dirty="0">
                <a:latin typeface="Times New Roman" panose="02020603050405020304" pitchFamily="18" charset="0"/>
                <a:cs typeface="Times New Roman" panose="02020603050405020304" pitchFamily="18" charset="0"/>
              </a:rPr>
              <a:t>Спортивные традиции</a:t>
            </a:r>
          </a:p>
          <a:p>
            <a:r>
              <a:rPr lang="ru-RU" sz="2000" dirty="0">
                <a:latin typeface="Times New Roman" panose="02020603050405020304" pitchFamily="18" charset="0"/>
                <a:cs typeface="Times New Roman" panose="02020603050405020304" pitchFamily="18" charset="0"/>
              </a:rPr>
              <a:t>Профессиональные традиции</a:t>
            </a:r>
          </a:p>
          <a:p>
            <a:r>
              <a:rPr lang="ru-RU" sz="2000" dirty="0">
                <a:latin typeface="Times New Roman" panose="02020603050405020304" pitchFamily="18" charset="0"/>
                <a:cs typeface="Times New Roman" panose="02020603050405020304" pitchFamily="18" charset="0"/>
              </a:rPr>
              <a:t>Школьные традиции</a:t>
            </a:r>
          </a:p>
          <a:p>
            <a:r>
              <a:rPr lang="ru-RU" sz="2000" dirty="0">
                <a:latin typeface="Times New Roman" panose="02020603050405020304" pitchFamily="18" charset="0"/>
                <a:cs typeface="Times New Roman" panose="02020603050405020304" pitchFamily="18" charset="0"/>
              </a:rPr>
              <a:t>Традиции класса</a:t>
            </a:r>
          </a:p>
          <a:p>
            <a:endParaRPr lang="ru-RU" dirty="0"/>
          </a:p>
        </p:txBody>
      </p:sp>
    </p:spTree>
    <p:extLst>
      <p:ext uri="{BB962C8B-B14F-4D97-AF65-F5344CB8AC3E}">
        <p14:creationId xmlns:p14="http://schemas.microsoft.com/office/powerpoint/2010/main" val="106107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39807B-1BAE-49EB-A38D-E346817D0A83}"/>
              </a:ext>
            </a:extLst>
          </p:cNvPr>
          <p:cNvSpPr txBox="1"/>
          <p:nvPr/>
        </p:nvSpPr>
        <p:spPr>
          <a:xfrm>
            <a:off x="1259632" y="2969554"/>
            <a:ext cx="6984776" cy="707886"/>
          </a:xfrm>
          <a:prstGeom prst="rect">
            <a:avLst/>
          </a:prstGeom>
          <a:noFill/>
        </p:spPr>
        <p:txBody>
          <a:bodyPr wrap="square">
            <a:spAutoFit/>
          </a:bodyPr>
          <a:lstStyle/>
          <a:p>
            <a:r>
              <a:rPr lang="ru-RU" sz="2000" b="0" i="0" dirty="0">
                <a:solidFill>
                  <a:srgbClr val="444444"/>
                </a:solidFill>
                <a:effectLst/>
                <a:latin typeface="Times New Roman" panose="02020603050405020304" pitchFamily="18" charset="0"/>
                <a:cs typeface="Times New Roman" panose="02020603050405020304" pitchFamily="18" charset="0"/>
              </a:rPr>
              <a:t>Школа богата своими традициями. Эти традиции формировались первыми поколениями учителей</a:t>
            </a:r>
            <a:r>
              <a:rPr lang="ru-RU" b="0" i="0" dirty="0">
                <a:solidFill>
                  <a:srgbClr val="444444"/>
                </a:solidFill>
                <a:effectLst/>
                <a:latin typeface="Open Sans" panose="020B0606030504020204" pitchFamily="34" charset="0"/>
              </a:rPr>
              <a:t>.</a:t>
            </a:r>
            <a:endParaRPr lang="ru-RU" dirty="0"/>
          </a:p>
        </p:txBody>
      </p:sp>
    </p:spTree>
    <p:extLst>
      <p:ext uri="{BB962C8B-B14F-4D97-AF65-F5344CB8AC3E}">
        <p14:creationId xmlns:p14="http://schemas.microsoft.com/office/powerpoint/2010/main" val="144391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85EFA-2C46-4050-93EF-9E4424CABAC1}"/>
              </a:ext>
            </a:extLst>
          </p:cNvPr>
          <p:cNvSpPr>
            <a:spLocks noGrp="1"/>
          </p:cNvSpPr>
          <p:nvPr>
            <p:ph type="title"/>
          </p:nvPr>
        </p:nvSpPr>
        <p:spPr/>
        <p:txBody>
          <a:bodyPr/>
          <a:lstStyle/>
          <a:p>
            <a:r>
              <a:rPr lang="ru-RU" dirty="0"/>
              <a:t>Школьные традиции</a:t>
            </a:r>
          </a:p>
        </p:txBody>
      </p:sp>
      <p:sp>
        <p:nvSpPr>
          <p:cNvPr id="3" name="Объект 2">
            <a:extLst>
              <a:ext uri="{FF2B5EF4-FFF2-40B4-BE49-F238E27FC236}">
                <a16:creationId xmlns:a16="http://schemas.microsoft.com/office/drawing/2014/main" id="{6E72AE40-F9E4-4CA3-91BA-BBF3C1BECFD8}"/>
              </a:ext>
            </a:extLst>
          </p:cNvPr>
          <p:cNvSpPr>
            <a:spLocks noGrp="1"/>
          </p:cNvSpPr>
          <p:nvPr>
            <p:ph idx="1"/>
          </p:nvPr>
        </p:nvSpPr>
        <p:spPr>
          <a:xfrm>
            <a:off x="457200" y="1268760"/>
            <a:ext cx="6923112" cy="4525963"/>
          </a:xfrm>
        </p:spPr>
        <p:txBody>
          <a:bodyPr>
            <a:normAutofit fontScale="92500" lnSpcReduction="10000"/>
          </a:bodyPr>
          <a:lstStyle/>
          <a:p>
            <a:pPr algn="just"/>
            <a:r>
              <a:rPr lang="ru-RU" sz="1800" b="0" i="0" dirty="0">
                <a:solidFill>
                  <a:srgbClr val="181818"/>
                </a:solidFill>
                <a:effectLst/>
                <a:latin typeface="Times New Roman" panose="02020603050405020304" pitchFamily="18" charset="0"/>
                <a:cs typeface="Times New Roman" panose="02020603050405020304" pitchFamily="18" charset="0"/>
              </a:rPr>
              <a:t>Школьные традиции следует рассматривать как «обычаи, порядки, правила поведения, прочно установившиеся в школе, оберегаемые коллективом, передаваемые от одного поколения учащихся к другому». </a:t>
            </a:r>
            <a:endParaRPr lang="ru-RU" b="0" i="0" dirty="0">
              <a:solidFill>
                <a:srgbClr val="181818"/>
              </a:solidFill>
              <a:effectLst/>
              <a:latin typeface="Times New Roman" panose="02020603050405020304" pitchFamily="18" charset="0"/>
              <a:cs typeface="Times New Roman" panose="02020603050405020304" pitchFamily="18" charset="0"/>
            </a:endParaRPr>
          </a:p>
          <a:p>
            <a:pPr algn="just"/>
            <a:r>
              <a:rPr lang="ru-RU" sz="1800" b="0" i="0" dirty="0">
                <a:solidFill>
                  <a:srgbClr val="181818"/>
                </a:solidFill>
                <a:effectLst/>
                <a:latin typeface="Times New Roman" panose="02020603050405020304" pitchFamily="18" charset="0"/>
                <a:cs typeface="Times New Roman" panose="02020603050405020304" pitchFamily="18" charset="0"/>
              </a:rPr>
              <a:t>Школьные традиции – это, прежде всего, такие обычаи, которые поддерживаются коллективом. Какое-то явление в школе может приобрести традиционный характер только тогда, когда оно получит поддержку школьников, когда они будут беречь   то, что приняли не по предписанию сверху, а по желанию самого коллектива, если учащиеся гордятся им, если оно носит не разовый, эпизодический характер, а приобрело свою определенную, установившуюся форму. Традиционным признается только такое явление, которое либо периодически повторяется, либо носит повседневный характер. Каждая традиция имеет свое прошлое, свою историю. Сохранение школьных традиций совершенно невозможно, если новые поколения школьников не поддерживают тех начинаний, которые осуществляли старшие учащиеся.</a:t>
            </a:r>
            <a:endParaRPr lang="ru-RU" b="0" i="0" dirty="0">
              <a:solidFill>
                <a:srgbClr val="181818"/>
              </a:solidFill>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7151690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Атлас</Template>
  <TotalTime>5933</TotalTime>
  <Words>2466</Words>
  <Application>Microsoft Office PowerPoint</Application>
  <PresentationFormat>Экран (4:3)</PresentationFormat>
  <Paragraphs>133</Paragraphs>
  <Slides>37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37</vt:i4>
      </vt:variant>
    </vt:vector>
  </HeadingPairs>
  <TitlesOfParts>
    <vt:vector size="48" baseType="lpstr">
      <vt:lpstr>Arial</vt:lpstr>
      <vt:lpstr>Georgia</vt:lpstr>
      <vt:lpstr>Open Sans</vt:lpstr>
      <vt:lpstr>PT Sans</vt:lpstr>
      <vt:lpstr>Symbol</vt:lpstr>
      <vt:lpstr>Times New Roman</vt:lpstr>
      <vt:lpstr>Trebuchet MS</vt:lpstr>
      <vt:lpstr>Tt foxford</vt:lpstr>
      <vt:lpstr>Wingdings</vt:lpstr>
      <vt:lpstr>Wingdings 3</vt:lpstr>
      <vt:lpstr>Аспект</vt:lpstr>
      <vt:lpstr>Презентация PowerPoint</vt:lpstr>
      <vt:lpstr>Презентация PowerPoint</vt:lpstr>
      <vt:lpstr>А.С. Макаренко </vt:lpstr>
      <vt:lpstr>Что такое традиции?</vt:lpstr>
      <vt:lpstr>Откуда появляются традиции</vt:lpstr>
      <vt:lpstr>Какую функцию выполняют традиции в обществе</vt:lpstr>
      <vt:lpstr>Виды традиций</vt:lpstr>
      <vt:lpstr>Презентация PowerPoint</vt:lpstr>
      <vt:lpstr>Школьные традиции</vt:lpstr>
      <vt:lpstr>Презентация PowerPoint</vt:lpstr>
      <vt:lpstr>Презентация PowerPoint</vt:lpstr>
      <vt:lpstr>Презентация PowerPoint</vt:lpstr>
      <vt:lpstr>Презентация PowerPoint</vt:lpstr>
      <vt:lpstr>Традиции класса</vt:lpstr>
      <vt:lpstr>Принципы формирования традиций в классе</vt:lpstr>
      <vt:lpstr>Моя работа как классного руководителя</vt:lpstr>
      <vt:lpstr>Наш класс</vt:lpstr>
      <vt:lpstr>Презентация PowerPoint</vt:lpstr>
      <vt:lpstr>Классный уголок</vt:lpstr>
      <vt:lpstr>Критерии формирования традиций 4 Б класса</vt:lpstr>
      <vt:lpstr>Наши традиции</vt:lpstr>
      <vt:lpstr>Презентация PowerPoint</vt:lpstr>
      <vt:lpstr>Дети активно принимают участие в общешкольных мероприятиях, в конкурсах чтецов, рисунков, олимпиадах,   праздничных мероприятиях, занимают призовые места. Активное участие принимают и родители.</vt:lpstr>
      <vt:lpstr>- Спортивно-оздоровительные мероприятия</vt:lpstr>
      <vt:lpstr>С целью духовно-нравственного и гражданско- патриотического и эстетического воспитания огранизуются : Экскурсии </vt:lpstr>
      <vt:lpstr>Презентация PowerPoint</vt:lpstr>
      <vt:lpstr>Музей Русской матрешки г. Сергиев Пасад</vt:lpstr>
      <vt:lpstr>Участия в мероприятиях в библиотеке и ДК «Восход»</vt:lpstr>
      <vt:lpstr>Презентация PowerPoint</vt:lpstr>
      <vt:lpstr>Презентация PowerPoint</vt:lpstr>
      <vt:lpstr>Презентация PowerPoint</vt:lpstr>
      <vt:lpstr>Презентация PowerPoint</vt:lpstr>
      <vt:lpstr>Варианты традиций класса</vt:lpstr>
      <vt:lpstr>Вывод</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1</cp:lastModifiedBy>
  <cp:revision>845</cp:revision>
  <dcterms:created xsi:type="dcterms:W3CDTF">2010-05-23T14:28:12Z</dcterms:created>
  <dcterms:modified xsi:type="dcterms:W3CDTF">2022-12-21T13:23:22Z</dcterms:modified>
</cp:coreProperties>
</file>