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notesMasterIdLst>
    <p:notesMasterId r:id="rId24"/>
  </p:notesMasterIdLst>
  <p:handoutMasterIdLst>
    <p:handoutMasterId r:id="rId25"/>
  </p:handoutMasterIdLst>
  <p:sldIdLst>
    <p:sldId id="259" r:id="rId2"/>
    <p:sldId id="257" r:id="rId3"/>
    <p:sldId id="274" r:id="rId4"/>
    <p:sldId id="262" r:id="rId5"/>
    <p:sldId id="265" r:id="rId6"/>
    <p:sldId id="284" r:id="rId7"/>
    <p:sldId id="288" r:id="rId8"/>
    <p:sldId id="287" r:id="rId9"/>
    <p:sldId id="289" r:id="rId10"/>
    <p:sldId id="290" r:id="rId11"/>
    <p:sldId id="291" r:id="rId12"/>
    <p:sldId id="292" r:id="rId13"/>
    <p:sldId id="293" r:id="rId14"/>
    <p:sldId id="297" r:id="rId15"/>
    <p:sldId id="303" r:id="rId16"/>
    <p:sldId id="298" r:id="rId17"/>
    <p:sldId id="299" r:id="rId18"/>
    <p:sldId id="300" r:id="rId19"/>
    <p:sldId id="301" r:id="rId20"/>
    <p:sldId id="302" r:id="rId21"/>
    <p:sldId id="280" r:id="rId22"/>
    <p:sldId id="29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16"/>
    <p:restoredTop sz="94585"/>
  </p:normalViewPr>
  <p:slideViewPr>
    <p:cSldViewPr>
      <p:cViewPr varScale="1">
        <p:scale>
          <a:sx n="93" d="100"/>
          <a:sy n="93" d="100"/>
        </p:scale>
        <p:origin x="456" y="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F9CAC-4242-4F78-BB91-C4E044CF3ABF}" type="datetimeFigureOut">
              <a:rPr lang="ru-RU" smtClean="0"/>
              <a:t>02.10.23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/>
              <a:t>ГБОУ РТ "СОШ № 10 для детей с ОВЗ"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4919C0-5E63-4A8F-8CF9-5D61579897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32608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26EEC-BB40-45F6-B9E9-DD7EC066BC9D}" type="datetimeFigureOut">
              <a:rPr lang="ru-RU" smtClean="0"/>
              <a:t>02.10.23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/>
              <a:t>ГБОУ РТ "СОШ № 10 для детей с ОВЗ"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C72AC-A82E-48CC-9CB5-DBFAA779CD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93099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/>
              <a:t>Министерство образования и науки Республики Тыва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20AAB1-D2FE-46A8-87E5-C9257D5056F4}" type="slidenum">
              <a:rPr lang="ru-RU" smtClean="0"/>
              <a:t>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/>
              <a:t>ГБОУ РТ "СОШ № 10 для детей с ОВЗ"</a:t>
            </a:r>
          </a:p>
        </p:txBody>
      </p:sp>
    </p:spTree>
    <p:extLst>
      <p:ext uri="{BB962C8B-B14F-4D97-AF65-F5344CB8AC3E}">
        <p14:creationId xmlns:p14="http://schemas.microsoft.com/office/powerpoint/2010/main" val="274027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ГБОУ РТ "СОШ № 10 для детей с ОВЗ"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DC72AC-A82E-48CC-9CB5-DBFAA779CDF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892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ГБОУ РТ "СОШ № 10 для детей с ОВЗ"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DC72AC-A82E-48CC-9CB5-DBFAA779CDF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971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ГБОУ РТ "СОШ № 10 для детей с ОВЗ"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DC72AC-A82E-48CC-9CB5-DBFAA779CDF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456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5AB9-54A4-4978-9160-923286863549}" type="datetimeFigureOut">
              <a:rPr lang="ru-RU" smtClean="0"/>
              <a:t>02.10.23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9185-CB34-4817-A8FA-DFA2DC911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73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5AB9-54A4-4978-9160-923286863549}" type="datetimeFigureOut">
              <a:rPr lang="ru-RU" smtClean="0"/>
              <a:t>02.10.23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9185-CB34-4817-A8FA-DFA2DC911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415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5AB9-54A4-4978-9160-923286863549}" type="datetimeFigureOut">
              <a:rPr lang="ru-RU" smtClean="0"/>
              <a:t>02.10.23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9185-CB34-4817-A8FA-DFA2DC911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130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5AB9-54A4-4978-9160-923286863549}" type="datetimeFigureOut">
              <a:rPr lang="ru-RU" smtClean="0"/>
              <a:t>02.10.23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9185-CB34-4817-A8FA-DFA2DC911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799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5AB9-54A4-4978-9160-923286863549}" type="datetimeFigureOut">
              <a:rPr lang="ru-RU" smtClean="0"/>
              <a:t>02.10.23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9185-CB34-4817-A8FA-DFA2DC911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74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5AB9-54A4-4978-9160-923286863549}" type="datetimeFigureOut">
              <a:rPr lang="ru-RU" smtClean="0"/>
              <a:t>02.10.23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9185-CB34-4817-A8FA-DFA2DC911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72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5AB9-54A4-4978-9160-923286863549}" type="datetimeFigureOut">
              <a:rPr lang="ru-RU" smtClean="0"/>
              <a:t>02.10.23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9185-CB34-4817-A8FA-DFA2DC911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03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5AB9-54A4-4978-9160-923286863549}" type="datetimeFigureOut">
              <a:rPr lang="ru-RU" smtClean="0"/>
              <a:t>02.10.23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9185-CB34-4817-A8FA-DFA2DC911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5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5AB9-54A4-4978-9160-923286863549}" type="datetimeFigureOut">
              <a:rPr lang="ru-RU" smtClean="0"/>
              <a:t>02.10.23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9185-CB34-4817-A8FA-DFA2DC911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65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5AB9-54A4-4978-9160-923286863549}" type="datetimeFigureOut">
              <a:rPr lang="ru-RU" smtClean="0"/>
              <a:t>02.10.23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9185-CB34-4817-A8FA-DFA2DC911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35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5AB9-54A4-4978-9160-923286863549}" type="datetimeFigureOut">
              <a:rPr lang="ru-RU" smtClean="0"/>
              <a:t>02.10.23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9185-CB34-4817-A8FA-DFA2DC911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66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5AB9-54A4-4978-9160-923286863549}" type="datetimeFigureOut">
              <a:rPr lang="ru-RU" smtClean="0"/>
              <a:t>02.10.23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9185-CB34-4817-A8FA-DFA2DC911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5AB9-54A4-4978-9160-923286863549}" type="datetimeFigureOut">
              <a:rPr lang="ru-RU" smtClean="0"/>
              <a:t>02.10.23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9185-CB34-4817-A8FA-DFA2DC911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21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7CF05AB9-54A4-4978-9160-923286863549}" type="datetimeFigureOut">
              <a:rPr lang="ru-RU" smtClean="0"/>
              <a:t>02.10.23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E4709185-CB34-4817-A8FA-DFA2DC911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42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CF05AB9-54A4-4978-9160-923286863549}" type="datetimeFigureOut">
              <a:rPr lang="ru-RU" smtClean="0"/>
              <a:t>02.10.23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E4709185-CB34-4817-A8FA-DFA2DC911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7350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tiff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Relationship Id="rId9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.tiff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-4762" y="-1"/>
            <a:ext cx="9353550" cy="6979617"/>
            <a:chOff x="547" y="936"/>
            <a:chExt cx="14724" cy="1036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 flipH="1">
              <a:off x="547" y="936"/>
              <a:ext cx="7380" cy="103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D8D8D8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 flipH="1">
              <a:off x="7927" y="936"/>
              <a:ext cx="7344" cy="103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D8D8D8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797248" y="1700809"/>
            <a:ext cx="7772400" cy="8750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97248" y="1834029"/>
            <a:ext cx="7772400" cy="36298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«Предпрофессиональная подготовка обучающихся с выраженными нарушениями интеллекта на основе междисциплинарного взаимодействия педагогов »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4C058-5987-426D-9337-6AB2677FF997}" type="slidenum">
              <a:rPr lang="en-US" altLang="ru-RU" smtClean="0"/>
              <a:pPr/>
              <a:t>1</a:t>
            </a:fld>
            <a:endParaRPr lang="en-US" alt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23570" y="188640"/>
            <a:ext cx="8799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общеобразовательное учреждение </a:t>
            </a:r>
          </a:p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обучающихся с ОВЗ </a:t>
            </a:r>
          </a:p>
          <a:p>
            <a:pPr algn="ctr"/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Старогородковская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 «Гармония»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55776" y="5157192"/>
            <a:ext cx="3818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Романенко И.М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F419C5-61B5-F249-B5B9-15FDDD65F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581128"/>
            <a:ext cx="2339232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663B7E-56DE-AE4A-AFD9-0C55E986148B}"/>
              </a:ext>
            </a:extLst>
          </p:cNvPr>
          <p:cNvSpPr txBox="1"/>
          <p:nvPr/>
        </p:nvSpPr>
        <p:spPr>
          <a:xfrm>
            <a:off x="2843808" y="-171400"/>
            <a:ext cx="3788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Гончарное дело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5F4894-5B53-964C-9BE9-C2F6F3818A03}"/>
              </a:ext>
            </a:extLst>
          </p:cNvPr>
          <p:cNvSpPr txBox="1"/>
          <p:nvPr/>
        </p:nvSpPr>
        <p:spPr>
          <a:xfrm>
            <a:off x="6886575" y="23002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AA48BE-F374-2C4A-AFBF-34760D8C1C17}"/>
              </a:ext>
            </a:extLst>
          </p:cNvPr>
          <p:cNvSpPr txBox="1"/>
          <p:nvPr/>
        </p:nvSpPr>
        <p:spPr>
          <a:xfrm>
            <a:off x="1471613" y="2428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1BA2DD-ABEC-A941-B816-70557C3C4541}"/>
              </a:ext>
            </a:extLst>
          </p:cNvPr>
          <p:cNvSpPr txBox="1"/>
          <p:nvPr/>
        </p:nvSpPr>
        <p:spPr>
          <a:xfrm>
            <a:off x="7175715" y="26657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8A0B38-DC1C-5D4E-80B8-BB79DA53A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62" y="536486"/>
            <a:ext cx="4272122" cy="34685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1C0A01-ED4D-DD4E-8766-3F2BD6CD0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081" y="3501008"/>
            <a:ext cx="4658159" cy="331236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F08EB97-60E4-8947-8CEB-0310C57C3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501008"/>
            <a:ext cx="2236749" cy="33123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015B6FC-A808-CA43-AB47-8CA3F73FE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0528" y="5112568"/>
            <a:ext cx="1916832" cy="19168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EC2CDB3-71C7-B149-88C2-920DD05CC4BE}"/>
              </a:ext>
            </a:extLst>
          </p:cNvPr>
          <p:cNvSpPr txBox="1"/>
          <p:nvPr/>
        </p:nvSpPr>
        <p:spPr>
          <a:xfrm>
            <a:off x="35496" y="332656"/>
            <a:ext cx="43545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развития обучающихся через погружение в процесс лепки и росписи глиняных изделий, развития творческих способностей и индивидуальности учащегося, способность к самовыражению, сформировать эстетический опыт, создание условий для развития художественно-творческих способностей учащихся овладение знаниями и представлениями о гончарном ремесле.</a:t>
            </a:r>
          </a:p>
        </p:txBody>
      </p:sp>
    </p:spTree>
    <p:extLst>
      <p:ext uri="{BB962C8B-B14F-4D97-AF65-F5344CB8AC3E}">
        <p14:creationId xmlns:p14="http://schemas.microsoft.com/office/powerpoint/2010/main" val="194664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5F4894-5B53-964C-9BE9-C2F6F3818A03}"/>
              </a:ext>
            </a:extLst>
          </p:cNvPr>
          <p:cNvSpPr txBox="1"/>
          <p:nvPr/>
        </p:nvSpPr>
        <p:spPr>
          <a:xfrm>
            <a:off x="6886575" y="23002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AA48BE-F374-2C4A-AFBF-34760D8C1C17}"/>
              </a:ext>
            </a:extLst>
          </p:cNvPr>
          <p:cNvSpPr txBox="1"/>
          <p:nvPr/>
        </p:nvSpPr>
        <p:spPr>
          <a:xfrm>
            <a:off x="1471613" y="2428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1BA2DD-ABEC-A941-B816-70557C3C4541}"/>
              </a:ext>
            </a:extLst>
          </p:cNvPr>
          <p:cNvSpPr txBox="1"/>
          <p:nvPr/>
        </p:nvSpPr>
        <p:spPr>
          <a:xfrm>
            <a:off x="7175715" y="26657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015B6FC-A808-CA43-AB47-8CA3F73FE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5112568"/>
            <a:ext cx="1916832" cy="1916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9A50E-8E57-764A-9242-452B876A941F}"/>
              </a:ext>
            </a:extLst>
          </p:cNvPr>
          <p:cNvSpPr txBox="1"/>
          <p:nvPr/>
        </p:nvSpPr>
        <p:spPr>
          <a:xfrm>
            <a:off x="827584" y="116632"/>
            <a:ext cx="72049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 зеленого хозяйства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64034E-4E2A-0A44-B074-D136173E262D}"/>
              </a:ext>
            </a:extLst>
          </p:cNvPr>
          <p:cNvSpPr txBox="1"/>
          <p:nvPr/>
        </p:nvSpPr>
        <p:spPr>
          <a:xfrm>
            <a:off x="107504" y="764704"/>
            <a:ext cx="5616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обучающихся к освоению умений и навыков по выполнению простых работ при устройстве скверов и содержание зеленых насаждений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373A84-3FCA-B443-BC1D-5AC8A1BB2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470" y="4005064"/>
            <a:ext cx="2979026" cy="28083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6D2BF81-74FF-3342-B6E5-901581366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470" y="692696"/>
            <a:ext cx="2907018" cy="331236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E71FAD8-FD37-A147-AB19-237C15015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3" y="2060848"/>
            <a:ext cx="4509807" cy="471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5F4894-5B53-964C-9BE9-C2F6F3818A03}"/>
              </a:ext>
            </a:extLst>
          </p:cNvPr>
          <p:cNvSpPr txBox="1"/>
          <p:nvPr/>
        </p:nvSpPr>
        <p:spPr>
          <a:xfrm>
            <a:off x="6886575" y="23002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AA48BE-F374-2C4A-AFBF-34760D8C1C17}"/>
              </a:ext>
            </a:extLst>
          </p:cNvPr>
          <p:cNvSpPr txBox="1"/>
          <p:nvPr/>
        </p:nvSpPr>
        <p:spPr>
          <a:xfrm>
            <a:off x="1471613" y="2428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1BA2DD-ABEC-A941-B816-70557C3C4541}"/>
              </a:ext>
            </a:extLst>
          </p:cNvPr>
          <p:cNvSpPr txBox="1"/>
          <p:nvPr/>
        </p:nvSpPr>
        <p:spPr>
          <a:xfrm>
            <a:off x="7175715" y="26657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015B6FC-A808-CA43-AB47-8CA3F73FE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5112568"/>
            <a:ext cx="1916832" cy="19168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C23874-6069-0646-BEB4-609B57DA6DBD}"/>
              </a:ext>
            </a:extLst>
          </p:cNvPr>
          <p:cNvSpPr txBox="1"/>
          <p:nvPr/>
        </p:nvSpPr>
        <p:spPr>
          <a:xfrm>
            <a:off x="2051720" y="188640"/>
            <a:ext cx="4857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Подсобный рабочий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B18816-5B09-9B40-8392-FC8009E5F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387" y="930002"/>
            <a:ext cx="3233117" cy="3507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B2F928-BC2A-2C42-8A5A-F1E0B9C55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035040"/>
            <a:ext cx="4111699" cy="37783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E415C7-184E-0E46-B4C4-B017C1582A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456" y="4079862"/>
            <a:ext cx="3329056" cy="2733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5BE135-337A-E94A-9393-EF83624F2AAC}"/>
              </a:ext>
            </a:extLst>
          </p:cNvPr>
          <p:cNvSpPr txBox="1"/>
          <p:nvPr/>
        </p:nvSpPr>
        <p:spPr>
          <a:xfrm>
            <a:off x="179512" y="1124744"/>
            <a:ext cx="628056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обучающихся к трудовой деятельности:</a:t>
            </a:r>
          </a:p>
          <a:p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цехов</a:t>
            </a:r>
          </a:p>
          <a:p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строительных площадок</a:t>
            </a:r>
          </a:p>
          <a:p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санитарно-бытовых помещений</a:t>
            </a:r>
          </a:p>
          <a:p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мытье полов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окон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тары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посуды и т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97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5F4894-5B53-964C-9BE9-C2F6F3818A03}"/>
              </a:ext>
            </a:extLst>
          </p:cNvPr>
          <p:cNvSpPr txBox="1"/>
          <p:nvPr/>
        </p:nvSpPr>
        <p:spPr>
          <a:xfrm>
            <a:off x="6886575" y="23002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AA48BE-F374-2C4A-AFBF-34760D8C1C17}"/>
              </a:ext>
            </a:extLst>
          </p:cNvPr>
          <p:cNvSpPr txBox="1"/>
          <p:nvPr/>
        </p:nvSpPr>
        <p:spPr>
          <a:xfrm>
            <a:off x="1471613" y="2428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1BA2DD-ABEC-A941-B816-70557C3C4541}"/>
              </a:ext>
            </a:extLst>
          </p:cNvPr>
          <p:cNvSpPr txBox="1"/>
          <p:nvPr/>
        </p:nvSpPr>
        <p:spPr>
          <a:xfrm>
            <a:off x="7175715" y="26657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015B6FC-A808-CA43-AB47-8CA3F73FE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28" y="5112568"/>
            <a:ext cx="1916832" cy="19168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C23874-6069-0646-BEB4-609B57DA6DBD}"/>
              </a:ext>
            </a:extLst>
          </p:cNvPr>
          <p:cNvSpPr txBox="1"/>
          <p:nvPr/>
        </p:nvSpPr>
        <p:spPr>
          <a:xfrm>
            <a:off x="2051720" y="188640"/>
            <a:ext cx="37233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 ЭВМ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61BAEE-C2C5-E243-8E19-82C8AC2AC63E}"/>
              </a:ext>
            </a:extLst>
          </p:cNvPr>
          <p:cNvSpPr txBox="1"/>
          <p:nvPr/>
        </p:nvSpPr>
        <p:spPr>
          <a:xfrm>
            <a:off x="467544" y="836712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обучения  позволяет овладеть компьютером, правильно работать и настраивать его.  Обучат работе с различными файлами как автономно, так и в сети, а также учат создавать сайты.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5C6AE2-B727-1048-8F41-A3E9D682C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2304256" cy="33123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D26297-F347-C843-B2C0-02E8CAC0A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060848"/>
            <a:ext cx="2848316" cy="479715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0427118-F817-874F-B988-BB7FE7563C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100" y="2037041"/>
            <a:ext cx="3704412" cy="482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6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D9AAB3-7172-BB44-B813-A0A6299AF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27" y="5070763"/>
            <a:ext cx="1916832" cy="19168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2424E9-E2B3-3244-8D20-281A52A0B27F}"/>
              </a:ext>
            </a:extLst>
          </p:cNvPr>
          <p:cNvSpPr txBox="1"/>
          <p:nvPr/>
        </p:nvSpPr>
        <p:spPr>
          <a:xfrm>
            <a:off x="1517623" y="-99392"/>
            <a:ext cx="62227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Психолого-педагогическое 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3AC1C9-DE06-B845-BD8A-CA2634CF0A0F}"/>
              </a:ext>
            </a:extLst>
          </p:cNvPr>
          <p:cNvSpPr txBox="1"/>
          <p:nvPr/>
        </p:nvSpPr>
        <p:spPr>
          <a:xfrm>
            <a:off x="107504" y="1196752"/>
            <a:ext cx="563327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Психологический аспект нашей школы:</a:t>
            </a:r>
          </a:p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-оказание психологической поддержки</a:t>
            </a:r>
          </a:p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 профессиональной направленности </a:t>
            </a:r>
          </a:p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самопознание своих способностей и интересов</a:t>
            </a:r>
          </a:p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-выработка у школьников сознательного отношения</a:t>
            </a:r>
          </a:p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труду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ACDB95-97D9-F440-8553-20E5DEABA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59" y="3228077"/>
            <a:ext cx="5855487" cy="344128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F51F8BC-D63C-5443-97D0-B8EC124280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777" y="1196752"/>
            <a:ext cx="3355070" cy="213341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BF28037-AED0-1D4C-8E69-5EFEBAD84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2924945"/>
            <a:ext cx="3243086" cy="233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8DD7C3-DEBA-FF4F-9E83-76A9F1085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27" y="5070763"/>
            <a:ext cx="1916832" cy="1916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9884CD-47AF-0B40-8F6F-E11A66D25235}"/>
              </a:ext>
            </a:extLst>
          </p:cNvPr>
          <p:cNvSpPr txBox="1"/>
          <p:nvPr/>
        </p:nvSpPr>
        <p:spPr>
          <a:xfrm>
            <a:off x="1691680" y="44624"/>
            <a:ext cx="6273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социального педагога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8C5436-C51A-F447-939B-53C20C12B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02" y="4252540"/>
            <a:ext cx="2750978" cy="24168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C6955C-6F54-354C-A71F-EBB1BED3D3C1}"/>
              </a:ext>
            </a:extLst>
          </p:cNvPr>
          <p:cNvSpPr txBox="1"/>
          <p:nvPr/>
        </p:nvSpPr>
        <p:spPr>
          <a:xfrm>
            <a:off x="6889898" y="22328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60838A3-4424-0A46-B0DD-0269A2535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2304256" cy="30391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FA7D0A5-DFB7-0C4E-9A1A-06F358ADC7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80728"/>
            <a:ext cx="5255744" cy="30391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763AB14-1A58-1E45-BB2B-7B3BEACFF995}"/>
              </a:ext>
            </a:extLst>
          </p:cNvPr>
          <p:cNvSpPr txBox="1"/>
          <p:nvPr/>
        </p:nvSpPr>
        <p:spPr>
          <a:xfrm>
            <a:off x="2892056" y="5528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62D438-A217-2147-8032-290F18EEF7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84" y="3715762"/>
            <a:ext cx="4427984" cy="295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3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335B1F-BF56-4448-B9B2-DB02D6E74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27" y="5070763"/>
            <a:ext cx="1916832" cy="19168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F13E99-9E53-434A-8BA6-C1DAE0F0F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8005"/>
            <a:ext cx="2859782" cy="38130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BC9607-BA23-5140-919B-7B5FB5F37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2" y="48005"/>
            <a:ext cx="2859782" cy="38130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EB3B0E7-5517-584B-A199-EB35820614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706" y="48005"/>
            <a:ext cx="2859782" cy="381304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58ECFF4-2396-0942-AEB4-2EC898E57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00" y="3933056"/>
            <a:ext cx="6372200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3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335B1F-BF56-4448-B9B2-DB02D6E74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27" y="5070763"/>
            <a:ext cx="1916832" cy="19168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3666FB-CCF5-7543-8966-A9C7D65AD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58" y="48005"/>
            <a:ext cx="3939902" cy="52532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16CBBC-A30F-074C-BCC9-953C4E5B6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4" y="68627"/>
            <a:ext cx="3924436" cy="523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9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335B1F-BF56-4448-B9B2-DB02D6E74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27" y="5070763"/>
            <a:ext cx="1916832" cy="19168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4F62D2-0C8B-4E4A-BB5A-024FD7626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2008"/>
            <a:ext cx="4536504" cy="48691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08C5A5-6CDA-6A4F-B4DF-541F4CD9A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72007"/>
            <a:ext cx="5112568" cy="666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7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335B1F-BF56-4448-B9B2-DB02D6E74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27" y="5070763"/>
            <a:ext cx="1916832" cy="19168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D60A9D-7D32-E448-8AC2-AC123EA6F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66" y="44624"/>
            <a:ext cx="3149422" cy="41966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4B44B7-0C74-0F4D-B616-0202F2372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293096"/>
            <a:ext cx="4176464" cy="2513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DF01A5-91EC-D34E-AA87-1048B9EF3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253" y="44624"/>
            <a:ext cx="4880203" cy="41966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AE99DA-958E-FB47-9691-8A1732C15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73" y="5223163"/>
            <a:ext cx="1916832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-4762" y="0"/>
            <a:ext cx="9353550" cy="6957392"/>
            <a:chOff x="547" y="936"/>
            <a:chExt cx="14724" cy="1036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 flipH="1">
              <a:off x="547" y="936"/>
              <a:ext cx="7380" cy="103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D8D8D8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 flipH="1">
              <a:off x="7927" y="936"/>
              <a:ext cx="7344" cy="103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D8D8D8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2" y="-675456"/>
            <a:ext cx="8229600" cy="5274840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Одним из приоритетных направлений обучения детей с отклонениями в развитии является обеспечение для них реальной возможности получения трудовой подготовки. Трудовое обучение, направленно на профессиональную подготовку, коррекцию и компенсацию их умственного и физического развития и обеспечивает возможность будущего трудоустройства и социализации в современном обществе. В жизни каждого человека наступает момент, когда приходиться решать, где продолжить образование или куда пойти работать, а это значит выбрать профессию и свой жизненный путь. Необходимо помочь школьнику с интеллектуальными нарушениями выбрать именно ту профессию, овладение которой ему по силам. Профориентация является непрерывным процессом и осуществляется целенаправленно на всех возрастных этапах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trad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374621"/>
            <a:ext cx="5040560" cy="265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372878-6EB7-E54A-9F76-2259D7E3D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5040560"/>
            <a:ext cx="1916832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0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335B1F-BF56-4448-B9B2-DB02D6E74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27" y="5070763"/>
            <a:ext cx="1916832" cy="19168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BD9256-3B25-7B41-AE2A-88604B8CD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5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-99392"/>
            <a:ext cx="7772400" cy="67669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  <a:endParaRPr lang="ru-RU" dirty="0"/>
          </a:p>
        </p:txBody>
      </p:sp>
      <p:grpSp>
        <p:nvGrpSpPr>
          <p:cNvPr id="78" name="Group 58"/>
          <p:cNvGrpSpPr>
            <a:grpSpLocks/>
          </p:cNvGrpSpPr>
          <p:nvPr/>
        </p:nvGrpSpPr>
        <p:grpSpPr bwMode="auto">
          <a:xfrm>
            <a:off x="1115616" y="761454"/>
            <a:ext cx="7992888" cy="795338"/>
            <a:chOff x="1248" y="953"/>
            <a:chExt cx="5126" cy="549"/>
          </a:xfrm>
        </p:grpSpPr>
        <p:sp>
          <p:nvSpPr>
            <p:cNvPr id="79" name="Line 29"/>
            <p:cNvSpPr>
              <a:spLocks noChangeShapeType="1"/>
            </p:cNvSpPr>
            <p:nvPr/>
          </p:nvSpPr>
          <p:spPr bwMode="auto">
            <a:xfrm>
              <a:off x="1440" y="1502"/>
              <a:ext cx="3024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" name="Rectangle 5"/>
            <p:cNvSpPr>
              <a:spLocks noChangeArrowheads="1"/>
            </p:cNvSpPr>
            <p:nvPr/>
          </p:nvSpPr>
          <p:spPr bwMode="gray">
            <a:xfrm rot="3419336">
              <a:off x="1261" y="1139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54D060"/>
                </a:gs>
                <a:gs pos="100000">
                  <a:srgbClr val="54D06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54D06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81" name="Text Box 30"/>
            <p:cNvSpPr txBox="1">
              <a:spLocks noChangeArrowheads="1"/>
            </p:cNvSpPr>
            <p:nvPr/>
          </p:nvSpPr>
          <p:spPr bwMode="auto">
            <a:xfrm>
              <a:off x="1928" y="953"/>
              <a:ext cx="444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/>
              <a:endParaRPr lang="ru-RU" sz="1600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82" name="Text Box 31"/>
            <p:cNvSpPr txBox="1">
              <a:spLocks noChangeArrowheads="1"/>
            </p:cNvSpPr>
            <p:nvPr/>
          </p:nvSpPr>
          <p:spPr bwMode="gray">
            <a:xfrm>
              <a:off x="1296" y="116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ru-RU" sz="2400" b="1" dirty="0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83" name="Group 59"/>
          <p:cNvGrpSpPr>
            <a:grpSpLocks/>
          </p:cNvGrpSpPr>
          <p:nvPr/>
        </p:nvGrpSpPr>
        <p:grpSpPr bwMode="auto">
          <a:xfrm>
            <a:off x="1050776" y="2009279"/>
            <a:ext cx="5105400" cy="555625"/>
            <a:chOff x="1248" y="1632"/>
            <a:chExt cx="3216" cy="350"/>
          </a:xfrm>
        </p:grpSpPr>
        <p:sp>
          <p:nvSpPr>
            <p:cNvPr id="84" name="Line 35"/>
            <p:cNvSpPr>
              <a:spLocks noChangeShapeType="1"/>
            </p:cNvSpPr>
            <p:nvPr/>
          </p:nvSpPr>
          <p:spPr bwMode="auto">
            <a:xfrm>
              <a:off x="1440" y="1982"/>
              <a:ext cx="3024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" name="Rectangle 34"/>
            <p:cNvSpPr>
              <a:spLocks noChangeArrowheads="1"/>
            </p:cNvSpPr>
            <p:nvPr/>
          </p:nvSpPr>
          <p:spPr bwMode="gray">
            <a:xfrm rot="3419336">
              <a:off x="1261" y="1619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8E97EE"/>
                </a:gs>
                <a:gs pos="100000">
                  <a:srgbClr val="8E97EE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8E97EE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87" name="Text Box 37"/>
            <p:cNvSpPr txBox="1">
              <a:spLocks noChangeArrowheads="1"/>
            </p:cNvSpPr>
            <p:nvPr/>
          </p:nvSpPr>
          <p:spPr bwMode="gray">
            <a:xfrm>
              <a:off x="1296" y="164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ru-RU" sz="24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88" name="Group 60"/>
          <p:cNvGrpSpPr>
            <a:grpSpLocks/>
          </p:cNvGrpSpPr>
          <p:nvPr/>
        </p:nvGrpSpPr>
        <p:grpSpPr bwMode="auto">
          <a:xfrm>
            <a:off x="1050776" y="2729359"/>
            <a:ext cx="5105400" cy="555625"/>
            <a:chOff x="1248" y="2194"/>
            <a:chExt cx="3216" cy="350"/>
          </a:xfrm>
        </p:grpSpPr>
        <p:sp>
          <p:nvSpPr>
            <p:cNvPr id="89" name="Line 40"/>
            <p:cNvSpPr>
              <a:spLocks noChangeShapeType="1"/>
            </p:cNvSpPr>
            <p:nvPr/>
          </p:nvSpPr>
          <p:spPr bwMode="auto">
            <a:xfrm>
              <a:off x="1440" y="2544"/>
              <a:ext cx="3024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" name="Rectangle 39"/>
            <p:cNvSpPr>
              <a:spLocks noChangeArrowheads="1"/>
            </p:cNvSpPr>
            <p:nvPr/>
          </p:nvSpPr>
          <p:spPr bwMode="gray">
            <a:xfrm rot="3419336">
              <a:off x="1261" y="2181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4383E1"/>
                </a:gs>
                <a:gs pos="100000">
                  <a:srgbClr val="438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4383E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91" name="Text Box 41"/>
            <p:cNvSpPr txBox="1">
              <a:spLocks noChangeArrowheads="1"/>
            </p:cNvSpPr>
            <p:nvPr/>
          </p:nvSpPr>
          <p:spPr bwMode="auto">
            <a:xfrm>
              <a:off x="2256" y="2236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altLang="ru-RU" sz="2400" dirty="0">
                <a:solidFill>
                  <a:srgbClr val="FFFFFF"/>
                </a:solidFill>
              </a:endParaRPr>
            </a:p>
          </p:txBody>
        </p:sp>
        <p:sp>
          <p:nvSpPr>
            <p:cNvPr id="92" name="Text Box 42"/>
            <p:cNvSpPr txBox="1">
              <a:spLocks noChangeArrowheads="1"/>
            </p:cNvSpPr>
            <p:nvPr/>
          </p:nvSpPr>
          <p:spPr bwMode="gray">
            <a:xfrm>
              <a:off x="1296" y="2208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ru-RU" sz="2400" b="1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93" name="Group 61"/>
          <p:cNvGrpSpPr>
            <a:grpSpLocks/>
          </p:cNvGrpSpPr>
          <p:nvPr/>
        </p:nvGrpSpPr>
        <p:grpSpPr bwMode="auto">
          <a:xfrm>
            <a:off x="1043608" y="3449439"/>
            <a:ext cx="5105400" cy="555625"/>
            <a:chOff x="1248" y="2722"/>
            <a:chExt cx="3216" cy="350"/>
          </a:xfrm>
        </p:grpSpPr>
        <p:sp>
          <p:nvSpPr>
            <p:cNvPr id="94" name="Line 45"/>
            <p:cNvSpPr>
              <a:spLocks noChangeShapeType="1"/>
            </p:cNvSpPr>
            <p:nvPr/>
          </p:nvSpPr>
          <p:spPr bwMode="auto">
            <a:xfrm>
              <a:off x="1440" y="3072"/>
              <a:ext cx="3024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" name="Rectangle 44"/>
            <p:cNvSpPr>
              <a:spLocks noChangeArrowheads="1"/>
            </p:cNvSpPr>
            <p:nvPr/>
          </p:nvSpPr>
          <p:spPr bwMode="gray">
            <a:xfrm rot="3419336">
              <a:off x="1261" y="2709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28A5C"/>
                </a:gs>
                <a:gs pos="100000">
                  <a:srgbClr val="F28A5C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28A5C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96" name="Text Box 46"/>
            <p:cNvSpPr txBox="1">
              <a:spLocks noChangeArrowheads="1"/>
            </p:cNvSpPr>
            <p:nvPr/>
          </p:nvSpPr>
          <p:spPr bwMode="auto">
            <a:xfrm>
              <a:off x="2256" y="2764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altLang="ru-RU" sz="2400" dirty="0">
                <a:solidFill>
                  <a:srgbClr val="FFFFFF"/>
                </a:solidFill>
              </a:endParaRPr>
            </a:p>
          </p:txBody>
        </p:sp>
        <p:sp>
          <p:nvSpPr>
            <p:cNvPr id="97" name="Text Box 47"/>
            <p:cNvSpPr txBox="1">
              <a:spLocks noChangeArrowheads="1"/>
            </p:cNvSpPr>
            <p:nvPr/>
          </p:nvSpPr>
          <p:spPr bwMode="gray">
            <a:xfrm>
              <a:off x="1296" y="273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ru-RU" sz="2400" b="1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98" name="Group 62"/>
          <p:cNvGrpSpPr>
            <a:grpSpLocks/>
          </p:cNvGrpSpPr>
          <p:nvPr/>
        </p:nvGrpSpPr>
        <p:grpSpPr bwMode="auto">
          <a:xfrm>
            <a:off x="1043608" y="4169519"/>
            <a:ext cx="5105400" cy="555625"/>
            <a:chOff x="1248" y="3284"/>
            <a:chExt cx="3216" cy="350"/>
          </a:xfrm>
        </p:grpSpPr>
        <p:sp>
          <p:nvSpPr>
            <p:cNvPr id="99" name="Line 54"/>
            <p:cNvSpPr>
              <a:spLocks noChangeShapeType="1"/>
            </p:cNvSpPr>
            <p:nvPr/>
          </p:nvSpPr>
          <p:spPr bwMode="auto">
            <a:xfrm>
              <a:off x="1440" y="3634"/>
              <a:ext cx="3024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0" name="Rectangle 55"/>
            <p:cNvSpPr>
              <a:spLocks noChangeArrowheads="1"/>
            </p:cNvSpPr>
            <p:nvPr/>
          </p:nvSpPr>
          <p:spPr bwMode="gray">
            <a:xfrm rot="3419336">
              <a:off x="1261" y="3271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EAB764"/>
                </a:gs>
                <a:gs pos="100000">
                  <a:srgbClr val="EAB764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EAB764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101" name="Text Box 56"/>
            <p:cNvSpPr txBox="1">
              <a:spLocks noChangeArrowheads="1"/>
            </p:cNvSpPr>
            <p:nvPr/>
          </p:nvSpPr>
          <p:spPr bwMode="auto">
            <a:xfrm>
              <a:off x="2256" y="3326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altLang="ru-RU" sz="2400" dirty="0">
                <a:solidFill>
                  <a:srgbClr val="FFFFFF"/>
                </a:solidFill>
              </a:endParaRPr>
            </a:p>
          </p:txBody>
        </p:sp>
        <p:sp>
          <p:nvSpPr>
            <p:cNvPr id="102" name="Text Box 57"/>
            <p:cNvSpPr txBox="1">
              <a:spLocks noChangeArrowheads="1"/>
            </p:cNvSpPr>
            <p:nvPr/>
          </p:nvSpPr>
          <p:spPr bwMode="gray">
            <a:xfrm>
              <a:off x="1296" y="3298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ru-RU" sz="2400" b="1" dirty="0">
                  <a:solidFill>
                    <a:srgbClr val="FFFFFF"/>
                  </a:solidFill>
                </a:rPr>
                <a:t>5</a:t>
              </a:r>
            </a:p>
          </p:txBody>
        </p:sp>
      </p:grpSp>
      <p:sp>
        <p:nvSpPr>
          <p:cNvPr id="104" name="Прямоугольник 103"/>
          <p:cNvSpPr/>
          <p:nvPr/>
        </p:nvSpPr>
        <p:spPr>
          <a:xfrm>
            <a:off x="1835696" y="1916832"/>
            <a:ext cx="69133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банка информационно-методических материалов для проведения предпрофессиональной работы с детьми и родителями</a:t>
            </a:r>
            <a:r>
              <a:rPr lang="ru-RU" sz="1600" dirty="0">
                <a:solidFill>
                  <a:srgbClr val="00206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1835696" y="2636912"/>
            <a:ext cx="69133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мероприятий по предпрофессиональной подготовке детей-инвалидов, детей с ограниченными возможностями здоровья.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1835696" y="3390091"/>
            <a:ext cx="69133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Вовлеченность подростков с ограниченными возможностями в процесс предпрофессиональной подготовки с целью дальнейшего профессионального самоопределения.</a:t>
            </a:r>
          </a:p>
        </p:txBody>
      </p:sp>
      <p:sp>
        <p:nvSpPr>
          <p:cNvPr id="107" name="Прямоугольник 106"/>
          <p:cNvSpPr/>
          <p:nvPr/>
        </p:nvSpPr>
        <p:spPr>
          <a:xfrm>
            <a:off x="1835696" y="4242574"/>
            <a:ext cx="6853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 предпрофессионального уровня подростков и их родителей.</a:t>
            </a:r>
          </a:p>
        </p:txBody>
      </p:sp>
      <p:sp>
        <p:nvSpPr>
          <p:cNvPr id="108" name="Прямоугольник 107"/>
          <p:cNvSpPr/>
          <p:nvPr/>
        </p:nvSpPr>
        <p:spPr>
          <a:xfrm>
            <a:off x="1835696" y="4860449"/>
            <a:ext cx="6853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практическими начальными умениями и навыками выбранной профессии детьми – инвалидами и детьми с ОВЗ.</a:t>
            </a:r>
          </a:p>
        </p:txBody>
      </p:sp>
      <p:sp>
        <p:nvSpPr>
          <p:cNvPr id="109" name="Прямоугольник 108"/>
          <p:cNvSpPr/>
          <p:nvPr/>
        </p:nvSpPr>
        <p:spPr>
          <a:xfrm>
            <a:off x="1835696" y="5580529"/>
            <a:ext cx="70275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детей – инвалидов и детей с ОВЗ в специализированные группы в учреждения профессионального образования .</a:t>
            </a:r>
          </a:p>
        </p:txBody>
      </p:sp>
      <p:grpSp>
        <p:nvGrpSpPr>
          <p:cNvPr id="115" name="Group 58"/>
          <p:cNvGrpSpPr>
            <a:grpSpLocks/>
          </p:cNvGrpSpPr>
          <p:nvPr/>
        </p:nvGrpSpPr>
        <p:grpSpPr bwMode="auto">
          <a:xfrm>
            <a:off x="1043608" y="4573686"/>
            <a:ext cx="8137527" cy="871538"/>
            <a:chOff x="1248" y="953"/>
            <a:chExt cx="5126" cy="549"/>
          </a:xfrm>
        </p:grpSpPr>
        <p:sp>
          <p:nvSpPr>
            <p:cNvPr id="116" name="Line 29"/>
            <p:cNvSpPr>
              <a:spLocks noChangeShapeType="1"/>
            </p:cNvSpPr>
            <p:nvPr/>
          </p:nvSpPr>
          <p:spPr bwMode="auto">
            <a:xfrm>
              <a:off x="1440" y="1502"/>
              <a:ext cx="3024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just"/>
              <a:endParaRPr lang="ru-RU"/>
            </a:p>
          </p:txBody>
        </p:sp>
        <p:sp>
          <p:nvSpPr>
            <p:cNvPr id="117" name="Rectangle 5"/>
            <p:cNvSpPr>
              <a:spLocks noChangeArrowheads="1"/>
            </p:cNvSpPr>
            <p:nvPr/>
          </p:nvSpPr>
          <p:spPr bwMode="gray">
            <a:xfrm rot="3419336">
              <a:off x="1261" y="1139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54D060"/>
                </a:gs>
                <a:gs pos="100000">
                  <a:srgbClr val="54D06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54D06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just"/>
              <a:endParaRPr lang="ru-RU"/>
            </a:p>
          </p:txBody>
        </p:sp>
        <p:sp>
          <p:nvSpPr>
            <p:cNvPr id="118" name="Text Box 30"/>
            <p:cNvSpPr txBox="1">
              <a:spLocks noChangeArrowheads="1"/>
            </p:cNvSpPr>
            <p:nvPr/>
          </p:nvSpPr>
          <p:spPr bwMode="auto">
            <a:xfrm>
              <a:off x="1928" y="953"/>
              <a:ext cx="444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/>
              <a:endParaRPr lang="ru-RU" sz="1600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119" name="Text Box 31"/>
            <p:cNvSpPr txBox="1">
              <a:spLocks noChangeArrowheads="1"/>
            </p:cNvSpPr>
            <p:nvPr/>
          </p:nvSpPr>
          <p:spPr bwMode="gray">
            <a:xfrm>
              <a:off x="1296" y="1166"/>
              <a:ext cx="21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just"/>
              <a:r>
                <a:rPr lang="ru-RU" altLang="ru-RU" sz="2400" b="1" dirty="0">
                  <a:solidFill>
                    <a:srgbClr val="FFFFFF"/>
                  </a:solidFill>
                </a:rPr>
                <a:t>6</a:t>
              </a:r>
              <a:endParaRPr lang="en-US" altLang="ru-RU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1812257" y="419180"/>
            <a:ext cx="729687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предпрофессиональных предпочтений, потребностей детей-инвалидов, детей с ограниченными умственными и физическими возможностями здоровья в проведении предпрофессиональной подготовки и дальнейшем трудоустройстве. Результаты комплексной диагностики, составление трудового прогноза на каждого ребенка.</a:t>
            </a:r>
          </a:p>
          <a:p>
            <a:endParaRPr lang="ru-RU" sz="1600" dirty="0"/>
          </a:p>
        </p:txBody>
      </p:sp>
      <p:grpSp>
        <p:nvGrpSpPr>
          <p:cNvPr id="121" name="Group 59"/>
          <p:cNvGrpSpPr>
            <a:grpSpLocks/>
          </p:cNvGrpSpPr>
          <p:nvPr/>
        </p:nvGrpSpPr>
        <p:grpSpPr bwMode="auto">
          <a:xfrm>
            <a:off x="1115616" y="5681687"/>
            <a:ext cx="5105400" cy="555625"/>
            <a:chOff x="1248" y="1632"/>
            <a:chExt cx="3216" cy="350"/>
          </a:xfrm>
        </p:grpSpPr>
        <p:sp>
          <p:nvSpPr>
            <p:cNvPr id="122" name="Line 35"/>
            <p:cNvSpPr>
              <a:spLocks noChangeShapeType="1"/>
            </p:cNvSpPr>
            <p:nvPr/>
          </p:nvSpPr>
          <p:spPr bwMode="auto">
            <a:xfrm>
              <a:off x="1440" y="1982"/>
              <a:ext cx="3024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23" name="Rectangle 34"/>
            <p:cNvSpPr>
              <a:spLocks noChangeArrowheads="1"/>
            </p:cNvSpPr>
            <p:nvPr/>
          </p:nvSpPr>
          <p:spPr bwMode="gray">
            <a:xfrm rot="3419336">
              <a:off x="1261" y="1619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8E97EE"/>
                </a:gs>
                <a:gs pos="100000">
                  <a:srgbClr val="8E97EE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8E97EE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124" name="Text Box 37"/>
            <p:cNvSpPr txBox="1">
              <a:spLocks noChangeArrowheads="1"/>
            </p:cNvSpPr>
            <p:nvPr/>
          </p:nvSpPr>
          <p:spPr bwMode="gray">
            <a:xfrm>
              <a:off x="1296" y="1646"/>
              <a:ext cx="21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sz="2400" b="1" dirty="0">
                  <a:solidFill>
                    <a:srgbClr val="FFFFFF"/>
                  </a:solidFill>
                </a:rPr>
                <a:t>7</a:t>
              </a:r>
              <a:endParaRPr lang="en-US" altLang="ru-RU" sz="24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2171342-27CA-9C4B-8895-4BDC3D9C5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5588206"/>
            <a:ext cx="1369186" cy="136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5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911AA8-5092-0543-996B-5D7E452DC7FB}"/>
              </a:ext>
            </a:extLst>
          </p:cNvPr>
          <p:cNvSpPr txBox="1"/>
          <p:nvPr/>
        </p:nvSpPr>
        <p:spPr>
          <a:xfrm>
            <a:off x="323529" y="44624"/>
            <a:ext cx="8208912" cy="17543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700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/>
            <a:r>
              <a:rPr lang="ru-RU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8B4619-CDAF-FC49-8C34-B0D1EA9AC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844824"/>
            <a:ext cx="8208911" cy="48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0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-4762" y="72008"/>
            <a:ext cx="9353550" cy="6957392"/>
            <a:chOff x="547" y="936"/>
            <a:chExt cx="14724" cy="1036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 flipH="1">
              <a:off x="547" y="936"/>
              <a:ext cx="7380" cy="103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D8D8D8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 flipH="1">
              <a:off x="7927" y="936"/>
              <a:ext cx="7344" cy="103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D8D8D8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568648" y="548680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Профессиональное обучение в школе - это не только знакомство детей с профессиями, но и формирование у них установок на выбор профессии и устойчивых интересов к труду. Здесь важна система обучения, которой будет подчинена вся программа работы с детьми с ограниченными возможностями здоровья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3600" dirty="0">
              <a:solidFill>
                <a:schemeClr val="bg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56AC47-C66F-9B4C-BD99-A284F5838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913784"/>
            <a:ext cx="194421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3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-4762" y="0"/>
            <a:ext cx="9353550" cy="6957392"/>
            <a:chOff x="547" y="936"/>
            <a:chExt cx="14724" cy="1036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 flipH="1">
              <a:off x="547" y="936"/>
              <a:ext cx="7380" cy="103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D8D8D8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 flipH="1">
              <a:off x="7927" y="936"/>
              <a:ext cx="7344" cy="103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D8D8D8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-36512" y="-459432"/>
            <a:ext cx="8229600" cy="270792"/>
          </a:xfrm>
        </p:spPr>
        <p:txBody>
          <a:bodyPr>
            <a:normAutofit fontScale="90000"/>
          </a:bodyPr>
          <a:lstStyle/>
          <a:p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-36512" y="-171399"/>
            <a:ext cx="7704856" cy="3771799"/>
          </a:xfrm>
        </p:spPr>
        <p:txBody>
          <a:bodyPr>
            <a:normAutofit/>
          </a:bodyPr>
          <a:lstStyle/>
          <a:p>
            <a:pPr marL="0" lvl="0" indent="0" algn="ctr"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 предпрофессиональной подготовки: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2000" b="1" i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получение данных о возможностях учащихся;</a:t>
            </a:r>
            <a:endParaRPr lang="ru-RU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2000" b="1" i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социально-трудовое становление личности молодого человека;</a:t>
            </a:r>
            <a:endParaRPr lang="ru-RU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2000" b="1" i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обеспечение сознательного и прочного усвоения учащимися сообщаемых в процессе трудовой деятельности знаний, навыков и умений;</a:t>
            </a:r>
            <a:endParaRPr lang="ru-RU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2000" b="1" i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выработка гибкой системы сотрудничества школы с учреждениями дополнительного и профессионального образования.</a:t>
            </a:r>
            <a:endParaRPr lang="ru-RU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8F2794-65DA-2E4C-AA13-D1F044C4C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157192"/>
            <a:ext cx="1988840" cy="198884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347A6B0-AA32-0046-9AE4-28A6CFF6A1D0}"/>
              </a:ext>
            </a:extLst>
          </p:cNvPr>
          <p:cNvSpPr/>
          <p:nvPr/>
        </p:nvSpPr>
        <p:spPr>
          <a:xfrm>
            <a:off x="2195736" y="3284984"/>
            <a:ext cx="69005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предпрофессиональной подготовки: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оказание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поддержки учащимся в процессе выбора профиля обучения и сферы будущей профессиональной деятельности;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выработка у школьников профессионального самоопределения в условиях свободы выбора сферы деятельности, в соответствии со своими возможностями, способностями и с учетом требований рынка труда;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подготовка выпускников к продолжению образования в учреждениях профессионального образования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012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-4762" y="0"/>
            <a:ext cx="9353550" cy="6957392"/>
            <a:chOff x="547" y="936"/>
            <a:chExt cx="14724" cy="1036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 flipH="1">
              <a:off x="547" y="936"/>
              <a:ext cx="7380" cy="103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D8D8D8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 flipH="1">
              <a:off x="7927" y="936"/>
              <a:ext cx="7344" cy="103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D8D8D8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"/>
          </a:xfrm>
        </p:spPr>
        <p:txBody>
          <a:bodyPr>
            <a:noAutofit/>
          </a:bodyPr>
          <a:lstStyle/>
          <a:p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07504" y="332655"/>
            <a:ext cx="9036496" cy="5472609"/>
          </a:xfrm>
        </p:spPr>
        <p:txBody>
          <a:bodyPr>
            <a:noAutofit/>
          </a:bodyPr>
          <a:lstStyle/>
          <a:p>
            <a:pPr marL="0" lvl="0" indent="0" algn="just"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b="1" dirty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just"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уроках трудового обучения целенаправленная работа по профориентации учащихся начинается уже в начальной школе. Хотя ученик еще далек от мысли о выборе профессии, он не может еще воспринимать и осмысливать в полной мере информацию профессионального характера, желания и мечты его весьма нестабильны, однако в этом возрасте закладывается основа будущего трудового самоопределения.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С первого класса, с первого урока по труду учителя заинтересовывали ребят идеей трудиться, желанием стать человеком труда. В этих классах закладывали фундамент, на базе которого в последующие годы развивались интересы и склонности к профессиям. При работе учащихся с бумагой, пластилином, картоном, и тканью ознакомили их с такими профессиями, как слесарь, жестянщик,  швея, вышивальщица и т. д.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5-9 классах учитель трудового обучения раскрывает содержание труда по профессиям изучаемых видов обработки материалов, о предметах, деталях, инструментах, о выпускаемой продукции, о значении конкретных профессий в общественном производстве. Используются сведения по истории профессий, перспективах их развития. Сведения о профессиях сообщаются в виде небольших информационных комментариев. При этом можно рассказать, в какой профессиональной деятельности применяются операции, выполняемые учащимися на данном уроке, какие знания, умения и навыки нужны для их выполнения в производственных условиях.          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FE2715-3CFE-3447-BDEB-C4F72ADF8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3" y="5472608"/>
            <a:ext cx="2084487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6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0AB6D5-D838-C546-92D2-B82F569EEF32}"/>
              </a:ext>
            </a:extLst>
          </p:cNvPr>
          <p:cNvSpPr txBox="1"/>
          <p:nvPr/>
        </p:nvSpPr>
        <p:spPr>
          <a:xfrm>
            <a:off x="395536" y="764704"/>
            <a:ext cx="28083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Профильный труд: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Столярное дело</a:t>
            </a:r>
          </a:p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-Швейное дело</a:t>
            </a:r>
          </a:p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-Поварское дело</a:t>
            </a:r>
          </a:p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-Гончарное дело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подготовка: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 зеленого хозяйства</a:t>
            </a:r>
          </a:p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-Подсобный рабочий</a:t>
            </a:r>
          </a:p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-Оператор ЭВМ</a:t>
            </a:r>
          </a:p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-Повар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142ECD-E977-324E-B209-649C30655801}"/>
              </a:ext>
            </a:extLst>
          </p:cNvPr>
          <p:cNvSpPr txBox="1"/>
          <p:nvPr/>
        </p:nvSpPr>
        <p:spPr>
          <a:xfrm>
            <a:off x="611561" y="-27384"/>
            <a:ext cx="8351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Предпрофессиональная подготовка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611A45-850F-214B-B8C6-0AE0C6154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620688"/>
            <a:ext cx="3511413" cy="22322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2C38A2-9E89-E841-9AFA-692641A90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620688"/>
            <a:ext cx="2736303" cy="22322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02BCFD-8B4F-F74A-B15E-67C4F75A5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852936"/>
            <a:ext cx="2959232" cy="22296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838756-CA80-8545-B4CE-FE4759638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064" y="2852936"/>
            <a:ext cx="3089440" cy="2286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FAD5C3-93BE-D64A-922A-77398C92B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4725144"/>
            <a:ext cx="2959232" cy="20882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3E13E3B-529D-ED4D-A9F4-9E09F9A4B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064" y="4725144"/>
            <a:ext cx="3089438" cy="208823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B109EEB-225A-7843-B6E9-A084FB5893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49080"/>
            <a:ext cx="2991907" cy="174884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5284E9A-A04D-694E-BB67-B2413BAFD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5691629"/>
            <a:ext cx="1619672" cy="12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8"/>
          <p:cNvGrpSpPr>
            <a:grpSpLocks/>
          </p:cNvGrpSpPr>
          <p:nvPr/>
        </p:nvGrpSpPr>
        <p:grpSpPr bwMode="auto">
          <a:xfrm>
            <a:off x="-4762" y="0"/>
            <a:ext cx="9353550" cy="6957392"/>
            <a:chOff x="547" y="936"/>
            <a:chExt cx="14724" cy="1036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 flipH="1">
              <a:off x="547" y="936"/>
              <a:ext cx="7380" cy="103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D8D8D8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 flipH="1">
              <a:off x="7927" y="936"/>
              <a:ext cx="7344" cy="103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D8D8D8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043608" y="370318"/>
            <a:ext cx="7524003" cy="9704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Столярное дело</a:t>
            </a:r>
            <a:b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5" name="Объект 14"/>
          <p:cNvSpPr>
            <a:spLocks noGrp="1"/>
          </p:cNvSpPr>
          <p:nvPr>
            <p:ph sz="half" idx="1"/>
          </p:nvPr>
        </p:nvSpPr>
        <p:spPr>
          <a:xfrm>
            <a:off x="369330" y="891253"/>
            <a:ext cx="5731800" cy="1396752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Кабинет оборудован системой средств обучения, мебелью, приспособлениями, средствами оргтехники, книжным фондом.</a:t>
            </a:r>
          </a:p>
          <a:p>
            <a:pPr algn="just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4C058-5987-426D-9337-6AB2677FF997}" type="slidenum">
              <a:rPr lang="en-US" altLang="ru-RU" smtClean="0"/>
              <a:pPr/>
              <a:t>7</a:t>
            </a:fld>
            <a:endParaRPr lang="en-US" altLang="ru-RU"/>
          </a:p>
        </p:txBody>
      </p:sp>
      <p:pic>
        <p:nvPicPr>
          <p:cNvPr id="13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31" y="1917653"/>
            <a:ext cx="3940025" cy="2392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830AF36-B5CB-D34E-8605-FAA3BF50F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0" y="5040560"/>
            <a:ext cx="1916832" cy="1916832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78D42D8-70AE-D643-9DD8-DDBDAF94E9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609" y="1539181"/>
            <a:ext cx="3671887" cy="2753915"/>
          </a:xfrm>
        </p:spPr>
      </p:pic>
      <p:pic>
        <p:nvPicPr>
          <p:cNvPr id="25" name="Picture 2" descr="C:\Users\1\Desktop\ЦЕНТР\фотки новые  проф\20181130_130000.jpg">
            <a:extLst>
              <a:ext uri="{FF2B5EF4-FFF2-40B4-BE49-F238E27FC236}">
                <a16:creationId xmlns:a16="http://schemas.microsoft.com/office/drawing/2014/main" id="{C20475E9-E679-F64F-A928-970ED7021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920" y="4437112"/>
            <a:ext cx="4038600" cy="2271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C21F40-526E-D648-98DB-5DCBA04C4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242049"/>
            <a:ext cx="3524447" cy="264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3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-4762" y="0"/>
            <a:ext cx="9353550" cy="6957392"/>
            <a:chOff x="547" y="936"/>
            <a:chExt cx="14724" cy="1036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 flipH="1">
              <a:off x="547" y="936"/>
              <a:ext cx="7380" cy="103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D8D8D8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 flipH="1">
              <a:off x="7927" y="936"/>
              <a:ext cx="7344" cy="103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D8D8D8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78904" y="-171400"/>
            <a:ext cx="8229600" cy="778098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Швейное дело</a:t>
            </a: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3281217B-D97B-6842-9A44-72A789E98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86224" y="5688013"/>
            <a:ext cx="77390" cy="103187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B19A8C-D4CA-BB48-AA4F-767F976FE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0" y="5328592"/>
            <a:ext cx="1916832" cy="19168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1074BC-ADC7-8641-AE00-789E7DE3C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606698"/>
            <a:ext cx="2512590" cy="32113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6B04F1-ED85-264A-809C-90D113C21A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20687"/>
            <a:ext cx="2520280" cy="321297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28EE6D0-5C8A-6846-BD26-28CE9AEDD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24944"/>
            <a:ext cx="2952328" cy="276551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81B4FD9-E51A-BE42-BF7A-1C648758BFCD}"/>
              </a:ext>
            </a:extLst>
          </p:cNvPr>
          <p:cNvSpPr/>
          <p:nvPr/>
        </p:nvSpPr>
        <p:spPr>
          <a:xfrm>
            <a:off x="3527001" y="3861048"/>
            <a:ext cx="535778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включает в себя разделы по шитью и декорированию простейших изделий аппликацией, отделке краев изделий, современному дизайну.       </a:t>
            </a:r>
          </a:p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Путь к будущей профессии лежит в копировании образцов мастеров декоративно-прикладного искусства, их творческой переработке и самостоятельном подборе рисунков и эскизов для будущего изделия.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44C3FD-3164-5643-8238-FE6FBAE8D9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6741"/>
            <a:ext cx="2989586" cy="294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C933E5-313E-B349-AB71-0002D2002FE5}"/>
              </a:ext>
            </a:extLst>
          </p:cNvPr>
          <p:cNvSpPr txBox="1"/>
          <p:nvPr/>
        </p:nvSpPr>
        <p:spPr>
          <a:xfrm>
            <a:off x="2555776" y="188640"/>
            <a:ext cx="3807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Поварское дело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C56032-D542-BA46-ACFD-207AE89C2600}"/>
              </a:ext>
            </a:extLst>
          </p:cNvPr>
          <p:cNvSpPr txBox="1"/>
          <p:nvPr/>
        </p:nvSpPr>
        <p:spPr>
          <a:xfrm>
            <a:off x="323528" y="1124744"/>
            <a:ext cx="633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обучающихся к освоению профессии повар и выполнению элементарных видов работ по поварскому делу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CFEEE8-A2E2-5842-9061-01A4559C1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6888"/>
            <a:ext cx="2483768" cy="25403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E269F9C-F855-A642-9EE9-0C2AA5B2C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33568"/>
            <a:ext cx="2304256" cy="29956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35B0B57-CF8C-374B-9489-6AB32EDD8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972" y="2344591"/>
            <a:ext cx="2538028" cy="432476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B6D1364-E01D-D246-846B-ACDEA5D13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5085184"/>
            <a:ext cx="1916832" cy="19168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847E34-6F84-8346-A2EF-9747A97D9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233568"/>
            <a:ext cx="4320480" cy="443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Цитаты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20065</TotalTime>
  <Words>967</Words>
  <Application>Microsoft Macintosh PowerPoint</Application>
  <PresentationFormat>Экран (4:3)</PresentationFormat>
  <Paragraphs>87</Paragraphs>
  <Slides>22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Calibri</vt:lpstr>
      <vt:lpstr>Century Gothic</vt:lpstr>
      <vt:lpstr>Times New Roman</vt:lpstr>
      <vt:lpstr>Trebuchet MS</vt:lpstr>
      <vt:lpstr>Wingdings 2</vt:lpstr>
      <vt:lpstr>Цитаты</vt:lpstr>
      <vt:lpstr>Презентация PowerPoint</vt:lpstr>
      <vt:lpstr>Одним из приоритетных направлений обучения детей с отклонениями в развитии является обеспечение для них реальной возможности получения трудовой подготовки. Трудовое обучение, направленно на профессиональную подготовку, коррекцию и компенсацию их умственного и физического развития и обеспечивает возможность будущего трудоустройства и социализации в современном обществе. В жизни каждого человека наступает момент, когда приходиться решать, где продолжить образование или куда пойти работать, а это значит выбрать профессию и свой жизненный путь. Необходимо помочь школьнику с интеллектуальными нарушениями выбрать именно ту профессию, овладение которой ему по силам. Профориентация является непрерывным процессом и осуществляется целенаправленно на всех возрастных этапах.</vt:lpstr>
      <vt:lpstr>Презентация PowerPoint</vt:lpstr>
      <vt:lpstr>Презентация PowerPoint</vt:lpstr>
      <vt:lpstr>Презентация PowerPoint</vt:lpstr>
      <vt:lpstr>Презентация PowerPoint</vt:lpstr>
      <vt:lpstr>Столярное дело </vt:lpstr>
      <vt:lpstr>Швейное дело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Ожидаемые результаты</vt:lpstr>
      <vt:lpstr>Презентация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Никита Калиев</cp:lastModifiedBy>
  <cp:revision>91</cp:revision>
  <dcterms:created xsi:type="dcterms:W3CDTF">2018-12-10T02:40:25Z</dcterms:created>
  <dcterms:modified xsi:type="dcterms:W3CDTF">2023-10-03T06:32:23Z</dcterms:modified>
</cp:coreProperties>
</file>