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0" r:id="rId5"/>
    <p:sldId id="276" r:id="rId6"/>
    <p:sldId id="261" r:id="rId7"/>
    <p:sldId id="264" r:id="rId8"/>
    <p:sldId id="266" r:id="rId9"/>
    <p:sldId id="280" r:id="rId10"/>
    <p:sldId id="274" r:id="rId11"/>
    <p:sldId id="281" r:id="rId12"/>
    <p:sldId id="283" r:id="rId13"/>
    <p:sldId id="278" r:id="rId14"/>
    <p:sldId id="270" r:id="rId15"/>
    <p:sldId id="282" r:id="rId16"/>
    <p:sldId id="27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FFC"/>
    <a:srgbClr val="97EAFB"/>
    <a:srgbClr val="97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1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043CB-B768-41E0-9FBE-91E76D71338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7947-BB5E-4C61-BA50-1045C0442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68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68D7C-47BE-450C-B502-1EC8FB4CA7D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645E-79AC-4440-B79A-3AF321E82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74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6" y="669318"/>
            <a:ext cx="9934575" cy="3946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09666" y="1107661"/>
            <a:ext cx="8372671" cy="2967134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Введите сюда название презентации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" y="3994064"/>
            <a:ext cx="2580477" cy="2757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26" y="4701021"/>
            <a:ext cx="2676525" cy="1752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555" y="73078"/>
            <a:ext cx="1514475" cy="19240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50" y="0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63" y="5925827"/>
            <a:ext cx="962025" cy="5905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" y="2305121"/>
            <a:ext cx="1335317" cy="9028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81">
            <a:off x="2877094" y="502773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133">
            <a:off x="4857827" y="5583801"/>
            <a:ext cx="1038225" cy="1047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1182911" y="2147012"/>
            <a:ext cx="971551" cy="1295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8" y="160446"/>
            <a:ext cx="1189375" cy="14139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978" y="4143435"/>
            <a:ext cx="120015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63312" y="889686"/>
            <a:ext cx="7065377" cy="1994055"/>
          </a:xfrm>
        </p:spPr>
        <p:txBody>
          <a:bodyPr/>
          <a:lstStyle>
            <a:lvl1pPr algn="ctr"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ru-RU" dirty="0"/>
              <a:t>Введите сюда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12486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03" y="1148799"/>
            <a:ext cx="7520662" cy="2987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26866" y="1619854"/>
            <a:ext cx="6338272" cy="1942748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Молодец !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" y="3994064"/>
            <a:ext cx="2316132" cy="2474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86" y="4607546"/>
            <a:ext cx="1932896" cy="12656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55" y="408441"/>
            <a:ext cx="1080658" cy="13729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7" y="250836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07" y="5561242"/>
            <a:ext cx="808329" cy="4962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4" y="1619854"/>
            <a:ext cx="1442735" cy="9754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733">
            <a:off x="3095022" y="553186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752">
            <a:off x="4870713" y="5547467"/>
            <a:ext cx="941707" cy="9503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178792" y="2153101"/>
            <a:ext cx="924327" cy="12324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1" y="157018"/>
            <a:ext cx="1088456" cy="12939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356" y="4096790"/>
            <a:ext cx="781485" cy="9923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87" y="5658514"/>
            <a:ext cx="821592" cy="8101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9884">
            <a:off x="2562843" y="4138241"/>
            <a:ext cx="334800" cy="10359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12" y="4106455"/>
            <a:ext cx="762106" cy="7910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9" y="2938641"/>
            <a:ext cx="913483" cy="7761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5" y="97483"/>
            <a:ext cx="1340567" cy="10513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7" y="166197"/>
            <a:ext cx="1342076" cy="11929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386">
            <a:off x="4786126" y="4446131"/>
            <a:ext cx="928595" cy="8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3797 " pathEditMode="relative" rAng="0" ptsTypes="AA">
                                      <p:cBhvr>
                                        <p:cTn id="114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"/>
                                    </p:animMotion>
                                    <p:animRot by="1500000">
                                      <p:cBhvr>
                                        <p:cTn id="115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openxmlformats.org/officeDocument/2006/relationships/image" Target="../media/image34.png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17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6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10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png"/><Relationship Id="rId1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17" Type="http://schemas.openxmlformats.org/officeDocument/2006/relationships/image" Target="../media/image6.png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20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7.png"/><Relationship Id="rId5" Type="http://schemas.openxmlformats.org/officeDocument/2006/relationships/image" Target="../media/image28.png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17.png"/><Relationship Id="rId2" Type="http://schemas.openxmlformats.org/officeDocument/2006/relationships/audio" Target="../media/audio2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29.png"/><Relationship Id="rId1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jp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12.png"/><Relationship Id="rId3" Type="http://schemas.openxmlformats.org/officeDocument/2006/relationships/image" Target="../media/image20.png"/><Relationship Id="rId21" Type="http://schemas.openxmlformats.org/officeDocument/2006/relationships/image" Target="../media/image5.png"/><Relationship Id="rId7" Type="http://schemas.openxmlformats.org/officeDocument/2006/relationships/audio" Target="../media/audio3.wav"/><Relationship Id="rId12" Type="http://schemas.openxmlformats.org/officeDocument/2006/relationships/image" Target="../media/image18.png"/><Relationship Id="rId17" Type="http://schemas.openxmlformats.org/officeDocument/2006/relationships/image" Target="../media/image10.png"/><Relationship Id="rId2" Type="http://schemas.openxmlformats.org/officeDocument/2006/relationships/audio" Target="../media/audio2.wav"/><Relationship Id="rId16" Type="http://schemas.openxmlformats.org/officeDocument/2006/relationships/image" Target="../media/image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7.png"/><Relationship Id="rId5" Type="http://schemas.openxmlformats.org/officeDocument/2006/relationships/image" Target="../media/image28.png"/><Relationship Id="rId15" Type="http://schemas.openxmlformats.org/officeDocument/2006/relationships/image" Target="../media/image2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2.png"/><Relationship Id="rId18" Type="http://schemas.openxmlformats.org/officeDocument/2006/relationships/image" Target="../media/image33.jp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32.jpeg"/><Relationship Id="rId2" Type="http://schemas.openxmlformats.org/officeDocument/2006/relationships/image" Target="../media/image28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openxmlformats.org/officeDocument/2006/relationships/image" Target="../media/image34.png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17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29" y="892640"/>
            <a:ext cx="8929841" cy="390472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2000" y="889686"/>
            <a:ext cx="8793611" cy="3740213"/>
          </a:xfrm>
        </p:spPr>
        <p:txBody>
          <a:bodyPr>
            <a:normAutofit/>
          </a:bodyPr>
          <a:lstStyle/>
          <a:p>
            <a:r>
              <a:rPr lang="ru-RU" sz="4400" dirty="0">
                <a:ea typeface="Times New Roman" panose="02020603050405020304" pitchFamily="18" charset="0"/>
              </a:rPr>
              <a:t>«Формирование смыслового чтения через технологию развития критического мышления».</a:t>
            </a:r>
            <a:endParaRPr lang="ru-RU" sz="44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30" y="5275062"/>
            <a:ext cx="7583727" cy="18080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228705" y="5651339"/>
            <a:ext cx="550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Comic Sans MS" panose="030F0702030302020204" pitchFamily="66" charset="0"/>
              </a:rPr>
              <a:t>Гармай</a:t>
            </a:r>
            <a:r>
              <a:rPr lang="ru-RU" sz="2800" dirty="0" smtClean="0">
                <a:latin typeface="Comic Sans MS" panose="030F0702030302020204" pitchFamily="66" charset="0"/>
              </a:rPr>
              <a:t> Мария Николаевна</a:t>
            </a: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МБОУ школа с. </a:t>
            </a:r>
            <a:r>
              <a:rPr lang="ru-RU" sz="2800" dirty="0" smtClean="0">
                <a:latin typeface="Comic Sans MS" panose="030F0702030302020204" pitchFamily="66" charset="0"/>
              </a:rPr>
              <a:t>Поповка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10613721" y="2423823"/>
            <a:ext cx="843867" cy="8321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0">
            <a:off x="11024547" y="3955621"/>
            <a:ext cx="360731" cy="11162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90" y="6062059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79" y="1495428"/>
            <a:ext cx="1727254" cy="13545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4" y="458374"/>
            <a:ext cx="1136865" cy="1010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95" y="312107"/>
            <a:ext cx="1513991" cy="13679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9223">
            <a:off x="10498010" y="4921915"/>
            <a:ext cx="1128225" cy="1066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" y="4120695"/>
            <a:ext cx="2349532" cy="25103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11" y="92997"/>
            <a:ext cx="1080779" cy="7307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652101" y="2751292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799085" y="5113118"/>
            <a:ext cx="617511" cy="7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84" y="211910"/>
            <a:ext cx="9117539" cy="653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147" y="306473"/>
            <a:ext cx="4438273" cy="9327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385" y="458374"/>
            <a:ext cx="8814261" cy="6149340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10613721" y="2423823"/>
            <a:ext cx="843867" cy="8321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0">
            <a:off x="11024547" y="3955621"/>
            <a:ext cx="360731" cy="11162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32" y="6190629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20" y="5455327"/>
            <a:ext cx="1727254" cy="13545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4" y="458374"/>
            <a:ext cx="1136865" cy="1010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636" y="170241"/>
            <a:ext cx="1795065" cy="16219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9223">
            <a:off x="10498010" y="4921915"/>
            <a:ext cx="1128225" cy="1066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" y="4120695"/>
            <a:ext cx="2349532" cy="25103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165579" y="1575401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652101" y="2751292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540303" y="6060177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191870" y="3677394"/>
            <a:ext cx="590056" cy="6314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062539" y="1688080"/>
            <a:ext cx="658051" cy="6830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16" y="0"/>
            <a:ext cx="833546" cy="80173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958090"/>
              </p:ext>
            </p:extLst>
          </p:nvPr>
        </p:nvGraphicFramePr>
        <p:xfrm>
          <a:off x="2517467" y="1482502"/>
          <a:ext cx="7274223" cy="410108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40399">
                  <a:extLst>
                    <a:ext uri="{9D8B030D-6E8A-4147-A177-3AD203B41FA5}">
                      <a16:colId xmlns:a16="http://schemas.microsoft.com/office/drawing/2014/main" val="1662933699"/>
                    </a:ext>
                  </a:extLst>
                </a:gridCol>
                <a:gridCol w="195928">
                  <a:extLst>
                    <a:ext uri="{9D8B030D-6E8A-4147-A177-3AD203B41FA5}">
                      <a16:colId xmlns:a16="http://schemas.microsoft.com/office/drawing/2014/main" val="3947515648"/>
                    </a:ext>
                  </a:extLst>
                </a:gridCol>
                <a:gridCol w="2418569">
                  <a:extLst>
                    <a:ext uri="{9D8B030D-6E8A-4147-A177-3AD203B41FA5}">
                      <a16:colId xmlns:a16="http://schemas.microsoft.com/office/drawing/2014/main" val="1450115262"/>
                    </a:ext>
                  </a:extLst>
                </a:gridCol>
                <a:gridCol w="2419327">
                  <a:extLst>
                    <a:ext uri="{9D8B030D-6E8A-4147-A177-3AD203B41FA5}">
                      <a16:colId xmlns:a16="http://schemas.microsoft.com/office/drawing/2014/main" val="118101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88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Линия сравнения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Произведение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 М. Гаршина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Произведение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 А. Крылова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92117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«Лягушка- путешественница»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«Ворона и Лисица»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92449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Жанр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Литературная сказка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Басня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8606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Главные герои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Лягушка, утки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Ворона, лисица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68328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Можно ли прочитать по ролям?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93194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 пострадали главные герои?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Лягушка пострадала, из-за любви к похвалам, из-за своего хвастовства.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Ворона пострадала из-за любви к похвалам.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453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5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7" y="141207"/>
            <a:ext cx="10095444" cy="3784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216" y="1181709"/>
            <a:ext cx="9273965" cy="1994055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3 этап - </a:t>
            </a:r>
            <a:r>
              <a:rPr lang="ru-RU" b="1" u="sng" dirty="0" smtClean="0"/>
              <a:t>РЕФЛЕКСИЯ.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На этапе рефлексии</a:t>
            </a:r>
            <a:r>
              <a:rPr lang="ru-RU" dirty="0"/>
              <a:t> осуществляется анализ, творческая переработка, интерпретация изученной информации. В процессе этой работы происходит отбор учащимися наиболее значимой информации.</a:t>
            </a:r>
            <a:br>
              <a:rPr lang="ru-RU" dirty="0"/>
            </a:br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45" y="4396167"/>
            <a:ext cx="5019365" cy="87182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124353" y="4647415"/>
            <a:ext cx="395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Приём </a:t>
            </a:r>
            <a:r>
              <a:rPr lang="ru-RU" sz="2400" b="1" dirty="0"/>
              <a:t>«</a:t>
            </a:r>
            <a:r>
              <a:rPr lang="ru-RU" sz="2400" b="1" dirty="0" err="1"/>
              <a:t>Синквейн</a:t>
            </a:r>
            <a:r>
              <a:rPr lang="ru-RU" sz="2400" b="1" dirty="0"/>
              <a:t>».</a:t>
            </a:r>
            <a:endParaRPr lang="ru-RU" sz="2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20223" y="4315585"/>
            <a:ext cx="2006543" cy="18130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968320" y="3520969"/>
            <a:ext cx="716253" cy="955004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79" y="4462938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11" y="2166235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76" y="5945763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25859" y="196063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7965136" y="299501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96">
            <a:off x="10312545" y="999625"/>
            <a:ext cx="848757" cy="81636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864">
            <a:off x="10147333" y="3317037"/>
            <a:ext cx="916553" cy="6197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447184" y="4581344"/>
            <a:ext cx="684581" cy="73262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89" y="1580868"/>
            <a:ext cx="1120417" cy="8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5370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507" y="889686"/>
            <a:ext cx="6952763" cy="486544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   Пример </a:t>
            </a:r>
            <a:r>
              <a:rPr lang="ru-RU" b="1" dirty="0" err="1" smtClean="0"/>
              <a:t>синквейна</a:t>
            </a:r>
            <a:r>
              <a:rPr lang="ru-RU" b="1" dirty="0" smtClean="0"/>
              <a:t>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/>
              <a:t>Лягушка</a:t>
            </a:r>
            <a:br>
              <a:rPr lang="ru-RU" dirty="0"/>
            </a:br>
            <a:r>
              <a:rPr lang="ru-RU" dirty="0"/>
              <a:t>2. Любопытная, сообразительная.</a:t>
            </a:r>
            <a:br>
              <a:rPr lang="ru-RU" dirty="0"/>
            </a:br>
            <a:r>
              <a:rPr lang="ru-RU" dirty="0"/>
              <a:t>3. Изобретает, путешествует, хвастается</a:t>
            </a:r>
            <a:br>
              <a:rPr lang="ru-RU" dirty="0"/>
            </a:br>
            <a:r>
              <a:rPr lang="ru-RU" dirty="0"/>
              <a:t>4. Изобретает необыкновенный способ путешествия</a:t>
            </a:r>
            <a:br>
              <a:rPr lang="ru-RU" dirty="0"/>
            </a:br>
            <a:r>
              <a:rPr lang="ru-RU" dirty="0"/>
              <a:t>5. Путешественница.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20223" y="4315585"/>
            <a:ext cx="2006543" cy="18130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968320" y="3520969"/>
            <a:ext cx="716253" cy="955004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79" y="4740436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11" y="2166235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76" y="5945763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8252730" y="9199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96">
            <a:off x="10312545" y="999625"/>
            <a:ext cx="848757" cy="81636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864">
            <a:off x="10147333" y="3317037"/>
            <a:ext cx="916553" cy="6197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3979913" y="5876458"/>
            <a:ext cx="617511" cy="7841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6679265" y="6006380"/>
            <a:ext cx="684581" cy="73262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8" y="1712337"/>
            <a:ext cx="1120417" cy="8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10972123" y="1810452"/>
            <a:ext cx="876306" cy="8641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9521">
            <a:off x="10426460" y="820041"/>
            <a:ext cx="620897" cy="6444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0793">
            <a:off x="58588" y="-59691"/>
            <a:ext cx="896315" cy="8475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21" y="5915787"/>
            <a:ext cx="1010721" cy="6833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066281" y="2689644"/>
            <a:ext cx="839982" cy="11199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214" y="5937588"/>
            <a:ext cx="2925387" cy="9204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3664">
            <a:off x="10602620" y="5302742"/>
            <a:ext cx="868971" cy="10330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11022041" y="4722"/>
            <a:ext cx="1226279" cy="8029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874">
            <a:off x="5515006" y="45517"/>
            <a:ext cx="1120417" cy="878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95" y="964641"/>
            <a:ext cx="11833879" cy="1994055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>
                <a:solidFill>
                  <a:prstClr val="black"/>
                </a:solidFill>
              </a:rPr>
              <a:t/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/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/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/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/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/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/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/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>                    Преимущества ТКМ</a:t>
            </a:r>
            <a:r>
              <a:rPr lang="ru-RU" sz="3200" dirty="0">
                <a:solidFill>
                  <a:prstClr val="black"/>
                </a:solidFill>
              </a:rPr>
              <a:t>: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-учащиеся становятся более восприимчивы,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-учатся слушать друг друга, 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-несут ответственность за совместный способ познания;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-увеличивается интеллектуальный потенциал участников, 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-расширяется их словарный запас;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-совместная работа способствует лучшему пониманию трудного, 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-вырабатывается уважение к собственным мыслям и опыту;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-обостряется любознательность, наблюдательность;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-развивает активное слушание;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-повышает самооценку.</a:t>
            </a:r>
            <a:br>
              <a:rPr lang="ru-RU" sz="3200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20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Коллеги, спасибо за 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5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04" y="238530"/>
            <a:ext cx="9107387" cy="50094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0937" y="1594735"/>
            <a:ext cx="6600772" cy="1994055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 </a:t>
            </a:r>
            <a:r>
              <a:rPr lang="ru-RU" b="1" dirty="0"/>
              <a:t>смысловым чтением </a:t>
            </a:r>
            <a:r>
              <a:rPr lang="ru-RU" dirty="0"/>
              <a:t>мы понимаем процесс восприятия графически оформленной текстовой информации и ее переработки в соответствии с коммуникативно-познавательной задачей.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41769" y="425018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5678863" y="-71573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968320" y="3520969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2674423" y="3571557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447184" y="4581344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8845279" y="4462938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55" y="3018318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15" y="5771248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14" y="1603899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10237213" y="517388"/>
            <a:ext cx="916553" cy="6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04" y="238530"/>
            <a:ext cx="9107387" cy="50094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8478" y="1594735"/>
            <a:ext cx="8509332" cy="19940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Критическое мышление</a:t>
            </a:r>
            <a:r>
              <a:rPr lang="ru-RU" dirty="0"/>
              <a:t> - способность анализировать информацию с позиции логики, умение выносить обоснованные суждения, решения и применять полученные результаты, как к стандартным, так и нестандартным ситуациям, вопросам и </a:t>
            </a:r>
            <a:r>
              <a:rPr lang="ru-RU" dirty="0" smtClean="0"/>
              <a:t>проблемам.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41769" y="425018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5678863" y="-71573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7482419" y="5471981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5925086" y="5569541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4280757" y="5382018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8845279" y="4462938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55" y="3018318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15" y="5771248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14" y="1603899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10237213" y="517388"/>
            <a:ext cx="916553" cy="6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907" y="568644"/>
            <a:ext cx="7065377" cy="19940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критического мышления </a:t>
            </a:r>
            <a:r>
              <a:rPr lang="ru-RU" dirty="0"/>
              <a:t>предполагает использование на уроке трех этапов (стадий): 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43" y="3482813"/>
            <a:ext cx="6085591" cy="10570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67" y="4605160"/>
            <a:ext cx="5443483" cy="8972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1355569" y="4165324"/>
            <a:ext cx="581024" cy="6030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419">
            <a:off x="10231074" y="861700"/>
            <a:ext cx="1086550" cy="9658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3" y="4874067"/>
            <a:ext cx="1795065" cy="16219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996425" y="671648"/>
            <a:ext cx="828536" cy="1052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1726060"/>
            <a:ext cx="881415" cy="5959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3454">
            <a:off x="10244158" y="3090304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649373" y="4008246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319184" y="3443608"/>
            <a:ext cx="590056" cy="6314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4659218"/>
            <a:ext cx="2676525" cy="17526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0923">
            <a:off x="494342" y="3370089"/>
            <a:ext cx="923598" cy="9320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4" y="2717756"/>
            <a:ext cx="717409" cy="4403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0478">
            <a:off x="9220599" y="4466680"/>
            <a:ext cx="843973" cy="41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637">
            <a:off x="10818705" y="2122045"/>
            <a:ext cx="684008" cy="86858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5921" y="23548"/>
            <a:ext cx="735724" cy="8746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709051" y="3782454"/>
            <a:ext cx="477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этап </a:t>
            </a:r>
            <a:r>
              <a:rPr lang="ru-RU" b="1" dirty="0"/>
              <a:t>— «Вызов»</a:t>
            </a:r>
            <a:r>
              <a:rPr lang="ru-RU" dirty="0"/>
              <a:t> (ликвидация чистого листа).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3874106" y="5985382"/>
            <a:ext cx="419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 этап </a:t>
            </a:r>
            <a:r>
              <a:rPr lang="ru-RU" b="1" dirty="0"/>
              <a:t>—</a:t>
            </a:r>
            <a:r>
              <a:rPr lang="ru-RU" b="1" dirty="0" smtClean="0"/>
              <a:t>«</a:t>
            </a:r>
            <a:r>
              <a:rPr lang="ru-RU" b="1" dirty="0"/>
              <a:t>Рефлексия»</a:t>
            </a:r>
            <a:r>
              <a:rPr lang="ru-RU" dirty="0"/>
              <a:t> (размышление).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7743" y="4869105"/>
            <a:ext cx="539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 этап </a:t>
            </a:r>
            <a:r>
              <a:rPr lang="ru-RU" b="1" dirty="0"/>
              <a:t>— «Осмысление» </a:t>
            </a:r>
            <a:r>
              <a:rPr lang="ru-RU" dirty="0"/>
              <a:t>(реализация осмысления).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52" y="489691"/>
            <a:ext cx="9406701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591" y="889686"/>
            <a:ext cx="9077959" cy="199405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1 этап - </a:t>
            </a:r>
            <a:r>
              <a:rPr lang="ru-RU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ВЫЗОВ.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чащиеся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«вспоминают», что им известно по изучаемому вопросу (делают предположения), высказывают свою точку зрения по поводу изучаемой темы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06" y="3554076"/>
            <a:ext cx="4773899" cy="89722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74" y="5181923"/>
            <a:ext cx="5898578" cy="12358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850">
            <a:off x="1150722" y="2043483"/>
            <a:ext cx="405055" cy="12533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0" y="806494"/>
            <a:ext cx="611643" cy="6348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0" y="544070"/>
            <a:ext cx="899883" cy="7646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224">
            <a:off x="511328" y="5041813"/>
            <a:ext cx="1808953" cy="16079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230">
            <a:off x="10574759" y="2653345"/>
            <a:ext cx="1443695" cy="13044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907">
            <a:off x="134964" y="1566641"/>
            <a:ext cx="842654" cy="7967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22">
            <a:off x="2097426" y="3687681"/>
            <a:ext cx="1093134" cy="7391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40">
            <a:off x="3020606" y="4259293"/>
            <a:ext cx="672616" cy="854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727">
            <a:off x="10549270" y="1644153"/>
            <a:ext cx="696731" cy="7456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34354" y="3509128"/>
            <a:ext cx="761018" cy="904706"/>
          </a:xfrm>
          <a:prstGeom prst="rect">
            <a:avLst/>
          </a:prstGeom>
        </p:spPr>
      </p:pic>
      <p:pic>
        <p:nvPicPr>
          <p:cNvPr id="33" name="Объект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200">
            <a:off x="8823808" y="4187737"/>
            <a:ext cx="2306386" cy="246421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" y="3455780"/>
            <a:ext cx="1568982" cy="12304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24906" y="3818021"/>
            <a:ext cx="4717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1.Приём </a:t>
            </a:r>
            <a:r>
              <a:rPr lang="ru-RU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«Корзина идей».</a:t>
            </a:r>
          </a:p>
          <a:p>
            <a:pPr algn="ctr"/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974" y="5337113"/>
            <a:ext cx="59130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Приёмы «Верите ли вы…», </a:t>
            </a:r>
            <a:endParaRPr lang="ru-RU" sz="24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Верные и неверные утверждения».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" y="291848"/>
            <a:ext cx="4773899" cy="89722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62" y="166736"/>
            <a:ext cx="5436874" cy="11391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850">
            <a:off x="416151" y="-198770"/>
            <a:ext cx="405055" cy="12533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352" y="834622"/>
            <a:ext cx="611643" cy="6348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230">
            <a:off x="5620960" y="16422"/>
            <a:ext cx="1443695" cy="13044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907">
            <a:off x="-87575" y="6002113"/>
            <a:ext cx="842654" cy="7967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22">
            <a:off x="4396622" y="-112147"/>
            <a:ext cx="1093134" cy="7391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727">
            <a:off x="10549270" y="1644153"/>
            <a:ext cx="696731" cy="7456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34354" y="3509128"/>
            <a:ext cx="761018" cy="904706"/>
          </a:xfrm>
          <a:prstGeom prst="rect">
            <a:avLst/>
          </a:prstGeom>
        </p:spPr>
      </p:pic>
      <p:pic>
        <p:nvPicPr>
          <p:cNvPr id="33" name="Объект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200">
            <a:off x="4096343" y="4555537"/>
            <a:ext cx="2306386" cy="246421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9149" y="577179"/>
            <a:ext cx="395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Приём «Корзина идей».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241" y="447611"/>
            <a:ext cx="4811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Приёмы «Верите ли вы…», </a:t>
            </a:r>
            <a:endParaRPr lang="ru-RU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Верные и неверные утверждения».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2" y="1291674"/>
            <a:ext cx="3627312" cy="4829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53" y="1524043"/>
            <a:ext cx="5684804" cy="42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84" y="211910"/>
            <a:ext cx="9117539" cy="31171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329" y="342900"/>
            <a:ext cx="8814261" cy="2885134"/>
          </a:xfrm>
        </p:spPr>
        <p:txBody>
          <a:bodyPr>
            <a:noAutofit/>
          </a:bodyPr>
          <a:lstStyle/>
          <a:p>
            <a:r>
              <a:rPr lang="ru-RU" sz="3200" b="1" u="sng" dirty="0"/>
              <a:t>2 этап - </a:t>
            </a:r>
            <a:r>
              <a:rPr lang="ru-RU" sz="3200" b="1" u="sng" dirty="0" smtClean="0"/>
              <a:t>ОСМЫСЛЕНИЕ.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На этапе осмысления</a:t>
            </a:r>
            <a:r>
              <a:rPr lang="ru-RU" sz="3200" dirty="0"/>
              <a:t> учащиеся работают с новой информацией. Дети читают (слушают) </a:t>
            </a:r>
            <a:r>
              <a:rPr lang="ru-RU" sz="3200" dirty="0" smtClean="0"/>
              <a:t>текст, </a:t>
            </a:r>
            <a:r>
              <a:rPr lang="ru-RU" sz="3200" dirty="0"/>
              <a:t>делают пометки на полях или ведут записи по мере осмысления новой информации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26" y="3531206"/>
            <a:ext cx="5677302" cy="87182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76" y="5704508"/>
            <a:ext cx="5710026" cy="93108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89179" y="3782454"/>
            <a:ext cx="558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1. Приём «Тонкие и толстые вопросы».</a:t>
            </a:r>
            <a:endParaRPr lang="ru-RU" sz="2400" dirty="0"/>
          </a:p>
        </p:txBody>
      </p:sp>
      <p:sp>
        <p:nvSpPr>
          <p:cNvPr id="50" name="TextBox 49">
            <a:hlinkClick r:id="" action="ppaction://hlinkshowjump?jump=nextslide">
              <a:snd r:embed="rId7" name="chimes.wav"/>
            </a:hlinkClick>
          </p:cNvPr>
          <p:cNvSpPr txBox="1"/>
          <p:nvPr/>
        </p:nvSpPr>
        <p:spPr>
          <a:xfrm>
            <a:off x="3860840" y="4869105"/>
            <a:ext cx="468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2. Приём «Ромашка вопросов».</a:t>
            </a:r>
            <a:endParaRPr lang="ru-RU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391593" y="5754549"/>
            <a:ext cx="518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3. Приём "Концептуальная таблица".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10613721" y="2423823"/>
            <a:ext cx="843867" cy="8321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0">
            <a:off x="11024547" y="3955621"/>
            <a:ext cx="360731" cy="11162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02" y="5633566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28" y="3581113"/>
            <a:ext cx="1727254" cy="13545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4" y="458374"/>
            <a:ext cx="1136865" cy="1010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91" y="188979"/>
            <a:ext cx="1795065" cy="16219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9223">
            <a:off x="10498010" y="4921915"/>
            <a:ext cx="1128225" cy="1066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" y="4120695"/>
            <a:ext cx="2349532" cy="25103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2194161" y="3309071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652101" y="2751292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799085" y="5113118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468896" y="4548480"/>
            <a:ext cx="590056" cy="6314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062539" y="1688080"/>
            <a:ext cx="658051" cy="6830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16" y="0"/>
            <a:ext cx="833546" cy="8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42" y="112670"/>
            <a:ext cx="5466115" cy="897222"/>
          </a:xfrm>
          <a:prstGeom prst="rect">
            <a:avLst/>
          </a:prstGeom>
        </p:spPr>
      </p:pic>
      <p:sp>
        <p:nvSpPr>
          <p:cNvPr id="50" name="TextBox 49">
            <a:hlinkClick r:id="" action="ppaction://hlinkshowjump?jump=nextslide">
              <a:snd r:embed="rId3" name="chimes.wav"/>
            </a:hlinkClick>
          </p:cNvPr>
          <p:cNvSpPr txBox="1"/>
          <p:nvPr/>
        </p:nvSpPr>
        <p:spPr>
          <a:xfrm>
            <a:off x="6426091" y="314926"/>
            <a:ext cx="480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2. Приём «Ромашка вопросов».</a:t>
            </a: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11416355" y="5000533"/>
            <a:ext cx="843867" cy="8321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0">
            <a:off x="6160383" y="2674314"/>
            <a:ext cx="360731" cy="11162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02" y="5633566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28" y="3581113"/>
            <a:ext cx="1727254" cy="13545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482745"/>
            <a:ext cx="1795065" cy="16219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9223">
            <a:off x="5840873" y="5584439"/>
            <a:ext cx="1128225" cy="1066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" y="4120695"/>
            <a:ext cx="2349532" cy="25103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428688" y="131172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652101" y="2751292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799085" y="5113118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1386656" y="1082338"/>
            <a:ext cx="590056" cy="6314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8229931" y="1163067"/>
            <a:ext cx="658051" cy="6830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16" y="0"/>
            <a:ext cx="833546" cy="8017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15" y="2062853"/>
            <a:ext cx="4165233" cy="4502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" y="31295"/>
            <a:ext cx="5685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84" y="211910"/>
            <a:ext cx="9117539" cy="653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147" y="306473"/>
            <a:ext cx="4438273" cy="9327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385" y="458374"/>
            <a:ext cx="8814261" cy="6149340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10613721" y="2423823"/>
            <a:ext cx="843867" cy="8321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0">
            <a:off x="11024547" y="3955621"/>
            <a:ext cx="360731" cy="11162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32" y="6190629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20" y="5455327"/>
            <a:ext cx="1727254" cy="13545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4" y="458374"/>
            <a:ext cx="1136865" cy="1010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636" y="170241"/>
            <a:ext cx="1795065" cy="16219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9223">
            <a:off x="10498010" y="4921915"/>
            <a:ext cx="1128225" cy="1066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" y="4120695"/>
            <a:ext cx="2349532" cy="25103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165579" y="1575401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652101" y="2751292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540303" y="6060177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191870" y="3677394"/>
            <a:ext cx="590056" cy="6314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062539" y="1688080"/>
            <a:ext cx="658051" cy="6830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16" y="0"/>
            <a:ext cx="833546" cy="80173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32075"/>
              </p:ext>
            </p:extLst>
          </p:nvPr>
        </p:nvGraphicFramePr>
        <p:xfrm>
          <a:off x="2517467" y="1482502"/>
          <a:ext cx="7274223" cy="347014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40399">
                  <a:extLst>
                    <a:ext uri="{9D8B030D-6E8A-4147-A177-3AD203B41FA5}">
                      <a16:colId xmlns:a16="http://schemas.microsoft.com/office/drawing/2014/main" val="1662933699"/>
                    </a:ext>
                  </a:extLst>
                </a:gridCol>
                <a:gridCol w="195928">
                  <a:extLst>
                    <a:ext uri="{9D8B030D-6E8A-4147-A177-3AD203B41FA5}">
                      <a16:colId xmlns:a16="http://schemas.microsoft.com/office/drawing/2014/main" val="3947515648"/>
                    </a:ext>
                  </a:extLst>
                </a:gridCol>
                <a:gridCol w="2418569">
                  <a:extLst>
                    <a:ext uri="{9D8B030D-6E8A-4147-A177-3AD203B41FA5}">
                      <a16:colId xmlns:a16="http://schemas.microsoft.com/office/drawing/2014/main" val="1450115262"/>
                    </a:ext>
                  </a:extLst>
                </a:gridCol>
                <a:gridCol w="2419327">
                  <a:extLst>
                    <a:ext uri="{9D8B030D-6E8A-4147-A177-3AD203B41FA5}">
                      <a16:colId xmlns:a16="http://schemas.microsoft.com/office/drawing/2014/main" val="118101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88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Линия сравнения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Произведение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 М. Гаршина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Произведение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 А. Крылова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92117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«Лягушка- путешественница»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«Ворона и Лисица»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92449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Жанр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8606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Главные герои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68328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Можно ли прочитать по ролям?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93194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 пострадали главные герои?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453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A8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CA68992-FB01-46EC-96E7-BA7DDB88A2F3}" vid="{769D90C4-29B9-4898-92B2-6141D005D6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E33EC6-7D6C-4AA5-A9D5-3E5B46E49B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231DFE-ADDA-40FD-A6A5-EFD850C1BD29}">
  <ds:schemaRefs>
    <ds:schemaRef ds:uri="6ee78bd2-4339-4042-adc0-bcc64641998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547570a-e5f4-4946-a4c3-82580e42479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437E90-8AFE-4137-B07C-618C80369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со школьными принадлежностями</Template>
  <TotalTime>0</TotalTime>
  <Words>265</Words>
  <Application>Microsoft Office PowerPoint</Application>
  <PresentationFormat>Широкоэкранный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Тема Office</vt:lpstr>
      <vt:lpstr>«Формирование смыслового чтения через технологию развития критического мышления».</vt:lpstr>
      <vt:lpstr>Под смысловым чтением мы понимаем процесс восприятия графически оформленной текстовой информации и ее переработки в соответствии с коммуникативно-познавательной задачей. </vt:lpstr>
      <vt:lpstr>Критическое мышление - способность анализировать информацию с позиции логики, умение выносить обоснованные суждения, решения и применять полученные результаты, как к стандартным, так и нестандартным ситуациям, вопросам и проблемам.</vt:lpstr>
      <vt:lpstr>Технология критического мышления предполагает использование на уроке трех этапов (стадий): </vt:lpstr>
      <vt:lpstr>1 этап - ВЫЗОВ. Учащиеся «вспоминают», что им известно по изучаемому вопросу (делают предположения), высказывают свою точку зрения по поводу изучаемой темы.</vt:lpstr>
      <vt:lpstr>Презентация PowerPoint</vt:lpstr>
      <vt:lpstr>2 этап - ОСМЫСЛЕНИЕ. На этапе осмысления учащиеся работают с новой информацией. Дети читают (слушают) текст, делают пометки на полях или ведут записи по мере осмысления новой информации.</vt:lpstr>
      <vt:lpstr>Презентация PowerPoint</vt:lpstr>
      <vt:lpstr>Презентация PowerPoint</vt:lpstr>
      <vt:lpstr>Презентация PowerPoint</vt:lpstr>
      <vt:lpstr>3 этап - РЕФЛЕКСИЯ. На этапе рефлексии осуществляется анализ, творческая переработка, интерпретация изученной информации. В процессе этой работы происходит отбор учащимися наиболее значимой информации. </vt:lpstr>
      <vt:lpstr>        Пример синквейна: 1. Лягушка 2. Любопытная, сообразительная. 3. Изобретает, путешествует, хвастается 4. Изобретает необыкновенный способ путешествия 5. Путешественница.  </vt:lpstr>
      <vt:lpstr>                            Преимущества ТКМ: -учащиеся становятся более восприимчивы, -учатся слушать друг друга,  -несут ответственность за совместный способ познания; -увеличивается интеллектуальный потенциал участников,  -расширяется их словарный запас; -совместная работа способствует лучшему пониманию трудного,  -вырабатывается уважение к собственным мыслям и опыту; -обостряется любознательность, наблюдательность; -развивает активное слушание; -повышает самооценку. </vt:lpstr>
      <vt:lpstr>Коллеги, спасибо за внимание.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2023-03-11T14:49:38Z</dcterms:created>
  <dcterms:modified xsi:type="dcterms:W3CDTF">2023-03-14T18:47:57Z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